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Lato" panose="020F0502020204030203" pitchFamily="34" charset="77"/>
      <p:regular r:id="rId18"/>
      <p:bold r:id="rId19"/>
      <p:italic r:id="rId20"/>
      <p:boldItalic r:id="rId21"/>
    </p:embeddedFont>
    <p:embeddedFont>
      <p:font typeface="Muli" pitchFamily="2" charset="77"/>
      <p:regular r:id="rId22"/>
      <p:bold r:id="rId23"/>
      <p:italic r:id="rId24"/>
      <p:boldItalic r:id="rId25"/>
    </p:embeddedFont>
    <p:embeddedFont>
      <p:font typeface="Proxima Nova" panose="02000506030000020004" pitchFamily="2" charset="0"/>
      <p:regular r:id="rId26"/>
      <p:bold r:id="rId27"/>
      <p:italic r:id="rId28"/>
      <p:boldItalic r:id="rId29"/>
    </p:embeddedFont>
    <p:embeddedFont>
      <p:font typeface="Raleway" panose="020B0503030101060003" pitchFamily="34" charset="77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>
      <p:cViewPr varScale="1">
        <p:scale>
          <a:sx n="136" d="100"/>
          <a:sy n="136" d="100"/>
        </p:scale>
        <p:origin x="42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549e4b2ef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549e4b2e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49e4b2ef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549e4b2ef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9e4b2ef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549e4b2ef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49e4b2ef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49e4b2ef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49e4b2ef3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49e4b2ef3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49e4b2ef3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49e4b2ef3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49e4b2ef3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49e4b2ef3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49e4b2ef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49e4b2ef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49e4b2ef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549e4b2ef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" name="Google Shape;131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2" name="Google Shape;132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Google Shape;134;p2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9" name="Google Shape;139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" name="Google Shape;145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6" name="Google Shape;146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4" name="Google Shape;154;p2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3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3" name="Google Shape;163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3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70" name="Google Shape;170;p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77" name="Google Shape;177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3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84" name="Google Shape;184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8" name="Google Shape;188;p3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3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95" name="Google Shape;195;p3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35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35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sk.co.k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ctrTitle"/>
          </p:nvPr>
        </p:nvSpPr>
        <p:spPr>
          <a:xfrm>
            <a:off x="739050" y="1837050"/>
            <a:ext cx="7665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ndara"/>
              <a:buNone/>
            </a:pPr>
            <a:r>
              <a:rPr lang="en" sz="4800" b="1" baseline="30000">
                <a:solidFill>
                  <a:srgbClr val="993366"/>
                </a:solidFill>
                <a:latin typeface="Candara"/>
                <a:ea typeface="Candara"/>
                <a:cs typeface="Candara"/>
                <a:sym typeface="Candara"/>
              </a:rPr>
              <a:t>Contextualizing the Africa Digital Innovation Ecosystem</a:t>
            </a:r>
            <a:endParaRPr sz="4800" b="1" baseline="30000">
              <a:solidFill>
                <a:srgbClr val="9933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7" name="Google Shape;207;p37"/>
          <p:cNvSpPr txBox="1">
            <a:spLocks noGrp="1"/>
          </p:cNvSpPr>
          <p:nvPr>
            <p:ph type="ftr" idx="11"/>
          </p:nvPr>
        </p:nvSpPr>
        <p:spPr>
          <a:xfrm>
            <a:off x="3124200" y="3440081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 2019 - Brian Gichana O.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4400"/>
              <a:buFont typeface="Candara"/>
              <a:buNone/>
            </a:pPr>
            <a:r>
              <a:rPr lang="en" b="1">
                <a:solidFill>
                  <a:srgbClr val="993366"/>
                </a:solidFill>
                <a:latin typeface="Candara"/>
                <a:ea typeface="Candara"/>
                <a:cs typeface="Candara"/>
                <a:sym typeface="Candara"/>
              </a:rPr>
              <a:t>Background - Objectives</a:t>
            </a:r>
            <a:endParaRPr b="1">
              <a:solidFill>
                <a:srgbClr val="9933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Framing the research question</a:t>
            </a:r>
            <a:endParaRPr sz="1800"/>
          </a:p>
          <a:p>
            <a:pPr marL="342900" lvl="0" indent="-304482" algn="l" rtl="0"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Scoping exercise; focus laid on DEFINITIONS</a:t>
            </a:r>
            <a:endParaRPr sz="1800"/>
          </a:p>
          <a:p>
            <a:pPr marL="742950" lvl="1" indent="-247332" algn="l" rtl="0"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Definition of African Tech (ICT)-Innovation</a:t>
            </a:r>
            <a:endParaRPr sz="1800"/>
          </a:p>
          <a:p>
            <a:pPr marL="1143000" lvl="2" indent="-205930" algn="l" rtl="0">
              <a:spcBef>
                <a:spcPts val="351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What is African tech-innovation?</a:t>
            </a:r>
            <a:endParaRPr sz="1400"/>
          </a:p>
          <a:p>
            <a:pPr marL="1143000" lvl="2" indent="-205930" algn="l" rtl="0">
              <a:spcBef>
                <a:spcPts val="351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What makes African tech-Innovation different from global innovation?</a:t>
            </a:r>
            <a:endParaRPr sz="1400"/>
          </a:p>
          <a:p>
            <a:pPr marL="742950" lvl="1" indent="-247332" algn="l" rtl="0"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Classes/categories of African Tech-Innovation</a:t>
            </a:r>
            <a:endParaRPr sz="1800"/>
          </a:p>
          <a:p>
            <a:pPr marL="1143000" lvl="2" indent="-205930" algn="l" rtl="0">
              <a:spcBef>
                <a:spcPts val="351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Are there different classes of African tech-innovation?</a:t>
            </a:r>
            <a:endParaRPr sz="1400"/>
          </a:p>
          <a:p>
            <a:pPr marL="1143000" lvl="2" indent="-205930" algn="l" rtl="0">
              <a:spcBef>
                <a:spcPts val="351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What types of innovations are prevalent in Africa?</a:t>
            </a:r>
            <a:endParaRPr sz="1400"/>
          </a:p>
          <a:p>
            <a:pPr marL="742950" lvl="1" indent="-247332" algn="l" rtl="0"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800"/>
              <a:buChar char="–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Outlining the African Digital Ecosystem</a:t>
            </a:r>
            <a:endParaRPr sz="1800"/>
          </a:p>
          <a:p>
            <a:pPr marL="1143000" lvl="2" indent="-205930" algn="l" rtl="0">
              <a:spcBef>
                <a:spcPts val="351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Interacting sub-systems</a:t>
            </a:r>
            <a:endParaRPr sz="1400"/>
          </a:p>
          <a:p>
            <a:pPr marL="1143000" lvl="2" indent="-205930" algn="l" rtl="0">
              <a:spcBef>
                <a:spcPts val="351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</a:pPr>
            <a:r>
              <a:rPr lang="en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Policy levers/stakeholders</a:t>
            </a:r>
            <a:endParaRPr sz="1400"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4" name="Google Shape;214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2019 -  Brian Gichana O. 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458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3600"/>
              <a:buFont typeface="Candara"/>
              <a:buNone/>
            </a:pPr>
            <a:r>
              <a:rPr lang="en" sz="3600" b="1">
                <a:solidFill>
                  <a:srgbClr val="993366"/>
                </a:solidFill>
                <a:latin typeface="Candara"/>
                <a:ea typeface="Candara"/>
                <a:cs typeface="Candara"/>
                <a:sym typeface="Candara"/>
              </a:rPr>
              <a:t>Research Design &amp; Methodology</a:t>
            </a:r>
            <a:endParaRPr sz="3600" b="1">
              <a:solidFill>
                <a:srgbClr val="9933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0" name="Google Shape;220;p3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924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Surveys</a:t>
            </a:r>
            <a:endParaRPr sz="18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Sample frame was purposive and non-probabilistic</a:t>
            </a:r>
            <a:endParaRPr sz="16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Sample frame driven by a stakeholder analysis (Mitchell Framework)</a:t>
            </a:r>
            <a:endParaRPr sz="16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Semi-structured questionnaire </a:t>
            </a:r>
            <a:endParaRPr sz="16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2924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Exploratory Case Studies</a:t>
            </a:r>
            <a:endParaRPr sz="18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National, regional &amp; continental representation</a:t>
            </a:r>
            <a:endParaRPr sz="16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Choice of countries was driven by Country Analysis</a:t>
            </a:r>
            <a:endParaRPr sz="1395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29247" algn="l" rtl="0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Systems Analysis</a:t>
            </a:r>
            <a:endParaRPr sz="18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Engineering Systems Theory (Sussman)</a:t>
            </a:r>
            <a:endParaRPr sz="1600"/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Innovation Systems Theory – Sectoral Innovation Systems (Malerba)</a:t>
            </a:r>
            <a:endParaRPr sz="16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742950" lvl="1" indent="-279146" algn="l" rtl="0">
              <a:lnSpc>
                <a:spcPct val="80000"/>
              </a:lnSpc>
              <a:spcBef>
                <a:spcPts val="341"/>
              </a:spcBef>
              <a:spcAft>
                <a:spcPts val="0"/>
              </a:spcAft>
              <a:buClr>
                <a:srgbClr val="7F7F7F"/>
              </a:buClr>
              <a:buSzPts val="1600"/>
              <a:buChar char="–"/>
            </a:pP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Ecosystem Theory – ICT Ecosystem (Fransman) </a:t>
            </a:r>
            <a:endParaRPr sz="1600"/>
          </a:p>
          <a:p>
            <a:pPr marL="1143000" lvl="2" indent="-135128" algn="l" rtl="0">
              <a:lnSpc>
                <a:spcPct val="80000"/>
              </a:lnSpc>
              <a:spcBef>
                <a:spcPts val="294"/>
              </a:spcBef>
              <a:spcAft>
                <a:spcPts val="0"/>
              </a:spcAft>
              <a:buClr>
                <a:schemeClr val="dk1"/>
              </a:buClr>
              <a:buSzPts val="1472"/>
              <a:buNone/>
            </a:pPr>
            <a:endParaRPr sz="1472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1" name="Google Shape;221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2019 -  Brian Gichana O. 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4400"/>
              <a:buFont typeface="Candara"/>
              <a:buNone/>
            </a:pPr>
            <a:r>
              <a:rPr lang="en" b="1">
                <a:solidFill>
                  <a:srgbClr val="993366"/>
                </a:solidFill>
                <a:latin typeface="Candara"/>
                <a:ea typeface="Candara"/>
                <a:cs typeface="Candara"/>
                <a:sym typeface="Candara"/>
              </a:rPr>
              <a:t>Findings</a:t>
            </a:r>
            <a:endParaRPr b="1">
              <a:solidFill>
                <a:srgbClr val="9933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44958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8" name="Google Shape;228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2019 -  Brian Gichana O. 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29" name="Google Shape;229;p40"/>
          <p:cNvSpPr txBox="1"/>
          <p:nvPr/>
        </p:nvSpPr>
        <p:spPr>
          <a:xfrm>
            <a:off x="457200" y="1028701"/>
            <a:ext cx="8229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9018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During the assessment several facts about technology innovation in Africa were identified. Key among them:</a:t>
            </a:r>
            <a:endParaRPr sz="1800"/>
          </a:p>
          <a:p>
            <a:pPr marL="685800" marR="0" lvl="1" indent="-1774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Majority of the innovations were user-driven (grassroots)</a:t>
            </a:r>
            <a:endParaRPr sz="1600"/>
          </a:p>
          <a:p>
            <a:pPr marL="685800" marR="0" lvl="1" indent="-1774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Innovation was incremental (evolutionary) and frugal</a:t>
            </a:r>
            <a:endParaRPr sz="1600"/>
          </a:p>
          <a:p>
            <a:pPr marL="685800" marR="0" lvl="1" indent="-1774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Innovation resulted from applied (market pull) research as opposed to core (technology push) research</a:t>
            </a:r>
            <a:endParaRPr sz="1600"/>
          </a:p>
          <a:p>
            <a:pPr marL="228600" marR="0" lvl="0" indent="-1901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" sz="18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Systemic challenges </a:t>
            </a:r>
            <a:endParaRPr sz="1800"/>
          </a:p>
          <a:p>
            <a:pPr marL="685800" marR="0" lvl="1" indent="-1774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The potential has not been properly translated into tangible and significant output (system efficiency)</a:t>
            </a:r>
            <a:endParaRPr sz="1600"/>
          </a:p>
          <a:p>
            <a:pPr marL="685800" marR="0" lvl="1" indent="-177482" algn="l" rtl="0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en" sz="1600" b="0" i="0" u="none" strike="noStrike" cap="none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Many of innovations therefore only remained as hidden innovations, due to particular challenges on scaling, technology transfer as well as diffusion and adoption of innovation</a:t>
            </a:r>
            <a:r>
              <a:rPr lang="en" sz="16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“But we need to make a choice: do we pursue </a:t>
            </a:r>
            <a:r>
              <a:rPr lang="en" sz="1800" b="1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personal achievement or collective prosperity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?” </a:t>
            </a:r>
            <a:endParaRPr sz="18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850" y="1087800"/>
            <a:ext cx="2949094" cy="286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Solution: Co-operatives </a:t>
            </a:r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615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Mission - To be a collective platform for pooling financial resources and tech talent with the aim of enabling local innovation and supporting the local tech sector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Vision  - To be the primary source of capital both individual and corporate within the tech sector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025" y="4047625"/>
            <a:ext cx="3112595" cy="79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Statistics</a:t>
            </a:r>
            <a:endParaRPr/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729450" y="1950975"/>
            <a:ext cx="7688700" cy="23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TiSK Sacco founded in October 2017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Systems Go-Live June 2018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Current membership 160+ 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2" indent="-546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■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Adding about 2 members per day 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uli"/>
              <a:buChar char="●"/>
            </a:pPr>
            <a:r>
              <a:rPr lang="en" sz="140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Local support from top leadership</a:t>
            </a: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49" name="Google Shape;2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8328" y="489299"/>
            <a:ext cx="1384257" cy="132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9622" y="2936725"/>
            <a:ext cx="1437658" cy="13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7000" y="1640399"/>
            <a:ext cx="2559017" cy="120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20125" y="3230900"/>
            <a:ext cx="1805983" cy="71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57010" y="560250"/>
            <a:ext cx="990001" cy="66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&amp; Ecosystem Enhancement Program</a:t>
            </a:r>
            <a:endParaRPr/>
          </a:p>
        </p:txBody>
      </p:sp>
      <p:pic>
        <p:nvPicPr>
          <p:cNvPr id="259" name="Google Shape;2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791" y="1853850"/>
            <a:ext cx="3214558" cy="3147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93366"/>
              </a:buClr>
              <a:buSzPts val="4400"/>
              <a:buFont typeface="Candara"/>
              <a:buNone/>
            </a:pPr>
            <a:r>
              <a:rPr lang="en" b="1">
                <a:solidFill>
                  <a:srgbClr val="993366"/>
                </a:solidFill>
                <a:latin typeface="Candara"/>
                <a:ea typeface="Candara"/>
                <a:cs typeface="Candara"/>
                <a:sym typeface="Candara"/>
              </a:rPr>
              <a:t>Thank You! Asante!</a:t>
            </a:r>
            <a:endParaRPr b="1">
              <a:solidFill>
                <a:srgbClr val="993366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5" name="Google Shape;265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2019 -  Brian Gichana O. 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6" name="Google Shape;266;p45"/>
          <p:cNvSpPr txBox="1"/>
          <p:nvPr/>
        </p:nvSpPr>
        <p:spPr>
          <a:xfrm>
            <a:off x="609600" y="42862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</a:pPr>
            <a:r>
              <a:rPr lang="en" sz="1200" b="0" i="0" u="sng" strike="noStrike" cap="none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www.tisk.co</a:t>
            </a:r>
            <a:r>
              <a:rPr lang="en" sz="1200" u="sng">
                <a:solidFill>
                  <a:schemeClr val="hlink"/>
                </a:solidFill>
                <a:latin typeface="Candara"/>
                <a:ea typeface="Candara"/>
                <a:cs typeface="Candara"/>
                <a:sym typeface="Candara"/>
                <a:hlinkClick r:id="rId3"/>
              </a:rPr>
              <a:t>.ke</a:t>
            </a:r>
            <a:endParaRPr sz="1200" b="0" i="0" u="none" strike="noStrike" cap="non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</a:pPr>
            <a:r>
              <a:rPr lang="en" sz="1200" b="0" i="0" u="none" strike="noStrike" cap="none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@brianomwenga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ndara"/>
              <a:buNone/>
            </a:pPr>
            <a:r>
              <a:rPr lang="en" sz="1200">
                <a:solidFill>
                  <a:srgbClr val="888888"/>
                </a:solidFill>
                <a:latin typeface="Candara"/>
                <a:ea typeface="Candara"/>
                <a:cs typeface="Candara"/>
                <a:sym typeface="Candara"/>
              </a:rPr>
              <a:t>@TiSK_Kenya</a:t>
            </a:r>
            <a:endParaRPr sz="1200" b="0" i="0" u="none" strike="noStrike" cap="none">
              <a:solidFill>
                <a:srgbClr val="888888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67" name="Google Shape;26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2825" y="1059001"/>
            <a:ext cx="1915550" cy="30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268" y="1059000"/>
            <a:ext cx="2091857" cy="30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Macintosh PowerPoint</Application>
  <PresentationFormat>On-screen Show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Candara</vt:lpstr>
      <vt:lpstr>Raleway</vt:lpstr>
      <vt:lpstr>Calibri</vt:lpstr>
      <vt:lpstr>Proxima Nova</vt:lpstr>
      <vt:lpstr>Arial</vt:lpstr>
      <vt:lpstr>Muli</vt:lpstr>
      <vt:lpstr>Lato</vt:lpstr>
      <vt:lpstr>Simple Light</vt:lpstr>
      <vt:lpstr>Office Theme</vt:lpstr>
      <vt:lpstr>Streamline</vt:lpstr>
      <vt:lpstr>Contextualizing the Africa Digital Innovation Ecosystem</vt:lpstr>
      <vt:lpstr>Background - Objectives</vt:lpstr>
      <vt:lpstr>Research Design &amp; Methodology</vt:lpstr>
      <vt:lpstr>Findings</vt:lpstr>
      <vt:lpstr>PowerPoint Presentation</vt:lpstr>
      <vt:lpstr>The Solution: Co-operatives </vt:lpstr>
      <vt:lpstr>Some Statistics</vt:lpstr>
      <vt:lpstr>Personal &amp; Ecosystem Enhancement Program</vt:lpstr>
      <vt:lpstr>Thank You! Asante!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Contextualizing the Africa Digital Innovation Ecosystem</dc:title>
  <cp:lastModifiedBy>Microsoft Office User</cp:lastModifiedBy>
  <cp:revision>1</cp:revision>
  <dcterms:modified xsi:type="dcterms:W3CDTF">2019-03-27T11:26:45Z</dcterms:modified>
</cp:coreProperties>
</file>