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6" r:id="rId4"/>
    <p:sldMasterId id="2147484545" r:id="rId5"/>
    <p:sldMasterId id="2147483648" r:id="rId6"/>
    <p:sldMasterId id="2147484538" r:id="rId7"/>
    <p:sldMasterId id="2147484543" r:id="rId8"/>
    <p:sldMasterId id="2147484535" r:id="rId9"/>
    <p:sldMasterId id="2147484547" r:id="rId10"/>
  </p:sldMasterIdLst>
  <p:notesMasterIdLst>
    <p:notesMasterId r:id="rId22"/>
  </p:notesMasterIdLst>
  <p:handoutMasterIdLst>
    <p:handoutMasterId r:id="rId23"/>
  </p:handoutMasterIdLst>
  <p:sldIdLst>
    <p:sldId id="937" r:id="rId11"/>
    <p:sldId id="918" r:id="rId12"/>
    <p:sldId id="920" r:id="rId13"/>
    <p:sldId id="922" r:id="rId14"/>
    <p:sldId id="935" r:id="rId15"/>
    <p:sldId id="930" r:id="rId16"/>
    <p:sldId id="929" r:id="rId17"/>
    <p:sldId id="925" r:id="rId18"/>
    <p:sldId id="928" r:id="rId19"/>
    <p:sldId id="902" r:id="rId20"/>
    <p:sldId id="932" r:id="rId21"/>
  </p:sldIdLst>
  <p:sldSz cx="7620000" cy="5715000"/>
  <p:notesSz cx="9928225" cy="6797675"/>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orient="horz" pos="303" userDrawn="1">
          <p15:clr>
            <a:srgbClr val="A4A3A4"/>
          </p15:clr>
        </p15:guide>
        <p15:guide id="3" orient="horz" pos="3528" userDrawn="1">
          <p15:clr>
            <a:srgbClr val="A4A3A4"/>
          </p15:clr>
        </p15:guide>
        <p15:guide id="4" orient="horz" pos="480" userDrawn="1">
          <p15:clr>
            <a:srgbClr val="A4A3A4"/>
          </p15:clr>
        </p15:guide>
        <p15:guide id="5" orient="horz" pos="666" userDrawn="1">
          <p15:clr>
            <a:srgbClr val="A4A3A4"/>
          </p15:clr>
        </p15:guide>
        <p15:guide id="6" pos="2400" userDrawn="1">
          <p15:clr>
            <a:srgbClr val="A4A3A4"/>
          </p15:clr>
        </p15:guide>
        <p15:guide id="7" pos="246" userDrawn="1">
          <p15:clr>
            <a:srgbClr val="A4A3A4"/>
          </p15:clr>
        </p15:guide>
        <p15:guide id="8" pos="1568" userDrawn="1">
          <p15:clr>
            <a:srgbClr val="A4A3A4"/>
          </p15:clr>
        </p15:guide>
        <p15:guide id="9" pos="4530" userDrawn="1">
          <p15:clr>
            <a:srgbClr val="A4A3A4"/>
          </p15:clr>
        </p15:guide>
        <p15:guide id="10" pos="1383" userDrawn="1">
          <p15:clr>
            <a:srgbClr val="A4A3A4"/>
          </p15:clr>
        </p15:guide>
        <p15:guide id="11" pos="1649" userDrawn="1">
          <p15:clr>
            <a:srgbClr val="A4A3A4"/>
          </p15:clr>
        </p15:guide>
        <p15:guide id="12" pos="223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tine Hougaard" initials="CH" lastIdx="15" clrIdx="6">
    <p:extLst/>
  </p:cmAuthor>
  <p:cmAuthor id="1" name="Mia Thom" initials="MT" lastIdx="74" clrIdx="0"/>
  <p:cmAuthor id="8" name="Roelof Goosen" initials="RG" lastIdx="21" clrIdx="7">
    <p:extLst/>
  </p:cmAuthor>
  <p:cmAuthor id="2" name="Jeremy Gray" initials="JG" lastIdx="27" clrIdx="1"/>
  <p:cmAuthor id="9" name="Chernay Johnson" initials="CJ" lastIdx="8" clrIdx="8">
    <p:extLst>
      <p:ext uri="{19B8F6BF-5375-455C-9EA6-DF929625EA0E}">
        <p15:presenceInfo xmlns:p15="http://schemas.microsoft.com/office/powerpoint/2012/main" userId="Chernay Johnson" providerId="None"/>
      </p:ext>
    </p:extLst>
  </p:cmAuthor>
  <p:cmAuthor id="3" name="Hennie Bester" initials="HB" lastIdx="34" clrIdx="2">
    <p:extLst/>
  </p:cmAuthor>
  <p:cmAuthor id="10" name="Melanie Fairhurst" initials="MF" lastIdx="1" clrIdx="9">
    <p:extLst>
      <p:ext uri="{19B8F6BF-5375-455C-9EA6-DF929625EA0E}">
        <p15:presenceInfo xmlns:p15="http://schemas.microsoft.com/office/powerpoint/2012/main" userId="S::Melanie@cenfri.org::02804cf3-70e9-4d2e-a3d7-9b0fc8155fce" providerId="AD"/>
      </p:ext>
    </p:extLst>
  </p:cmAuthor>
  <p:cmAuthor id="4" name="David Saunders" initials="DS" lastIdx="4" clrIdx="3">
    <p:extLst/>
  </p:cmAuthor>
  <p:cmAuthor id="11" name="Lisa Bruwer" initials="LB" lastIdx="4" clrIdx="10">
    <p:extLst>
      <p:ext uri="{19B8F6BF-5375-455C-9EA6-DF929625EA0E}">
        <p15:presenceInfo xmlns:p15="http://schemas.microsoft.com/office/powerpoint/2012/main" userId="S-1-5-21-4059509594-3187596789-3613597746-1426" providerId="AD"/>
      </p:ext>
    </p:extLst>
  </p:cmAuthor>
  <p:cmAuthor id="5" name="Kate Rinehart" initials="KR" lastIdx="78" clrIdx="4">
    <p:extLst/>
  </p:cmAuthor>
  <p:cmAuthor id="6" name="Leonard Makuvaza" initials="LM [2]" lastIdx="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C9692"/>
    <a:srgbClr val="7A6F6B"/>
    <a:srgbClr val="8A8C8E"/>
    <a:srgbClr val="FFCD00"/>
    <a:srgbClr val="62B9B8"/>
    <a:srgbClr val="E31A79"/>
    <a:srgbClr val="FFFFFF"/>
    <a:srgbClr val="E9E9E9"/>
    <a:srgbClr val="FFD400"/>
    <a:srgbClr val="EAE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665" autoAdjust="0"/>
  </p:normalViewPr>
  <p:slideViewPr>
    <p:cSldViewPr snapToGrid="0">
      <p:cViewPr varScale="1">
        <p:scale>
          <a:sx n="72" d="100"/>
          <a:sy n="72" d="100"/>
        </p:scale>
        <p:origin x="1459" y="72"/>
      </p:cViewPr>
      <p:guideLst>
        <p:guide orient="horz" pos="1800"/>
        <p:guide orient="horz" pos="303"/>
        <p:guide orient="horz" pos="3528"/>
        <p:guide orient="horz" pos="480"/>
        <p:guide orient="horz" pos="666"/>
        <p:guide pos="2400"/>
        <p:guide pos="246"/>
        <p:guide pos="1568"/>
        <p:guide pos="4530"/>
        <p:guide pos="1383"/>
        <p:guide pos="1649"/>
        <p:guide pos="223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2406" y="4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03941509728166E-2"/>
          <c:y val="0.10808556377733732"/>
          <c:w val="0.73494173968237964"/>
          <c:h val="0.79739299668245012"/>
        </c:manualLayout>
      </c:layout>
      <c:pieChart>
        <c:varyColors val="1"/>
        <c:ser>
          <c:idx val="0"/>
          <c:order val="0"/>
          <c:tx>
            <c:strRef>
              <c:f>Sheet1!$B$1</c:f>
              <c:strCache>
                <c:ptCount val="1"/>
                <c:pt idx="0">
                  <c:v>Sales</c:v>
                </c:pt>
              </c:strCache>
            </c:strRef>
          </c:tx>
          <c:spPr>
            <a:ln>
              <a:solidFill>
                <a:schemeClr val="bg1"/>
              </a:solidFill>
            </a:ln>
          </c:spPr>
          <c:explosion val="6"/>
          <c:dPt>
            <c:idx val="0"/>
            <c:bubble3D val="0"/>
            <c:spPr>
              <a:solidFill>
                <a:schemeClr val="tx2"/>
              </a:solidFill>
              <a:ln>
                <a:solidFill>
                  <a:schemeClr val="bg1"/>
                </a:solidFill>
              </a:ln>
            </c:spPr>
            <c:extLst>
              <c:ext xmlns:c16="http://schemas.microsoft.com/office/drawing/2014/chart" uri="{C3380CC4-5D6E-409C-BE32-E72D297353CC}">
                <c16:uniqueId val="{00000001-FFFB-4D5C-B4D7-DEB621896670}"/>
              </c:ext>
            </c:extLst>
          </c:dPt>
          <c:dPt>
            <c:idx val="1"/>
            <c:bubble3D val="0"/>
            <c:spPr>
              <a:solidFill>
                <a:schemeClr val="accent2"/>
              </a:solidFill>
              <a:ln>
                <a:solidFill>
                  <a:schemeClr val="bg1"/>
                </a:solidFill>
              </a:ln>
            </c:spPr>
            <c:extLst>
              <c:ext xmlns:c16="http://schemas.microsoft.com/office/drawing/2014/chart" uri="{C3380CC4-5D6E-409C-BE32-E72D297353CC}">
                <c16:uniqueId val="{00000003-FFFB-4D5C-B4D7-DEB621896670}"/>
              </c:ext>
            </c:extLst>
          </c:dPt>
          <c:dPt>
            <c:idx val="2"/>
            <c:bubble3D val="0"/>
            <c:spPr>
              <a:solidFill>
                <a:schemeClr val="accent5"/>
              </a:solidFill>
              <a:ln>
                <a:solidFill>
                  <a:schemeClr val="bg1"/>
                </a:solidFill>
              </a:ln>
            </c:spPr>
            <c:extLst>
              <c:ext xmlns:c16="http://schemas.microsoft.com/office/drawing/2014/chart" uri="{C3380CC4-5D6E-409C-BE32-E72D297353CC}">
                <c16:uniqueId val="{00000005-FFFB-4D5C-B4D7-DEB621896670}"/>
              </c:ext>
            </c:extLst>
          </c:dPt>
          <c:dPt>
            <c:idx val="3"/>
            <c:bubble3D val="0"/>
            <c:spPr>
              <a:solidFill>
                <a:schemeClr val="accent1"/>
              </a:solidFill>
              <a:ln>
                <a:solidFill>
                  <a:schemeClr val="bg1"/>
                </a:solidFill>
              </a:ln>
            </c:spPr>
            <c:extLst>
              <c:ext xmlns:c16="http://schemas.microsoft.com/office/drawing/2014/chart" uri="{C3380CC4-5D6E-409C-BE32-E72D297353CC}">
                <c16:uniqueId val="{00000007-FFFB-4D5C-B4D7-DEB621896670}"/>
              </c:ext>
            </c:extLst>
          </c:dPt>
          <c:cat>
            <c:strRef>
              <c:f>Sheet1!$A$2:$A$5</c:f>
              <c:strCache>
                <c:ptCount val="4"/>
                <c:pt idx="0">
                  <c:v>Africa</c:v>
                </c:pt>
                <c:pt idx="1">
                  <c:v>USA</c:v>
                </c:pt>
                <c:pt idx="2">
                  <c:v>Europe</c:v>
                </c:pt>
                <c:pt idx="3">
                  <c:v>Other</c:v>
                </c:pt>
              </c:strCache>
            </c:strRef>
          </c:cat>
          <c:val>
            <c:numRef>
              <c:f>Sheet1!$B$2:$B$5</c:f>
              <c:numCache>
                <c:formatCode>General</c:formatCode>
                <c:ptCount val="4"/>
                <c:pt idx="0">
                  <c:v>230</c:v>
                </c:pt>
                <c:pt idx="1">
                  <c:v>25</c:v>
                </c:pt>
                <c:pt idx="2">
                  <c:v>18</c:v>
                </c:pt>
                <c:pt idx="3">
                  <c:v>11</c:v>
                </c:pt>
              </c:numCache>
            </c:numRef>
          </c:val>
          <c:extLst>
            <c:ext xmlns:c16="http://schemas.microsoft.com/office/drawing/2014/chart" uri="{C3380CC4-5D6E-409C-BE32-E72D297353CC}">
              <c16:uniqueId val="{00000008-FFFB-4D5C-B4D7-DEB621896670}"/>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3.9360497337413564E-3"/>
          <c:y val="0.91982796291101032"/>
          <c:w val="0.83081492551958913"/>
          <c:h val="7.949819896993129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43320925121808E-2"/>
          <c:y val="1.6930719261632522E-2"/>
          <c:w val="0.88539371909594711"/>
          <c:h val="0.72768409691329961"/>
        </c:manualLayout>
      </c:layout>
      <c:barChart>
        <c:barDir val="col"/>
        <c:grouping val="stacked"/>
        <c:varyColors val="0"/>
        <c:ser>
          <c:idx val="0"/>
          <c:order val="0"/>
          <c:tx>
            <c:strRef>
              <c:f>Sheet1!$B$1</c:f>
              <c:strCache>
                <c:ptCount val="1"/>
                <c:pt idx="0">
                  <c:v>Internet usage (% of population) in our focus countries</c:v>
                </c:pt>
              </c:strCache>
            </c:strRef>
          </c:tx>
          <c:spPr>
            <a:solidFill>
              <a:schemeClr val="accent1"/>
            </a:solidFill>
            <a:ln>
              <a:solidFill>
                <a:schemeClr val="tx2">
                  <a:alpha val="0"/>
                </a:schemeClr>
              </a:solidFill>
            </a:ln>
            <a:effectLst/>
          </c:spPr>
          <c:invertIfNegative val="0"/>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0.00%</c:formatCode>
                <c:ptCount val="14"/>
                <c:pt idx="0" formatCode="0%">
                  <c:v>0.02</c:v>
                </c:pt>
                <c:pt idx="1">
                  <c:v>2.7E-2</c:v>
                </c:pt>
                <c:pt idx="2">
                  <c:v>3.4000000000000002E-2</c:v>
                </c:pt>
                <c:pt idx="3">
                  <c:v>3.9E-2</c:v>
                </c:pt>
                <c:pt idx="4">
                  <c:v>4.5999999999999999E-2</c:v>
                </c:pt>
                <c:pt idx="5" formatCode="0%">
                  <c:v>7.0000000000000007E-2</c:v>
                </c:pt>
                <c:pt idx="6">
                  <c:v>8.4000000000000005E-2</c:v>
                </c:pt>
                <c:pt idx="7">
                  <c:v>0.10299999999999999</c:v>
                </c:pt>
                <c:pt idx="8">
                  <c:v>0.123</c:v>
                </c:pt>
                <c:pt idx="9">
                  <c:v>0.14699999999999999</c:v>
                </c:pt>
                <c:pt idx="10">
                  <c:v>0.18099999999999999</c:v>
                </c:pt>
                <c:pt idx="11">
                  <c:v>0.19900000000000001</c:v>
                </c:pt>
              </c:numCache>
            </c:numRef>
          </c:val>
          <c:extLst>
            <c:ext xmlns:c16="http://schemas.microsoft.com/office/drawing/2014/chart" uri="{C3380CC4-5D6E-409C-BE32-E72D297353CC}">
              <c16:uniqueId val="{00000000-8166-4A98-A8B0-529AFC1051C6}"/>
            </c:ext>
          </c:extLst>
        </c:ser>
        <c:dLbls>
          <c:showLegendKey val="0"/>
          <c:showVal val="0"/>
          <c:showCatName val="0"/>
          <c:showSerName val="0"/>
          <c:showPercent val="0"/>
          <c:showBubbleSize val="0"/>
        </c:dLbls>
        <c:gapWidth val="154"/>
        <c:overlap val="-1"/>
        <c:axId val="444673759"/>
        <c:axId val="110247071"/>
      </c:barChart>
      <c:lineChart>
        <c:grouping val="standard"/>
        <c:varyColors val="0"/>
        <c:ser>
          <c:idx val="1"/>
          <c:order val="1"/>
          <c:tx>
            <c:strRef>
              <c:f>Sheet1!$C$1</c:f>
              <c:strCache>
                <c:ptCount val="1"/>
                <c:pt idx="0">
                  <c:v>Platforms active in 2018, cumulatively displayed by year of launch (right axis)</c:v>
                </c:pt>
              </c:strCache>
            </c:strRef>
          </c:tx>
          <c:spPr>
            <a:ln w="28575" cap="rnd">
              <a:solidFill>
                <a:schemeClr val="accent2"/>
              </a:solidFill>
              <a:round/>
            </a:ln>
            <a:effectLst/>
          </c:spPr>
          <c:marker>
            <c:symbol val="none"/>
          </c:marker>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General</c:formatCode>
                <c:ptCount val="14"/>
                <c:pt idx="0">
                  <c:v>9</c:v>
                </c:pt>
                <c:pt idx="1">
                  <c:v>12</c:v>
                </c:pt>
                <c:pt idx="2">
                  <c:v>14</c:v>
                </c:pt>
                <c:pt idx="3">
                  <c:v>19</c:v>
                </c:pt>
                <c:pt idx="4">
                  <c:v>29</c:v>
                </c:pt>
                <c:pt idx="5">
                  <c:v>35</c:v>
                </c:pt>
                <c:pt idx="6">
                  <c:v>49</c:v>
                </c:pt>
                <c:pt idx="7">
                  <c:v>64</c:v>
                </c:pt>
                <c:pt idx="8">
                  <c:v>81</c:v>
                </c:pt>
                <c:pt idx="9">
                  <c:v>101</c:v>
                </c:pt>
                <c:pt idx="10">
                  <c:v>132</c:v>
                </c:pt>
                <c:pt idx="11">
                  <c:v>195</c:v>
                </c:pt>
                <c:pt idx="12">
                  <c:v>249</c:v>
                </c:pt>
                <c:pt idx="13">
                  <c:v>268</c:v>
                </c:pt>
              </c:numCache>
            </c:numRef>
          </c:val>
          <c:smooth val="0"/>
          <c:extLst>
            <c:ext xmlns:c16="http://schemas.microsoft.com/office/drawing/2014/chart" uri="{C3380CC4-5D6E-409C-BE32-E72D297353CC}">
              <c16:uniqueId val="{00000001-8166-4A98-A8B0-529AFC1051C6}"/>
            </c:ext>
          </c:extLst>
        </c:ser>
        <c:ser>
          <c:idx val="3"/>
          <c:order val="2"/>
          <c:tx>
            <c:strRef>
              <c:f>Sheet1!$E$1</c:f>
              <c:strCache>
                <c:ptCount val="1"/>
                <c:pt idx="0">
                  <c:v>Financial inclusion (% of adult population) in our focus countries</c:v>
                </c:pt>
              </c:strCache>
            </c:strRef>
          </c:tx>
          <c:spPr>
            <a:ln w="263525" cap="sq" cmpd="dbl">
              <a:solidFill>
                <a:schemeClr val="accent3"/>
              </a:solidFill>
              <a:round/>
            </a:ln>
            <a:effectLst/>
          </c:spPr>
          <c:marker>
            <c:symbol val="none"/>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Sheet1!$E$2:$E$15</c:f>
              <c:numCache>
                <c:formatCode>General</c:formatCode>
                <c:ptCount val="14"/>
              </c:numCache>
            </c:numRef>
          </c:val>
          <c:smooth val="0"/>
          <c:extLst>
            <c:ext xmlns:c16="http://schemas.microsoft.com/office/drawing/2014/chart" uri="{C3380CC4-5D6E-409C-BE32-E72D297353CC}">
              <c16:uniqueId val="{00000003-8166-4A98-A8B0-529AFC1051C6}"/>
            </c:ext>
          </c:extLst>
        </c:ser>
        <c:dLbls>
          <c:showLegendKey val="0"/>
          <c:showVal val="0"/>
          <c:showCatName val="0"/>
          <c:showSerName val="0"/>
          <c:showPercent val="0"/>
          <c:showBubbleSize val="0"/>
        </c:dLbls>
        <c:marker val="1"/>
        <c:smooth val="0"/>
        <c:axId val="444667759"/>
        <c:axId val="110247903"/>
      </c:lineChart>
      <c:catAx>
        <c:axId val="44467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0247071"/>
        <c:crosses val="autoZero"/>
        <c:auto val="1"/>
        <c:lblAlgn val="ctr"/>
        <c:lblOffset val="100"/>
        <c:noMultiLvlLbl val="0"/>
      </c:catAx>
      <c:valAx>
        <c:axId val="110247071"/>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65000"/>
                  </a:schemeClr>
                </a:solidFill>
                <a:latin typeface="+mn-lt"/>
                <a:ea typeface="+mn-ea"/>
                <a:cs typeface="+mn-cs"/>
              </a:defRPr>
            </a:pPr>
            <a:endParaRPr lang="en-US"/>
          </a:p>
        </c:txPr>
        <c:crossAx val="444673759"/>
        <c:crosses val="autoZero"/>
        <c:crossBetween val="between"/>
        <c:majorUnit val="5.000000000000001E-2"/>
        <c:minorUnit val="5.000000000000001E-2"/>
      </c:valAx>
      <c:valAx>
        <c:axId val="110247903"/>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65000"/>
                  </a:schemeClr>
                </a:solidFill>
                <a:latin typeface="+mn-lt"/>
                <a:ea typeface="+mn-ea"/>
                <a:cs typeface="+mn-cs"/>
              </a:defRPr>
            </a:pPr>
            <a:endParaRPr lang="en-US"/>
          </a:p>
        </c:txPr>
        <c:crossAx val="444667759"/>
        <c:crosses val="max"/>
        <c:crossBetween val="between"/>
      </c:valAx>
      <c:catAx>
        <c:axId val="444667759"/>
        <c:scaling>
          <c:orientation val="minMax"/>
        </c:scaling>
        <c:delete val="1"/>
        <c:axPos val="b"/>
        <c:numFmt formatCode="General" sourceLinked="1"/>
        <c:majorTickMark val="out"/>
        <c:minorTickMark val="none"/>
        <c:tickLblPos val="nextTo"/>
        <c:crossAx val="110247903"/>
        <c:crosses val="autoZero"/>
        <c:auto val="1"/>
        <c:lblAlgn val="ctr"/>
        <c:lblOffset val="100"/>
        <c:noMultiLvlLbl val="0"/>
      </c:catAx>
      <c:spPr>
        <a:noFill/>
        <a:ln>
          <a:noFill/>
        </a:ln>
        <a:effectLst/>
      </c:spPr>
    </c:plotArea>
    <c:legend>
      <c:legendPos val="b"/>
      <c:layout>
        <c:manualLayout>
          <c:xMode val="edge"/>
          <c:yMode val="edge"/>
          <c:x val="0.11771157771945173"/>
          <c:y val="0.84365024543664191"/>
          <c:w val="0.78865077282006413"/>
          <c:h val="0.156349754563357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70370370370372E-2"/>
          <c:y val="3.2750282960569317E-2"/>
          <c:w val="0.95925925925925926"/>
          <c:h val="0.67450016550966196"/>
        </c:manualLayout>
      </c:layout>
      <c:barChart>
        <c:barDir val="col"/>
        <c:grouping val="clustered"/>
        <c:varyColors val="0"/>
        <c:ser>
          <c:idx val="0"/>
          <c:order val="0"/>
          <c:tx>
            <c:strRef>
              <c:f>Sheet1!$B$1</c:f>
              <c:strCache>
                <c:ptCount val="1"/>
                <c:pt idx="0">
                  <c:v>Consumer payment methods accepted by % of platforms</c:v>
                </c:pt>
              </c:strCache>
            </c:strRef>
          </c:tx>
          <c:spPr>
            <a:solidFill>
              <a:schemeClr val="accent2"/>
            </a:solidFill>
            <a:ln>
              <a:noFill/>
            </a:ln>
            <a:effectLst/>
          </c:spPr>
          <c:invertIfNegative val="0"/>
          <c:dLbls>
            <c:dLbl>
              <c:idx val="0"/>
              <c:layout>
                <c:manualLayout>
                  <c:x val="-1.1111111111111115E-2"/>
                  <c:y val="5.95459690192169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0C-4335-A454-5499C60D3A52}"/>
                </c:ext>
              </c:extLst>
            </c:dLbl>
            <c:dLbl>
              <c:idx val="1"/>
              <c:layout>
                <c:manualLayout>
                  <c:x val="-1.8518518518518857E-3"/>
                  <c:y val="1.1721647439269426E-7"/>
                </c:manualLayout>
              </c:layout>
              <c:showLegendKey val="0"/>
              <c:showVal val="1"/>
              <c:showCatName val="0"/>
              <c:showSerName val="0"/>
              <c:showPercent val="0"/>
              <c:showBubbleSize val="0"/>
              <c:extLst>
                <c:ext xmlns:c15="http://schemas.microsoft.com/office/drawing/2012/chart" uri="{CE6537A1-D6FC-4f65-9D91-7224C49458BB}">
                  <c15:layout>
                    <c:manualLayout>
                      <c:w val="5.1962962962962961E-2"/>
                      <c:h val="4.8544968459391047E-2"/>
                    </c:manualLayout>
                  </c15:layout>
                </c:ext>
                <c:ext xmlns:c16="http://schemas.microsoft.com/office/drawing/2014/chart" uri="{C3380CC4-5D6E-409C-BE32-E72D297353CC}">
                  <c16:uniqueId val="{00000001-220C-4335-A454-5499C60D3A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Cash</c:v>
                </c:pt>
                <c:pt idx="1">
                  <c:v>Bank transfer</c:v>
                </c:pt>
                <c:pt idx="2">
                  <c:v>Mobile payments</c:v>
                </c:pt>
                <c:pt idx="3">
                  <c:v>Card</c:v>
                </c:pt>
                <c:pt idx="4">
                  <c:v>PayPal</c:v>
                </c:pt>
                <c:pt idx="5">
                  <c:v>Digital wallet</c:v>
                </c:pt>
              </c:strCache>
            </c:strRef>
          </c:cat>
          <c:val>
            <c:numRef>
              <c:f>Sheet1!$B$2:$B$7</c:f>
              <c:numCache>
                <c:formatCode>0%</c:formatCode>
                <c:ptCount val="6"/>
                <c:pt idx="0">
                  <c:v>0.41</c:v>
                </c:pt>
                <c:pt idx="1">
                  <c:v>0.3</c:v>
                </c:pt>
                <c:pt idx="2">
                  <c:v>0.4</c:v>
                </c:pt>
                <c:pt idx="3">
                  <c:v>0.8</c:v>
                </c:pt>
                <c:pt idx="4">
                  <c:v>0.21</c:v>
                </c:pt>
                <c:pt idx="5">
                  <c:v>7.0000000000000007E-2</c:v>
                </c:pt>
              </c:numCache>
            </c:numRef>
          </c:val>
          <c:extLst>
            <c:ext xmlns:c16="http://schemas.microsoft.com/office/drawing/2014/chart" uri="{C3380CC4-5D6E-409C-BE32-E72D297353CC}">
              <c16:uniqueId val="{00000002-220C-4335-A454-5499C60D3A52}"/>
            </c:ext>
          </c:extLst>
        </c:ser>
        <c:ser>
          <c:idx val="1"/>
          <c:order val="1"/>
          <c:tx>
            <c:strRef>
              <c:f>Sheet1!$C$1</c:f>
              <c:strCache>
                <c:ptCount val="1"/>
                <c:pt idx="0">
                  <c:v>Provider payment methods accepted by % of platforms</c:v>
                </c:pt>
              </c:strCache>
            </c:strRef>
          </c:tx>
          <c:spPr>
            <a:solidFill>
              <a:schemeClr val="accent1"/>
            </a:solidFill>
            <a:ln>
              <a:noFill/>
            </a:ln>
            <a:effectLst/>
          </c:spPr>
          <c:invertIfNegative val="0"/>
          <c:dLbls>
            <c:dLbl>
              <c:idx val="4"/>
              <c:layout>
                <c:manualLayout>
                  <c:x val="7.407407407407407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0C-4335-A454-5499C60D3A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Cash</c:v>
                </c:pt>
                <c:pt idx="1">
                  <c:v>Bank transfer</c:v>
                </c:pt>
                <c:pt idx="2">
                  <c:v>Mobile payments</c:v>
                </c:pt>
                <c:pt idx="3">
                  <c:v>Card</c:v>
                </c:pt>
                <c:pt idx="4">
                  <c:v>PayPal</c:v>
                </c:pt>
                <c:pt idx="5">
                  <c:v>Digital wallet</c:v>
                </c:pt>
              </c:strCache>
            </c:strRef>
          </c:cat>
          <c:val>
            <c:numRef>
              <c:f>Sheet1!$C$2:$C$7</c:f>
              <c:numCache>
                <c:formatCode>0%</c:formatCode>
                <c:ptCount val="6"/>
                <c:pt idx="0">
                  <c:v>0.38</c:v>
                </c:pt>
                <c:pt idx="1">
                  <c:v>0.75</c:v>
                </c:pt>
                <c:pt idx="2">
                  <c:v>0.28999999999999998</c:v>
                </c:pt>
                <c:pt idx="3">
                  <c:v>0.18</c:v>
                </c:pt>
                <c:pt idx="4">
                  <c:v>0.18</c:v>
                </c:pt>
                <c:pt idx="5">
                  <c:v>0.09</c:v>
                </c:pt>
              </c:numCache>
            </c:numRef>
          </c:val>
          <c:extLst>
            <c:ext xmlns:c16="http://schemas.microsoft.com/office/drawing/2014/chart" uri="{C3380CC4-5D6E-409C-BE32-E72D297353CC}">
              <c16:uniqueId val="{00000004-220C-4335-A454-5499C60D3A52}"/>
            </c:ext>
          </c:extLst>
        </c:ser>
        <c:ser>
          <c:idx val="2"/>
          <c:order val="2"/>
          <c:tx>
            <c:strRef>
              <c:f>Sheet1!$D$1</c:f>
              <c:strCache>
                <c:ptCount val="1"/>
                <c:pt idx="0">
                  <c:v>Payment method accessed by % of adult population in focus countries</c:v>
                </c:pt>
              </c:strCache>
            </c:strRef>
          </c:tx>
          <c:spPr>
            <a:solidFill>
              <a:schemeClr val="accent3"/>
            </a:solidFill>
            <a:ln>
              <a:noFill/>
            </a:ln>
            <a:effectLst/>
          </c:spPr>
          <c:invertIfNegative val="0"/>
          <c:dLbls>
            <c:dLbl>
              <c:idx val="1"/>
              <c:layout>
                <c:manualLayout>
                  <c:x val="7.407407407407441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0C-4335-A454-5499C60D3A52}"/>
                </c:ext>
              </c:extLst>
            </c:dLbl>
            <c:dLbl>
              <c:idx val="3"/>
              <c:layout>
                <c:manualLayout>
                  <c:x val="1.666666666666653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0C-4335-A454-5499C60D3A52}"/>
                </c:ext>
              </c:extLst>
            </c:dLbl>
            <c:dLbl>
              <c:idx val="4"/>
              <c:delete val="1"/>
              <c:extLst>
                <c:ext xmlns:c15="http://schemas.microsoft.com/office/drawing/2012/chart" uri="{CE6537A1-D6FC-4f65-9D91-7224C49458BB}"/>
                <c:ext xmlns:c16="http://schemas.microsoft.com/office/drawing/2014/chart" uri="{C3380CC4-5D6E-409C-BE32-E72D297353CC}">
                  <c16:uniqueId val="{00000007-220C-4335-A454-5499C60D3A52}"/>
                </c:ext>
              </c:extLst>
            </c:dLbl>
            <c:dLbl>
              <c:idx val="5"/>
              <c:delete val="1"/>
              <c:extLst>
                <c:ext xmlns:c15="http://schemas.microsoft.com/office/drawing/2012/chart" uri="{CE6537A1-D6FC-4f65-9D91-7224C49458BB}"/>
                <c:ext xmlns:c16="http://schemas.microsoft.com/office/drawing/2014/chart" uri="{C3380CC4-5D6E-409C-BE32-E72D297353CC}">
                  <c16:uniqueId val="{00000008-220C-4335-A454-5499C60D3A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Cash</c:v>
                </c:pt>
                <c:pt idx="1">
                  <c:v>Bank transfer</c:v>
                </c:pt>
                <c:pt idx="2">
                  <c:v>Mobile payments</c:v>
                </c:pt>
                <c:pt idx="3">
                  <c:v>Card</c:v>
                </c:pt>
                <c:pt idx="4">
                  <c:v>PayPal</c:v>
                </c:pt>
                <c:pt idx="5">
                  <c:v>Digital wallet</c:v>
                </c:pt>
              </c:strCache>
            </c:strRef>
          </c:cat>
          <c:val>
            <c:numRef>
              <c:f>Sheet1!$D$2:$D$7</c:f>
              <c:numCache>
                <c:formatCode>0%</c:formatCode>
                <c:ptCount val="6"/>
                <c:pt idx="0">
                  <c:v>1</c:v>
                </c:pt>
                <c:pt idx="1">
                  <c:v>0.41</c:v>
                </c:pt>
                <c:pt idx="2">
                  <c:v>0.36</c:v>
                </c:pt>
                <c:pt idx="3">
                  <c:v>0.22</c:v>
                </c:pt>
                <c:pt idx="4">
                  <c:v>0</c:v>
                </c:pt>
                <c:pt idx="5">
                  <c:v>0</c:v>
                </c:pt>
              </c:numCache>
            </c:numRef>
          </c:val>
          <c:extLst>
            <c:ext xmlns:c16="http://schemas.microsoft.com/office/drawing/2014/chart" uri="{C3380CC4-5D6E-409C-BE32-E72D297353CC}">
              <c16:uniqueId val="{00000009-220C-4335-A454-5499C60D3A52}"/>
            </c:ext>
          </c:extLst>
        </c:ser>
        <c:dLbls>
          <c:showLegendKey val="0"/>
          <c:showVal val="0"/>
          <c:showCatName val="0"/>
          <c:showSerName val="0"/>
          <c:showPercent val="0"/>
          <c:showBubbleSize val="0"/>
        </c:dLbls>
        <c:gapWidth val="219"/>
        <c:overlap val="-27"/>
        <c:axId val="681258696"/>
        <c:axId val="423912408"/>
      </c:barChart>
      <c:catAx>
        <c:axId val="681258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23912408"/>
        <c:crosses val="autoZero"/>
        <c:auto val="1"/>
        <c:lblAlgn val="ctr"/>
        <c:lblOffset val="100"/>
        <c:noMultiLvlLbl val="0"/>
      </c:catAx>
      <c:valAx>
        <c:axId val="4239124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81258696"/>
        <c:crosses val="autoZero"/>
        <c:crossBetween val="between"/>
      </c:valAx>
      <c:spPr>
        <a:noFill/>
        <a:ln>
          <a:noFill/>
        </a:ln>
        <a:effectLst/>
      </c:spPr>
    </c:plotArea>
    <c:legend>
      <c:legendPos val="b"/>
      <c:layout>
        <c:manualLayout>
          <c:xMode val="edge"/>
          <c:yMode val="edge"/>
          <c:x val="0.14210900663981832"/>
          <c:y val="0.90993226763240553"/>
          <c:w val="0.71273403324584428"/>
          <c:h val="9.00677323675946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drawings/drawing1.xml><?xml version="1.0" encoding="utf-8"?>
<c:userShapes xmlns:c="http://schemas.openxmlformats.org/drawingml/2006/chart">
  <cdr:relSizeAnchor xmlns:cdr="http://schemas.openxmlformats.org/drawingml/2006/chartDrawing">
    <cdr:from>
      <cdr:x>0.86138</cdr:x>
      <cdr:y>0.75956</cdr:y>
    </cdr:from>
    <cdr:to>
      <cdr:x>0.93957</cdr:x>
      <cdr:y>0.86907</cdr:y>
    </cdr:to>
    <cdr:pic>
      <cdr:nvPicPr>
        <cdr:cNvPr id="5" name="Picture 4">
          <a:extLst xmlns:a="http://schemas.openxmlformats.org/drawingml/2006/main">
            <a:ext uri="{FF2B5EF4-FFF2-40B4-BE49-F238E27FC236}">
              <a16:creationId xmlns:a16="http://schemas.microsoft.com/office/drawing/2014/main" id="{CFC6C684-F303-476D-B662-C82E030F6BD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046820" y="3239988"/>
          <a:ext cx="548859" cy="467113"/>
        </a:xfrm>
        <a:prstGeom xmlns:a="http://schemas.openxmlformats.org/drawingml/2006/main" prst="rect">
          <a:avLst/>
        </a:prstGeom>
      </cdr:spPr>
    </cdr:pic>
  </cdr:relSizeAnchor>
  <cdr:relSizeAnchor xmlns:cdr="http://schemas.openxmlformats.org/drawingml/2006/chartDrawing">
    <cdr:from>
      <cdr:x>0.20747</cdr:x>
      <cdr:y>0.76345</cdr:y>
    </cdr:from>
    <cdr:to>
      <cdr:x>0.29628</cdr:x>
      <cdr:y>0.88773</cdr:y>
    </cdr:to>
    <cdr:pic>
      <cdr:nvPicPr>
        <cdr:cNvPr id="6" name="Picture 5">
          <a:extLst xmlns:a="http://schemas.openxmlformats.org/drawingml/2006/main">
            <a:ext uri="{FF2B5EF4-FFF2-40B4-BE49-F238E27FC236}">
              <a16:creationId xmlns:a16="http://schemas.microsoft.com/office/drawing/2014/main" id="{DE646764-47BA-4236-B2AA-9DCFCC51709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456423" y="3256581"/>
          <a:ext cx="623405" cy="530142"/>
        </a:xfrm>
        <a:prstGeom xmlns:a="http://schemas.openxmlformats.org/drawingml/2006/main" prst="rect">
          <a:avLst/>
        </a:prstGeom>
      </cdr:spPr>
    </cdr:pic>
  </cdr:relSizeAnchor>
  <cdr:relSizeAnchor xmlns:cdr="http://schemas.openxmlformats.org/drawingml/2006/chartDrawing">
    <cdr:from>
      <cdr:x>0.05228</cdr:x>
      <cdr:y>0.75504</cdr:y>
    </cdr:from>
    <cdr:to>
      <cdr:x>0.14983</cdr:x>
      <cdr:y>0.8909</cdr:y>
    </cdr:to>
    <cdr:pic>
      <cdr:nvPicPr>
        <cdr:cNvPr id="7" name="Picture 6">
          <a:extLst xmlns:a="http://schemas.openxmlformats.org/drawingml/2006/main">
            <a:ext uri="{FF2B5EF4-FFF2-40B4-BE49-F238E27FC236}">
              <a16:creationId xmlns:a16="http://schemas.microsoft.com/office/drawing/2014/main" id="{87052222-43B4-4C97-A75D-175D6211A9B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67002" y="3220708"/>
          <a:ext cx="684758" cy="579546"/>
        </a:xfrm>
        <a:prstGeom xmlns:a="http://schemas.openxmlformats.org/drawingml/2006/main" prst="rect">
          <a:avLst/>
        </a:prstGeom>
      </cdr:spPr>
    </cdr:pic>
  </cdr:relSizeAnchor>
  <cdr:relSizeAnchor xmlns:cdr="http://schemas.openxmlformats.org/drawingml/2006/chartDrawing">
    <cdr:from>
      <cdr:x>0.53819</cdr:x>
      <cdr:y>0.76109</cdr:y>
    </cdr:from>
    <cdr:to>
      <cdr:x>0.62702</cdr:x>
      <cdr:y>0.88497</cdr:y>
    </cdr:to>
    <cdr:pic>
      <cdr:nvPicPr>
        <cdr:cNvPr id="8" name="Picture 7">
          <a:extLst xmlns:a="http://schemas.openxmlformats.org/drawingml/2006/main">
            <a:ext uri="{FF2B5EF4-FFF2-40B4-BE49-F238E27FC236}">
              <a16:creationId xmlns:a16="http://schemas.microsoft.com/office/drawing/2014/main" id="{711027D6-4C44-4DAE-AC44-1CC30F55907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778051" y="3246515"/>
          <a:ext cx="623600" cy="528443"/>
        </a:xfrm>
        <a:prstGeom xmlns:a="http://schemas.openxmlformats.org/drawingml/2006/main" prst="rect">
          <a:avLst/>
        </a:prstGeom>
      </cdr:spPr>
    </cdr:pic>
  </cdr:relSizeAnchor>
  <cdr:relSizeAnchor xmlns:cdr="http://schemas.openxmlformats.org/drawingml/2006/chartDrawing">
    <cdr:from>
      <cdr:x>0.37193</cdr:x>
      <cdr:y>0.76436</cdr:y>
    </cdr:from>
    <cdr:to>
      <cdr:x>0.45378</cdr:x>
      <cdr:y>0.87772</cdr:y>
    </cdr:to>
    <cdr:pic>
      <cdr:nvPicPr>
        <cdr:cNvPr id="9" name="Picture 8">
          <a:extLst xmlns:a="http://schemas.openxmlformats.org/drawingml/2006/main">
            <a:ext uri="{FF2B5EF4-FFF2-40B4-BE49-F238E27FC236}">
              <a16:creationId xmlns:a16="http://schemas.microsoft.com/office/drawing/2014/main" id="{BA7464B0-1A7F-403C-BB89-3EC75B5BD8D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610920" y="3260463"/>
          <a:ext cx="574596" cy="483542"/>
        </a:xfrm>
        <a:prstGeom xmlns:a="http://schemas.openxmlformats.org/drawingml/2006/main" prst="rect">
          <a:avLst/>
        </a:prstGeom>
      </cdr:spPr>
    </cdr:pic>
  </cdr:relSizeAnchor>
  <cdr:relSizeAnchor xmlns:cdr="http://schemas.openxmlformats.org/drawingml/2006/chartDrawing">
    <cdr:from>
      <cdr:x>0.69307</cdr:x>
      <cdr:y>0.76144</cdr:y>
    </cdr:from>
    <cdr:to>
      <cdr:x>0.784</cdr:x>
      <cdr:y>0.87687</cdr:y>
    </cdr:to>
    <cdr:pic>
      <cdr:nvPicPr>
        <cdr:cNvPr id="11" name="chart">
          <a:extLst xmlns:a="http://schemas.openxmlformats.org/drawingml/2006/main">
            <a:ext uri="{FF2B5EF4-FFF2-40B4-BE49-F238E27FC236}">
              <a16:creationId xmlns:a16="http://schemas.microsoft.com/office/drawing/2014/main" id="{EA9D0C19-A284-4478-8DFD-D957AA6906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4865297" y="3248008"/>
          <a:ext cx="638353" cy="49238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231" cy="341064"/>
          </a:xfrm>
          <a:prstGeom prst="rect">
            <a:avLst/>
          </a:prstGeom>
        </p:spPr>
        <p:txBody>
          <a:bodyPr vert="horz" lIns="91440" tIns="45719" rIns="91440" bIns="45719" rtlCol="0"/>
          <a:lstStyle>
            <a:lvl1pPr algn="l">
              <a:defRPr sz="1200">
                <a:latin typeface="Calibri" charset="0"/>
              </a:defRPr>
            </a:lvl1pPr>
          </a:lstStyle>
          <a:p>
            <a:pPr>
              <a:defRPr/>
            </a:pPr>
            <a:endParaRPr lang="en-US"/>
          </a:p>
        </p:txBody>
      </p:sp>
      <p:sp>
        <p:nvSpPr>
          <p:cNvPr id="3" name="Date Placeholder 2"/>
          <p:cNvSpPr>
            <a:spLocks noGrp="1"/>
          </p:cNvSpPr>
          <p:nvPr>
            <p:ph type="dt" sz="quarter" idx="1"/>
          </p:nvPr>
        </p:nvSpPr>
        <p:spPr>
          <a:xfrm>
            <a:off x="5623698" y="1"/>
            <a:ext cx="4302231" cy="341064"/>
          </a:xfrm>
          <a:prstGeom prst="rect">
            <a:avLst/>
          </a:prstGeom>
        </p:spPr>
        <p:txBody>
          <a:bodyPr vert="horz" lIns="91440" tIns="45719" rIns="91440" bIns="45719" rtlCol="0"/>
          <a:lstStyle>
            <a:lvl1pPr algn="r">
              <a:defRPr sz="1200">
                <a:latin typeface="Calibri" charset="0"/>
              </a:defRPr>
            </a:lvl1pPr>
          </a:lstStyle>
          <a:p>
            <a:pPr>
              <a:defRPr/>
            </a:pPr>
            <a:fld id="{461BE4CE-CC82-4148-A31B-F6847B9C5F9D}" type="datetimeFigureOut">
              <a:rPr lang="en-US"/>
              <a:pPr>
                <a:defRPr/>
              </a:pPr>
              <a:t>3/27/2019</a:t>
            </a:fld>
            <a:endParaRPr lang="en-US"/>
          </a:p>
        </p:txBody>
      </p:sp>
      <p:sp>
        <p:nvSpPr>
          <p:cNvPr id="4" name="Footer Placeholder 3"/>
          <p:cNvSpPr>
            <a:spLocks noGrp="1"/>
          </p:cNvSpPr>
          <p:nvPr>
            <p:ph type="ftr" sz="quarter" idx="2"/>
          </p:nvPr>
        </p:nvSpPr>
        <p:spPr>
          <a:xfrm>
            <a:off x="2" y="6456613"/>
            <a:ext cx="4302231" cy="341063"/>
          </a:xfrm>
          <a:prstGeom prst="rect">
            <a:avLst/>
          </a:prstGeom>
        </p:spPr>
        <p:txBody>
          <a:bodyPr vert="horz" lIns="91440" tIns="45719" rIns="91440" bIns="45719" rtlCol="0" anchor="b"/>
          <a:lstStyle>
            <a:lvl1pPr algn="l">
              <a:defRPr sz="1200">
                <a:latin typeface="Calibri" charset="0"/>
              </a:defRPr>
            </a:lvl1pPr>
          </a:lstStyle>
          <a:p>
            <a:pPr>
              <a:defRPr/>
            </a:pPr>
            <a:endParaRPr lang="en-US"/>
          </a:p>
        </p:txBody>
      </p:sp>
      <p:sp>
        <p:nvSpPr>
          <p:cNvPr id="5" name="Slide Number Placeholder 4"/>
          <p:cNvSpPr>
            <a:spLocks noGrp="1"/>
          </p:cNvSpPr>
          <p:nvPr>
            <p:ph type="sldNum" sz="quarter" idx="3"/>
          </p:nvPr>
        </p:nvSpPr>
        <p:spPr>
          <a:xfrm>
            <a:off x="5623698" y="6456613"/>
            <a:ext cx="4302231" cy="341063"/>
          </a:xfrm>
          <a:prstGeom prst="rect">
            <a:avLst/>
          </a:prstGeom>
        </p:spPr>
        <p:txBody>
          <a:bodyPr vert="horz" lIns="91440" tIns="45719" rIns="91440" bIns="45719" rtlCol="0" anchor="b"/>
          <a:lstStyle>
            <a:lvl1pPr algn="r">
              <a:defRPr sz="1200">
                <a:latin typeface="Calibri" charset="0"/>
              </a:defRPr>
            </a:lvl1pPr>
          </a:lstStyle>
          <a:p>
            <a:pPr>
              <a:defRPr/>
            </a:pPr>
            <a:fld id="{B6599D70-6478-F641-A83F-C53D52872C3D}" type="slidenum">
              <a:rPr lang="en-US"/>
              <a:pPr>
                <a:defRPr/>
              </a:pPr>
              <a:t>‹#›</a:t>
            </a:fld>
            <a:endParaRPr lang="en-US"/>
          </a:p>
        </p:txBody>
      </p:sp>
    </p:spTree>
    <p:extLst>
      <p:ext uri="{BB962C8B-B14F-4D97-AF65-F5344CB8AC3E}">
        <p14:creationId xmlns:p14="http://schemas.microsoft.com/office/powerpoint/2010/main" val="19596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231" cy="339884"/>
          </a:xfrm>
          <a:prstGeom prst="rect">
            <a:avLst/>
          </a:prstGeom>
        </p:spPr>
        <p:txBody>
          <a:bodyPr vert="horz" lIns="91440" tIns="45719" rIns="91440" bIns="45719"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5623698" y="1"/>
            <a:ext cx="4302231" cy="339884"/>
          </a:xfrm>
          <a:prstGeom prst="rect">
            <a:avLst/>
          </a:prstGeom>
        </p:spPr>
        <p:txBody>
          <a:bodyPr vert="horz" lIns="91440" tIns="45719" rIns="91440" bIns="45719" rtlCol="0"/>
          <a:lstStyle>
            <a:lvl1pPr algn="r" eaLnBrk="1" fontAlgn="auto" hangingPunct="1">
              <a:spcBef>
                <a:spcPts val="0"/>
              </a:spcBef>
              <a:spcAft>
                <a:spcPts val="0"/>
              </a:spcAft>
              <a:defRPr sz="1200">
                <a:latin typeface="+mn-lt"/>
              </a:defRPr>
            </a:lvl1pPr>
          </a:lstStyle>
          <a:p>
            <a:pPr>
              <a:defRPr/>
            </a:pPr>
            <a:fld id="{6A544DFF-8AD3-4F43-8DCF-4124896854C7}" type="datetimeFigureOut">
              <a:rPr lang="en-GB"/>
              <a:pPr>
                <a:defRPr/>
              </a:pPr>
              <a:t>27/03/2019</a:t>
            </a:fld>
            <a:endParaRPr lang="en-GB"/>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19" rIns="91440" bIns="45719" rtlCol="0" anchor="ctr"/>
          <a:lstStyle/>
          <a:p>
            <a:pPr lvl="0"/>
            <a:endParaRPr lang="en-GB" noProof="0"/>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19" rIns="91440" bIns="457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 y="6456612"/>
            <a:ext cx="4302231" cy="339884"/>
          </a:xfrm>
          <a:prstGeom prst="rect">
            <a:avLst/>
          </a:prstGeom>
        </p:spPr>
        <p:txBody>
          <a:bodyPr vert="horz" lIns="91440" tIns="45719" rIns="91440" bIns="45719"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5623698" y="6456612"/>
            <a:ext cx="4302231" cy="339884"/>
          </a:xfrm>
          <a:prstGeom prst="rect">
            <a:avLst/>
          </a:prstGeom>
        </p:spPr>
        <p:txBody>
          <a:bodyPr vert="horz" lIns="91440" tIns="45719" rIns="91440" bIns="45719" rtlCol="0" anchor="b"/>
          <a:lstStyle>
            <a:lvl1pPr algn="r" eaLnBrk="1" fontAlgn="auto" hangingPunct="1">
              <a:spcBef>
                <a:spcPts val="0"/>
              </a:spcBef>
              <a:spcAft>
                <a:spcPts val="0"/>
              </a:spcAft>
              <a:defRPr sz="1200">
                <a:latin typeface="+mn-lt"/>
              </a:defRPr>
            </a:lvl1pPr>
          </a:lstStyle>
          <a:p>
            <a:pPr>
              <a:defRPr/>
            </a:pPr>
            <a:fld id="{AC6B2598-034A-254A-822A-16E44A2BCBD7}" type="slidenum">
              <a:rPr lang="en-GB"/>
              <a:pPr>
                <a:defRPr/>
              </a:pPr>
              <a:t>‹#›</a:t>
            </a:fld>
            <a:endParaRPr lang="en-GB"/>
          </a:p>
        </p:txBody>
      </p:sp>
    </p:spTree>
    <p:extLst>
      <p:ext uri="{BB962C8B-B14F-4D97-AF65-F5344CB8AC3E}">
        <p14:creationId xmlns:p14="http://schemas.microsoft.com/office/powerpoint/2010/main" val="1120326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a:solidFill>
                  <a:schemeClr val="tx1"/>
                </a:solidFill>
                <a:effectLst/>
                <a:latin typeface="+mn-lt"/>
                <a:ea typeface="+mn-ea"/>
                <a:cs typeface="+mn-cs"/>
              </a:rPr>
              <a:t>The platform economy and its potentially disruptive qualities have been a source of excitement and anxiety globally. In the African context, this debate has taken place largely in the absence of information on the size and nature of platform players. Our presentation today, summarises key findings from a systemic review of virtual market places, also known as multi-sided digital platforms, that operate across eight sub-Saharan African countries. The countries were selected from Southern, East and West Africa and comprise Ghana, Kenya, Nigeria, South Africa, Rwanda, Tanzania, Uganda and Zambia.</a:t>
            </a:r>
          </a:p>
          <a:p>
            <a:endParaRPr lang="en-ZA" dirty="0"/>
          </a:p>
        </p:txBody>
      </p:sp>
      <p:sp>
        <p:nvSpPr>
          <p:cNvPr id="4" name="Slide Number Placeholder 3"/>
          <p:cNvSpPr>
            <a:spLocks noGrp="1"/>
          </p:cNvSpPr>
          <p:nvPr>
            <p:ph type="sldNum" sz="quarter" idx="5"/>
          </p:nvPr>
        </p:nvSpPr>
        <p:spPr/>
        <p:txBody>
          <a:bodyPr/>
          <a:lstStyle/>
          <a:p>
            <a:pPr>
              <a:defRPr/>
            </a:pPr>
            <a:fld id="{AC6B2598-034A-254A-822A-16E44A2BCBD7}" type="slidenum">
              <a:rPr lang="en-GB" smtClean="0"/>
              <a:pPr>
                <a:defRPr/>
              </a:pPr>
              <a:t>1</a:t>
            </a:fld>
            <a:endParaRPr lang="en-GB"/>
          </a:p>
        </p:txBody>
      </p:sp>
    </p:spTree>
    <p:extLst>
      <p:ext uri="{BB962C8B-B14F-4D97-AF65-F5344CB8AC3E}">
        <p14:creationId xmlns:p14="http://schemas.microsoft.com/office/powerpoint/2010/main" val="191401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kern="1200" dirty="0">
                <a:solidFill>
                  <a:schemeClr val="tx1"/>
                </a:solidFill>
                <a:effectLst/>
                <a:latin typeface="+mn-lt"/>
                <a:ea typeface="+mn-ea"/>
                <a:cs typeface="+mn-cs"/>
              </a:rPr>
              <a:t>Digital platforms provide new income generating opportunities to millions of participants. </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In a survey undertaken by Research ICT Africa, on average 1.3% of adults in our focus countries earn income through participating in the platform economy.</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average rate of participation in the platform economies of our eight African focus countries compares well with more digitally advanced and developed countries, such as the USA where the JPMorgan Chase Institute estimated that 1.6% of their account holders earned income from the platform economy in 2018.</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Africa’s digital platforms have a valuable opportunity to transform the economies of Africa, where the informal sector dominates. This is a heat map of the share of informal employment as a proportion of total employment, and we see for a large proportion of African countries informal employment is 75% or higher.</a:t>
            </a:r>
          </a:p>
          <a:p>
            <a:endParaRPr lang="en-ZA" sz="1200" b="1" dirty="0">
              <a:solidFill>
                <a:schemeClr val="tx1"/>
              </a:solidFill>
            </a:endParaRPr>
          </a:p>
          <a:p>
            <a:r>
              <a:rPr lang="en-ZA" sz="1200" b="1" dirty="0">
                <a:solidFill>
                  <a:schemeClr val="tx1"/>
                </a:solidFill>
              </a:rPr>
              <a:t>Africa’s informal sector dominant </a:t>
            </a:r>
          </a:p>
          <a:p>
            <a:pPr marL="177800" indent="-88900">
              <a:buClr>
                <a:schemeClr val="accent1"/>
              </a:buClr>
              <a:buSzPct val="115000"/>
              <a:buFont typeface="Arial" panose="020B0604020202020204" pitchFamily="34" charset="0"/>
              <a:buChar char="•"/>
            </a:pPr>
            <a:r>
              <a:rPr lang="en-ZA" sz="1200" dirty="0">
                <a:solidFill>
                  <a:schemeClr val="tx1"/>
                </a:solidFill>
              </a:rPr>
              <a:t>Low levels of formal employment</a:t>
            </a:r>
          </a:p>
          <a:p>
            <a:pPr marL="177800" indent="-88900">
              <a:buClr>
                <a:schemeClr val="accent1"/>
              </a:buClr>
              <a:buSzPct val="115000"/>
              <a:buFont typeface="Arial" panose="020B0604020202020204" pitchFamily="34" charset="0"/>
              <a:buChar char="•"/>
            </a:pPr>
            <a:r>
              <a:rPr lang="en-ZA" sz="1200" dirty="0">
                <a:solidFill>
                  <a:schemeClr val="tx1"/>
                </a:solidFill>
              </a:rPr>
              <a:t>Large number of micro-enterprises with low production capacity</a:t>
            </a:r>
          </a:p>
          <a:p>
            <a:pPr marL="177800" indent="-88900">
              <a:buClr>
                <a:schemeClr val="accent1"/>
              </a:buClr>
              <a:buSzPct val="115000"/>
              <a:buFont typeface="Arial" panose="020B0604020202020204" pitchFamily="34" charset="0"/>
              <a:buChar char="•"/>
            </a:pPr>
            <a:r>
              <a:rPr lang="en-ZA" sz="1200" dirty="0">
                <a:solidFill>
                  <a:schemeClr val="tx1"/>
                </a:solidFill>
              </a:rPr>
              <a:t>Production standards for goods and services not enforceable </a:t>
            </a:r>
          </a:p>
          <a:p>
            <a:pPr marL="177800" indent="-88900">
              <a:buClr>
                <a:schemeClr val="accent1"/>
              </a:buClr>
              <a:buSzPct val="115000"/>
              <a:buFont typeface="Arial" panose="020B0604020202020204" pitchFamily="34" charset="0"/>
              <a:buChar char="•"/>
            </a:pPr>
            <a:r>
              <a:rPr lang="en-ZA" sz="1200" dirty="0">
                <a:solidFill>
                  <a:schemeClr val="tx1"/>
                </a:solidFill>
              </a:rPr>
              <a:t>Underdeveloped supply-chains</a:t>
            </a:r>
          </a:p>
          <a:p>
            <a:pPr marL="177800" indent="-88900">
              <a:buClr>
                <a:schemeClr val="accent1"/>
              </a:buClr>
              <a:buSzPct val="115000"/>
              <a:buFont typeface="Arial" panose="020B0604020202020204" pitchFamily="34" charset="0"/>
              <a:buChar char="•"/>
            </a:pPr>
            <a:r>
              <a:rPr lang="en-ZA" sz="1200" dirty="0">
                <a:solidFill>
                  <a:schemeClr val="tx1"/>
                </a:solidFill>
              </a:rPr>
              <a:t>Low tax base </a:t>
            </a:r>
          </a:p>
          <a:p>
            <a:endParaRPr lang="en-ZA" dirty="0"/>
          </a:p>
        </p:txBody>
      </p:sp>
      <p:sp>
        <p:nvSpPr>
          <p:cNvPr id="4" name="Slide Number Placeholder 3"/>
          <p:cNvSpPr>
            <a:spLocks noGrp="1"/>
          </p:cNvSpPr>
          <p:nvPr>
            <p:ph type="sldNum" sz="quarter" idx="5"/>
          </p:nvPr>
        </p:nvSpPr>
        <p:spPr/>
        <p:txBody>
          <a:bodyPr/>
          <a:lstStyle/>
          <a:p>
            <a:pPr>
              <a:defRPr/>
            </a:pPr>
            <a:fld id="{AC6B2598-034A-254A-822A-16E44A2BCBD7}" type="slidenum">
              <a:rPr lang="en-GB" smtClean="0"/>
              <a:pPr>
                <a:defRPr/>
              </a:pPr>
              <a:t>2</a:t>
            </a:fld>
            <a:endParaRPr lang="en-GB"/>
          </a:p>
        </p:txBody>
      </p:sp>
    </p:spTree>
    <p:extLst>
      <p:ext uri="{BB962C8B-B14F-4D97-AF65-F5344CB8AC3E}">
        <p14:creationId xmlns:p14="http://schemas.microsoft.com/office/powerpoint/2010/main" val="407653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a:solidFill>
                  <a:schemeClr val="tx1"/>
                </a:solidFill>
                <a:effectLst/>
                <a:latin typeface="+mn-lt"/>
                <a:ea typeface="+mn-ea"/>
                <a:cs typeface="+mn-cs"/>
              </a:rPr>
              <a:t>We estimated that 4.8 million workers derive an income from platform-mediated work in 2017, based on survey data from Research ICT Africa for seven of the eight countries we studied. The largest number of workers are found in Nigeria, South Africa and Kenya. We also identified these economic giants as being home to the largest number of multi-sided digital platforms across the 8 countries we reviewed.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b="1" i="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b="1" i="0" u="none" dirty="0"/>
              <a:t>Surprisingly, </a:t>
            </a:r>
            <a:r>
              <a:rPr lang="en-ZA" sz="1200" kern="1200" dirty="0">
                <a:solidFill>
                  <a:schemeClr val="tx1"/>
                </a:solidFill>
                <a:effectLst/>
                <a:latin typeface="+mn-lt"/>
                <a:ea typeface="+mn-ea"/>
                <a:cs typeface="+mn-cs"/>
              </a:rPr>
              <a:t>we found that a large proportion – more than 80% - of Africa's digital platforms are homegrown, and these platforms understand deeply how the local context shapes platform participation and financial inclusion in Africa. Just over 13% of the identified platforms are also found to operate in multiple African geographies. </a:t>
            </a:r>
            <a:endParaRPr lang="en-ZA" b="1" i="0" u="none" dirty="0"/>
          </a:p>
          <a:p>
            <a:endParaRPr lang="en-ZA" b="0" i="0" u="sng" dirty="0"/>
          </a:p>
          <a:p>
            <a:r>
              <a:rPr lang="en-ZA" b="1" i="0" u="none" dirty="0"/>
              <a:t>Platforms from origin ‘other’: </a:t>
            </a:r>
          </a:p>
          <a:p>
            <a:r>
              <a:rPr lang="en-ZA" b="0" i="0" u="none" dirty="0"/>
              <a:t>Australia and South-East Asia, mostly.</a:t>
            </a:r>
          </a:p>
          <a:p>
            <a:r>
              <a:rPr lang="en-ZA" b="0" i="1" u="none" dirty="0"/>
              <a:t>(Examples: </a:t>
            </a:r>
            <a:r>
              <a:rPr lang="en-ZA" b="0" i="1" u="none" dirty="0" err="1"/>
              <a:t>Mealsharing</a:t>
            </a:r>
            <a:r>
              <a:rPr lang="en-ZA" b="0" i="1" u="none" dirty="0"/>
              <a:t> – Cambodia, </a:t>
            </a:r>
            <a:r>
              <a:rPr lang="en-ZA" b="0" i="1" u="none" dirty="0" err="1"/>
              <a:t>Petbacker</a:t>
            </a:r>
            <a:r>
              <a:rPr lang="en-ZA" b="0" i="1" u="none" dirty="0"/>
              <a:t> – Malaysia, 99designs – Australia)</a:t>
            </a:r>
          </a:p>
          <a:p>
            <a:r>
              <a:rPr lang="en-ZA" b="0" i="0" u="none" dirty="0"/>
              <a:t>Interestingly, we didn’t find any platforms from China.</a:t>
            </a:r>
          </a:p>
          <a:p>
            <a:endParaRPr lang="en-ZA" b="0" i="0" u="none" dirty="0"/>
          </a:p>
          <a:p>
            <a:r>
              <a:rPr lang="en-ZA" b="1" i="0" u="none" dirty="0"/>
              <a:t>Platforms operational in multiple countries: 37</a:t>
            </a:r>
          </a:p>
          <a:p>
            <a:r>
              <a:rPr lang="en-ZA" b="0" i="0" u="none" dirty="0"/>
              <a:t>From Africa: 14 (mostly in 2 or 3 countries) (mostly e-hailing and online shopping) </a:t>
            </a:r>
            <a:r>
              <a:rPr lang="en-ZA" b="0" i="1" u="none" dirty="0"/>
              <a:t>(examples: Little, Zip Taxi, </a:t>
            </a:r>
            <a:r>
              <a:rPr lang="en-ZA" b="0" i="1" u="none" dirty="0" err="1"/>
              <a:t>Jumia</a:t>
            </a:r>
            <a:r>
              <a:rPr lang="en-ZA" b="0" i="1" u="none" dirty="0"/>
              <a:t>)</a:t>
            </a:r>
            <a:endParaRPr lang="en-ZA" b="0" i="0" u="none" dirty="0"/>
          </a:p>
          <a:p>
            <a:r>
              <a:rPr lang="en-ZA" b="0" i="0" u="none" dirty="0"/>
              <a:t>From USA: 12 (mostly 3 or more, up to 8) (mostly freelancing and travel-related) </a:t>
            </a:r>
            <a:r>
              <a:rPr lang="en-ZA" b="0" i="1" u="none" dirty="0"/>
              <a:t>(examples: Airbnb, Uber, </a:t>
            </a:r>
            <a:r>
              <a:rPr lang="en-ZA" b="0" i="1" u="none" dirty="0" err="1"/>
              <a:t>Paydesk</a:t>
            </a:r>
            <a:r>
              <a:rPr lang="en-ZA" b="0" i="1" u="none" dirty="0"/>
              <a:t>, Upwork – the usual suspects)</a:t>
            </a:r>
            <a:endParaRPr lang="en-ZA" b="0" i="0" u="none" dirty="0"/>
          </a:p>
          <a:p>
            <a:r>
              <a:rPr lang="en-ZA" b="0" i="0" u="none" dirty="0"/>
              <a:t>From Europe: 9 (mostly 6 or more) (diverse sub-classifications) </a:t>
            </a:r>
            <a:r>
              <a:rPr lang="en-ZA" b="0" i="1" u="none" dirty="0"/>
              <a:t>(examples: Booking.com, </a:t>
            </a:r>
            <a:r>
              <a:rPr lang="en-ZA" b="0" i="1" u="none" dirty="0" err="1"/>
              <a:t>Taxify</a:t>
            </a:r>
            <a:r>
              <a:rPr lang="en-ZA" b="0" i="1" u="none" dirty="0"/>
              <a:t>, Parcel Monkey)</a:t>
            </a:r>
            <a:endParaRPr lang="en-ZA" b="0" i="0" u="none" dirty="0"/>
          </a:p>
          <a:p>
            <a:endParaRPr lang="en-ZA" b="0" i="0" u="sng" dirty="0"/>
          </a:p>
          <a:p>
            <a:r>
              <a:rPr lang="en-ZA" sz="1200" b="0" i="0" u="none" strike="noStrike" kern="1200" baseline="0" dirty="0">
                <a:solidFill>
                  <a:schemeClr val="tx1"/>
                </a:solidFill>
                <a:latin typeface="+mn-lt"/>
                <a:ea typeface="+mn-ea"/>
                <a:cs typeface="+mn-cs"/>
              </a:rPr>
              <a:t>Research ICT Africa’s survey frames microwork activity as follows, “Some people find paid jobs or tasks by connecting directly with</a:t>
            </a:r>
          </a:p>
          <a:p>
            <a:r>
              <a:rPr lang="en-ZA" sz="1200" b="0" i="0" u="none" strike="noStrike" kern="1200" baseline="0" dirty="0">
                <a:solidFill>
                  <a:schemeClr val="tx1"/>
                </a:solidFill>
                <a:latin typeface="+mn-lt"/>
                <a:ea typeface="+mn-ea"/>
                <a:cs typeface="+mn-cs"/>
              </a:rPr>
              <a:t>people who want to hire them using a particular type of website or mobile app. These sites require workers to create a user profile in</a:t>
            </a:r>
          </a:p>
          <a:p>
            <a:r>
              <a:rPr lang="en-ZA" sz="1200" b="0" i="0" u="none" strike="noStrike" kern="1200" baseline="0" dirty="0">
                <a:solidFill>
                  <a:schemeClr val="tx1"/>
                </a:solidFill>
                <a:latin typeface="+mn-lt"/>
                <a:ea typeface="+mn-ea"/>
                <a:cs typeface="+mn-cs"/>
              </a:rPr>
              <a:t>order to find and accept assignments, and they also coordinate payment once the work is complete.”</a:t>
            </a:r>
            <a:endParaRPr lang="en-ZA" b="0" i="0" u="sng" dirty="0"/>
          </a:p>
          <a:p>
            <a:endParaRPr lang="en-ZA" b="0" i="0" u="sng" dirty="0"/>
          </a:p>
          <a:p>
            <a:r>
              <a:rPr lang="en-ZA" b="0" i="0" u="sng" dirty="0"/>
              <a:t>About the RIA Survey:</a:t>
            </a:r>
          </a:p>
          <a:p>
            <a:pPr marL="171450" indent="-171450">
              <a:buFontTx/>
              <a:buChar char="-"/>
            </a:pPr>
            <a:r>
              <a:rPr lang="en-ZA" b="0" i="0" u="none" dirty="0"/>
              <a:t>Nationally representative</a:t>
            </a:r>
          </a:p>
          <a:p>
            <a:pPr marL="171450" indent="-171450">
              <a:buFontTx/>
              <a:buChar char="-"/>
            </a:pPr>
            <a:r>
              <a:rPr lang="en-ZA" b="0" i="0" u="none" dirty="0"/>
              <a:t>Conducted in 2017</a:t>
            </a:r>
          </a:p>
          <a:p>
            <a:pPr marL="171450" indent="-171450">
              <a:buFontTx/>
              <a:buChar char="-"/>
            </a:pPr>
            <a:r>
              <a:rPr lang="en-ZA" b="0" i="0" u="none" dirty="0"/>
              <a:t>Conducted in Ghana, Kenya, Nigeria, Rwanda, South Africa, Tanzania, Uganda (NOT Zambia)</a:t>
            </a:r>
          </a:p>
          <a:p>
            <a:pPr marL="171450" indent="-171450">
              <a:buFontTx/>
              <a:buChar char="-"/>
            </a:pPr>
            <a:r>
              <a:rPr lang="en-ZA" b="0" i="0" u="none" dirty="0"/>
              <a:t>Between 1171 and 1815 respondents per country</a:t>
            </a:r>
          </a:p>
          <a:p>
            <a:pPr marL="171450" indent="-171450">
              <a:buFontTx/>
              <a:buChar char="-"/>
            </a:pPr>
            <a:r>
              <a:rPr lang="en-ZA" b="0" i="0" u="none" dirty="0"/>
              <a:t>Sampling based on population size (World Bank) and urban-rural split. Enumerator areas determined based on urban-rural, and households were randomly selected from within those enumerator areas.</a:t>
            </a:r>
          </a:p>
          <a:p>
            <a:pPr marL="171450" indent="-171450">
              <a:buFontTx/>
              <a:buChar char="-"/>
            </a:pPr>
            <a:r>
              <a:rPr lang="en-ZA" b="0" i="0" u="none" dirty="0"/>
              <a:t>Final results are weighted back up to represent the total population, based on that same data on population size and urban-rural split.</a:t>
            </a:r>
          </a:p>
          <a:p>
            <a:pPr marL="171450" indent="-171450">
              <a:buFontTx/>
              <a:buChar char="-"/>
            </a:pPr>
            <a:endParaRPr lang="en-ZA" b="0" i="0" u="none" dirty="0"/>
          </a:p>
          <a:p>
            <a:pPr marL="0" indent="0">
              <a:buFontTx/>
              <a:buNone/>
            </a:pPr>
            <a:endParaRPr lang="en-ZA" b="0" i="0"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3</a:t>
            </a:fld>
            <a:endParaRPr lang="en-GB"/>
          </a:p>
        </p:txBody>
      </p:sp>
    </p:spTree>
    <p:extLst>
      <p:ext uri="{BB962C8B-B14F-4D97-AF65-F5344CB8AC3E}">
        <p14:creationId xmlns:p14="http://schemas.microsoft.com/office/powerpoint/2010/main" val="68299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a:solidFill>
                  <a:schemeClr val="tx1"/>
                </a:solidFill>
                <a:effectLst/>
                <a:latin typeface="+mn-lt"/>
                <a:ea typeface="+mn-ea"/>
                <a:cs typeface="+mn-cs"/>
              </a:rPr>
              <a:t>Multi-sided digital platforms are virtual marketplaces that connect providers of goods and services with consumers. Platforms that connect buyers and sellers, such as village market squares, are as old as human economic interactions. The digital nature of emerging platforms allows for the matching of new services (e.g. e-hailing) with fewer geographic constraints (e.g. online shopping and freelance). Advances in online payment instruments also allow for the payment of goods and services on these digital platforms.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a:solidFill>
                  <a:schemeClr val="tx1"/>
                </a:solidFill>
                <a:effectLst/>
                <a:latin typeface="+mn-lt"/>
                <a:ea typeface="+mn-ea"/>
                <a:cs typeface="+mn-cs"/>
              </a:rPr>
              <a:t>Since 2005, the number of new platforms being launched grew rapidly to 277 (of which we could obtain the exact launch year for 268). In 2016, a record of 63 platforms were launched, originating predominantly from our focus countries, to match provider and consumers for the first 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a:solidFill>
                  <a:schemeClr val="tx1"/>
                </a:solidFill>
                <a:effectLst/>
                <a:latin typeface="+mn-lt"/>
                <a:ea typeface="+mn-ea"/>
                <a:cs typeface="+mn-cs"/>
              </a:rPr>
              <a:t>Sub-Saharan Africa (SSA) has experienced rapid growth in internet penetration and related tech investment over this time, and we think these factors have supported the development of the platform economy. Moreover, improved levels of financial inclusion has enabled more individuals to participate in the platform economy, as financial services are often a prerequisite to transact and receive income on platforms.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pPr>
              <a:defRPr/>
            </a:pPr>
            <a:fld id="{AC6B2598-034A-254A-822A-16E44A2BCBD7}" type="slidenum">
              <a:rPr lang="en-GB" smtClean="0"/>
              <a:pPr>
                <a:defRPr/>
              </a:pPr>
              <a:t>4</a:t>
            </a:fld>
            <a:endParaRPr lang="en-GB"/>
          </a:p>
        </p:txBody>
      </p:sp>
    </p:spTree>
    <p:extLst>
      <p:ext uri="{BB962C8B-B14F-4D97-AF65-F5344CB8AC3E}">
        <p14:creationId xmlns:p14="http://schemas.microsoft.com/office/powerpoint/2010/main" val="314696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a:solidFill>
                  <a:schemeClr val="tx1"/>
                </a:solidFill>
                <a:effectLst/>
                <a:latin typeface="+mn-lt"/>
                <a:ea typeface="+mn-ea"/>
                <a:cs typeface="+mn-cs"/>
              </a:rPr>
              <a:t>Platforms operate across a diverse set of ecommerce sectors, including online shopping (goods and restaurants), freelancing, e-hailing, logistics/courier, rental or asset-sharing activities and other types such as ticketing platforms.</a:t>
            </a:r>
            <a:r>
              <a:rPr lang="en-ZA" sz="1200" b="1"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By number of platforms identified across 8 African countries, we find that online shopping the most prevalent type of digital platform in Africa, followed closely by freelance.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a:solidFill>
                  <a:schemeClr val="tx1"/>
                </a:solidFill>
                <a:effectLst/>
                <a:latin typeface="+mn-lt"/>
                <a:ea typeface="+mn-ea"/>
                <a:cs typeface="+mn-cs"/>
              </a:rPr>
              <a:t>Online shopping platforms are virtual marketplaces that enable consumers to directly access and purchase products or food items displayed by vendors over the internet.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a:solidFill>
                  <a:schemeClr val="tx1"/>
                </a:solidFill>
                <a:effectLst/>
                <a:latin typeface="+mn-lt"/>
                <a:ea typeface="+mn-ea"/>
                <a:cs typeface="+mn-cs"/>
              </a:rPr>
              <a:t>Freelance platforms connect companies to gig workers who perform online and/or offline tasks.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a:solidFill>
                  <a:schemeClr val="tx1"/>
                </a:solidFill>
                <a:effectLst/>
                <a:latin typeface="+mn-lt"/>
                <a:ea typeface="+mn-ea"/>
                <a:cs typeface="+mn-cs"/>
              </a:rPr>
              <a:t>E-Hailing platforms connect passengers and local drivers of cars, taxis or other forms of transportation using virtual devices such as a mobile device or computer. </a:t>
            </a:r>
          </a:p>
          <a:p>
            <a:endParaRPr lang="en-ZA" dirty="0"/>
          </a:p>
        </p:txBody>
      </p:sp>
      <p:sp>
        <p:nvSpPr>
          <p:cNvPr id="4" name="Slide Number Placeholder 3"/>
          <p:cNvSpPr>
            <a:spLocks noGrp="1"/>
          </p:cNvSpPr>
          <p:nvPr>
            <p:ph type="sldNum" sz="quarter" idx="5"/>
          </p:nvPr>
        </p:nvSpPr>
        <p:spPr/>
        <p:txBody>
          <a:bodyPr/>
          <a:lstStyle/>
          <a:p>
            <a:pPr>
              <a:defRPr/>
            </a:pPr>
            <a:fld id="{AC6B2598-034A-254A-822A-16E44A2BCBD7}" type="slidenum">
              <a:rPr lang="en-GB" smtClean="0"/>
              <a:pPr>
                <a:defRPr/>
              </a:pPr>
              <a:t>5</a:t>
            </a:fld>
            <a:endParaRPr lang="en-GB"/>
          </a:p>
        </p:txBody>
      </p:sp>
    </p:spTree>
    <p:extLst>
      <p:ext uri="{BB962C8B-B14F-4D97-AF65-F5344CB8AC3E}">
        <p14:creationId xmlns:p14="http://schemas.microsoft.com/office/powerpoint/2010/main" val="295323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On average, just over 50% of platform participants (also known as </a:t>
            </a:r>
            <a:r>
              <a:rPr lang="en-ZA" sz="1200" kern="1200" dirty="0" err="1">
                <a:solidFill>
                  <a:schemeClr val="tx1"/>
                </a:solidFill>
                <a:effectLst/>
                <a:latin typeface="+mn-lt"/>
                <a:ea typeface="+mn-ea"/>
                <a:cs typeface="+mn-cs"/>
              </a:rPr>
              <a:t>microworkers</a:t>
            </a:r>
            <a:r>
              <a:rPr lang="en-ZA" sz="1200" kern="1200" dirty="0">
                <a:solidFill>
                  <a:schemeClr val="tx1"/>
                </a:solidFill>
                <a:effectLst/>
                <a:latin typeface="+mn-lt"/>
                <a:ea typeface="+mn-ea"/>
                <a:cs typeface="+mn-cs"/>
              </a:rPr>
              <a:t>) reported this source of income as essential for meeting their basic needs.</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We find that self-reported economic reliance on platform-generated income is greatest in the case of </a:t>
            </a:r>
            <a:r>
              <a:rPr lang="en-ZA" sz="1200" kern="1200" dirty="0" err="1">
                <a:solidFill>
                  <a:schemeClr val="tx1"/>
                </a:solidFill>
                <a:effectLst/>
                <a:latin typeface="+mn-lt"/>
                <a:ea typeface="+mn-ea"/>
                <a:cs typeface="+mn-cs"/>
              </a:rPr>
              <a:t>microworkers</a:t>
            </a:r>
            <a:r>
              <a:rPr lang="en-ZA" sz="1200" kern="1200" dirty="0">
                <a:solidFill>
                  <a:schemeClr val="tx1"/>
                </a:solidFill>
                <a:effectLst/>
                <a:latin typeface="+mn-lt"/>
                <a:ea typeface="+mn-ea"/>
                <a:cs typeface="+mn-cs"/>
              </a:rPr>
              <a:t> who are matched by online shopping and e-hailing platforms, where 91% and 76% of platform workers, respectively, cited platform income as essential for meeting their basic needs.</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In the case of the freelance sector where the majority of </a:t>
            </a:r>
            <a:r>
              <a:rPr lang="en-ZA" sz="1200" kern="1200" dirty="0" err="1">
                <a:solidFill>
                  <a:schemeClr val="tx1"/>
                </a:solidFill>
                <a:effectLst/>
                <a:latin typeface="+mn-lt"/>
                <a:ea typeface="+mn-ea"/>
                <a:cs typeface="+mn-cs"/>
              </a:rPr>
              <a:t>microworkers</a:t>
            </a:r>
            <a:r>
              <a:rPr lang="en-ZA" sz="1200" kern="1200" dirty="0">
                <a:solidFill>
                  <a:schemeClr val="tx1"/>
                </a:solidFill>
                <a:effectLst/>
                <a:latin typeface="+mn-lt"/>
                <a:ea typeface="+mn-ea"/>
                <a:cs typeface="+mn-cs"/>
              </a:rPr>
              <a:t> are active, self-reported reliance on platform income is more mixed: 44% cited platform income as essential for meeting basic needs, while 42% said that platform income is nice to have, but they can live without it.   </a:t>
            </a:r>
            <a:endParaRPr lang="en-ZA" dirty="0"/>
          </a:p>
        </p:txBody>
      </p:sp>
      <p:sp>
        <p:nvSpPr>
          <p:cNvPr id="4" name="Slide Number Placeholder 3"/>
          <p:cNvSpPr>
            <a:spLocks noGrp="1"/>
          </p:cNvSpPr>
          <p:nvPr>
            <p:ph type="sldNum" sz="quarter" idx="5"/>
          </p:nvPr>
        </p:nvSpPr>
        <p:spPr/>
        <p:txBody>
          <a:bodyPr/>
          <a:lstStyle/>
          <a:p>
            <a:pPr>
              <a:defRPr/>
            </a:pPr>
            <a:fld id="{AC6B2598-034A-254A-822A-16E44A2BCBD7}" type="slidenum">
              <a:rPr lang="en-GB" smtClean="0"/>
              <a:pPr>
                <a:defRPr/>
              </a:pPr>
              <a:t>6</a:t>
            </a:fld>
            <a:endParaRPr lang="en-GB"/>
          </a:p>
        </p:txBody>
      </p:sp>
    </p:spTree>
    <p:extLst>
      <p:ext uri="{BB962C8B-B14F-4D97-AF65-F5344CB8AC3E}">
        <p14:creationId xmlns:p14="http://schemas.microsoft.com/office/powerpoint/2010/main" val="233867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find that platform workers are roughly evenly split across gender, but with significantly different characteristics. </a:t>
            </a:r>
          </a:p>
          <a:p>
            <a:endParaRPr lang="en-ZA" dirty="0"/>
          </a:p>
          <a:p>
            <a:r>
              <a:rPr lang="en-ZA" dirty="0"/>
              <a:t>Female platform workers report a stronger economic dependence on income generated through the platform. Moreover, male workers are found to be more active in the online/offline work space, while female platform participants more commonly provide goods in the online shopping space and have lower levels of educational attainment.</a:t>
            </a:r>
          </a:p>
          <a:p>
            <a:endParaRPr lang="en-ZA" dirty="0"/>
          </a:p>
          <a:p>
            <a:r>
              <a:rPr lang="en-ZA" dirty="0"/>
              <a:t>When we compare platform workers to non-platform workers we find that those that have successfully entered the platform market tend to have higher levels of financial inclusion and smartphone ownership. This illustrates how important financial services and internet infrastructure is for entry into the platform economy. </a:t>
            </a:r>
          </a:p>
          <a:p>
            <a:endParaRPr lang="en-ZA" dirty="0"/>
          </a:p>
          <a:p>
            <a:r>
              <a:rPr lang="en-ZA" dirty="0"/>
              <a:t> </a:t>
            </a:r>
          </a:p>
        </p:txBody>
      </p:sp>
      <p:sp>
        <p:nvSpPr>
          <p:cNvPr id="4" name="Slide Number Placeholder 3"/>
          <p:cNvSpPr>
            <a:spLocks noGrp="1"/>
          </p:cNvSpPr>
          <p:nvPr>
            <p:ph type="sldNum" sz="quarter" idx="5"/>
          </p:nvPr>
        </p:nvSpPr>
        <p:spPr/>
        <p:txBody>
          <a:bodyPr/>
          <a:lstStyle/>
          <a:p>
            <a:pPr>
              <a:defRPr/>
            </a:pPr>
            <a:fld id="{AC6B2598-034A-254A-822A-16E44A2BCBD7}" type="slidenum">
              <a:rPr lang="en-GB" smtClean="0"/>
              <a:pPr>
                <a:defRPr/>
              </a:pPr>
              <a:t>7</a:t>
            </a:fld>
            <a:endParaRPr lang="en-GB"/>
          </a:p>
        </p:txBody>
      </p:sp>
    </p:spTree>
    <p:extLst>
      <p:ext uri="{BB962C8B-B14F-4D97-AF65-F5344CB8AC3E}">
        <p14:creationId xmlns:p14="http://schemas.microsoft.com/office/powerpoint/2010/main" val="406855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Financial services, especially payment products, are essential to transacting in the platform economy. For providers of goods and services, including gig workers, access to a bank account and/or mobile account is a requirement to registering on a digital platform to be matched and an earn an income. </a:t>
            </a:r>
          </a:p>
          <a:p>
            <a:endParaRPr lang="en-ZA" dirty="0"/>
          </a:p>
          <a:p>
            <a:r>
              <a:rPr lang="en-ZA" dirty="0"/>
              <a:t>We find that there are significant gaps between the payment methods accepted by platforms, and the payment methods the population has access to. For instance, 75% of the digital platforms we identified in our study allow providers of goods and services to receive an income through bank transfer, but only 41% of the population has access to a formal bank account. Due to the barriers associated with access to financial services, a number of platforms have introduced cash as means of transacting. We think that innovative payment mechanisms such as digital wallets and mobile payments offer an opportunity to connect more platform workers to income-generating opportunities. In East African countries, mobile payments are a prevalent payment product being accepted by digital platforms. </a:t>
            </a:r>
          </a:p>
          <a:p>
            <a:endParaRPr lang="en-ZA" dirty="0"/>
          </a:p>
          <a:p>
            <a:r>
              <a:rPr lang="en-ZA" dirty="0"/>
              <a:t>PayPal also a digital wallet, has recently partnered with </a:t>
            </a:r>
            <a:r>
              <a:rPr lang="en-ZA" dirty="0" err="1"/>
              <a:t>MPesa</a:t>
            </a:r>
            <a:r>
              <a:rPr lang="en-ZA" dirty="0"/>
              <a:t> </a:t>
            </a:r>
          </a:p>
        </p:txBody>
      </p:sp>
      <p:sp>
        <p:nvSpPr>
          <p:cNvPr id="4" name="Slide Number Placeholder 3"/>
          <p:cNvSpPr>
            <a:spLocks noGrp="1"/>
          </p:cNvSpPr>
          <p:nvPr>
            <p:ph type="sldNum" sz="quarter" idx="5"/>
          </p:nvPr>
        </p:nvSpPr>
        <p:spPr/>
        <p:txBody>
          <a:bodyPr/>
          <a:lstStyle/>
          <a:p>
            <a:pPr>
              <a:defRPr/>
            </a:pPr>
            <a:fld id="{AC6B2598-034A-254A-822A-16E44A2BCBD7}" type="slidenum">
              <a:rPr lang="en-GB" smtClean="0"/>
              <a:pPr>
                <a:defRPr/>
              </a:pPr>
              <a:t>8</a:t>
            </a:fld>
            <a:endParaRPr lang="en-GB"/>
          </a:p>
        </p:txBody>
      </p:sp>
    </p:spTree>
    <p:extLst>
      <p:ext uri="{BB962C8B-B14F-4D97-AF65-F5344CB8AC3E}">
        <p14:creationId xmlns:p14="http://schemas.microsoft.com/office/powerpoint/2010/main" val="243286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ZA" sz="1200" kern="1200" dirty="0">
                <a:solidFill>
                  <a:schemeClr val="tx1"/>
                </a:solidFill>
                <a:effectLst/>
                <a:latin typeface="+mn-lt"/>
                <a:ea typeface="+mn-ea"/>
                <a:cs typeface="+mn-cs"/>
              </a:rPr>
              <a:t>Of the 277 digital platforms identified in our study, 15% offered one or more insurance, digital wallet, savings or credit product. Partnerships between digital platforms and financial service providers (including Fintech) have enabled broader distribution of high-value financial services to platform participants and workers. </a:t>
            </a:r>
          </a:p>
          <a:p>
            <a:pPr marL="0" indent="0">
              <a:buFont typeface="+mj-lt"/>
              <a:buNone/>
            </a:pPr>
            <a:endParaRPr lang="en-ZA" sz="1200" b="1" kern="1200" dirty="0">
              <a:solidFill>
                <a:schemeClr val="tx1"/>
              </a:solidFill>
              <a:effectLst/>
              <a:latin typeface="+mn-lt"/>
              <a:ea typeface="+mn-ea"/>
              <a:cs typeface="+mn-cs"/>
            </a:endParaRPr>
          </a:p>
          <a:p>
            <a:pPr marL="0" indent="0">
              <a:buFont typeface="+mj-lt"/>
              <a:buNone/>
            </a:pPr>
            <a:r>
              <a:rPr lang="en-ZA" sz="1200" b="1" kern="1200" dirty="0">
                <a:solidFill>
                  <a:schemeClr val="tx1"/>
                </a:solidFill>
                <a:effectLst/>
                <a:latin typeface="+mn-lt"/>
                <a:ea typeface="+mn-ea"/>
                <a:cs typeface="+mn-cs"/>
              </a:rPr>
              <a:t>Examples:</a:t>
            </a:r>
            <a:endParaRPr lang="en-ZA" b="1" dirty="0"/>
          </a:p>
          <a:p>
            <a:pPr marL="228600" indent="-228600">
              <a:buFont typeface="+mj-lt"/>
              <a:buAutoNum type="arabicPeriod"/>
            </a:pPr>
            <a:r>
              <a:rPr lang="en-ZA" b="1" dirty="0"/>
              <a:t>Dropping/People’s Pension Trust: </a:t>
            </a:r>
            <a:r>
              <a:rPr lang="en-ZA" sz="1200" b="0" i="0" u="none" strike="noStrike" kern="1200" baseline="0" dirty="0">
                <a:solidFill>
                  <a:schemeClr val="tx1"/>
                </a:solidFill>
                <a:latin typeface="+mn-lt"/>
                <a:ea typeface="+mn-ea"/>
                <a:cs typeface="+mn-cs"/>
              </a:rPr>
              <a:t>Partnered to offer an embedded pension product to e-hailing drivers. In the first three months of platform participation, Dropping services the pension fund contribution on behalf of drivers who achieve an average of 20 completed trips per week.</a:t>
            </a:r>
          </a:p>
          <a:p>
            <a:pPr marL="228600" indent="-228600">
              <a:buFont typeface="+mj-lt"/>
              <a:buAutoNum type="arabicPeriod"/>
            </a:pPr>
            <a:r>
              <a:rPr lang="en-ZA" b="1" dirty="0" err="1"/>
              <a:t>Hometogo</a:t>
            </a:r>
            <a:r>
              <a:rPr lang="en-ZA" b="1" dirty="0"/>
              <a:t>/Allianz: </a:t>
            </a:r>
            <a:r>
              <a:rPr lang="en-ZA" b="0" dirty="0"/>
              <a:t>Partnered to </a:t>
            </a:r>
            <a:r>
              <a:rPr lang="en-ZA" sz="1200" b="0" i="0" u="none" strike="noStrike" kern="1200" baseline="0" dirty="0">
                <a:solidFill>
                  <a:schemeClr val="tx1"/>
                </a:solidFill>
                <a:latin typeface="+mn-lt"/>
                <a:ea typeface="+mn-ea"/>
                <a:cs typeface="+mn-cs"/>
              </a:rPr>
              <a:t>offer optional group insurance for travellers being matched to property rentals on the platform.</a:t>
            </a:r>
          </a:p>
          <a:p>
            <a:pPr marL="228600" indent="-228600">
              <a:buFont typeface="+mj-lt"/>
              <a:buAutoNum type="arabicPeriod"/>
            </a:pPr>
            <a:r>
              <a:rPr lang="en-ZA" sz="1200" b="1" i="0" u="none" strike="noStrike" kern="1200" baseline="0" dirty="0">
                <a:solidFill>
                  <a:schemeClr val="tx1"/>
                </a:solidFill>
                <a:latin typeface="+mn-lt"/>
                <a:ea typeface="+mn-ea"/>
                <a:cs typeface="+mn-cs"/>
              </a:rPr>
              <a:t>Simply/</a:t>
            </a:r>
            <a:r>
              <a:rPr lang="en-ZA" sz="1200" b="1" i="0" u="none" strike="noStrike" kern="1200" baseline="0" dirty="0" err="1">
                <a:solidFill>
                  <a:schemeClr val="tx1"/>
                </a:solidFill>
                <a:latin typeface="+mn-lt"/>
                <a:ea typeface="+mn-ea"/>
                <a:cs typeface="+mn-cs"/>
              </a:rPr>
              <a:t>SweepSouth</a:t>
            </a:r>
            <a:r>
              <a:rPr lang="en-ZA" sz="1200" b="1" i="0" u="none" strike="noStrike" kern="1200" baseline="0" dirty="0">
                <a:solidFill>
                  <a:schemeClr val="tx1"/>
                </a:solidFill>
                <a:latin typeface="+mn-lt"/>
                <a:ea typeface="+mn-ea"/>
                <a:cs typeface="+mn-cs"/>
              </a:rPr>
              <a:t>: </a:t>
            </a:r>
            <a:r>
              <a:rPr lang="en-ZA" sz="1200" b="0" i="0" u="none" strike="noStrike" kern="1200" baseline="0" dirty="0">
                <a:solidFill>
                  <a:schemeClr val="tx1"/>
                </a:solidFill>
                <a:latin typeface="+mn-lt"/>
                <a:ea typeface="+mn-ea"/>
                <a:cs typeface="+mn-cs"/>
              </a:rPr>
              <a:t>Partnered to offer life and disability insurance to the household cleaners who participate on the platform in South Africa. The insurance is offered as an  embedded product with no additional cost to its platform participants.</a:t>
            </a:r>
          </a:p>
          <a:p>
            <a:pPr marL="228600" indent="-228600">
              <a:buFont typeface="+mj-lt"/>
              <a:buAutoNum type="arabicPeriod"/>
            </a:pPr>
            <a:r>
              <a:rPr lang="en-ZA" sz="1200" b="1" i="0" u="none" strike="noStrike" kern="1200" baseline="0" dirty="0">
                <a:solidFill>
                  <a:schemeClr val="tx1"/>
                </a:solidFill>
                <a:latin typeface="+mn-lt"/>
                <a:ea typeface="+mn-ea"/>
                <a:cs typeface="+mn-cs"/>
              </a:rPr>
              <a:t>Uber/</a:t>
            </a:r>
            <a:r>
              <a:rPr lang="en-ZA" sz="1200" b="1" i="0" u="none" strike="noStrike" kern="1200" baseline="0" dirty="0" err="1">
                <a:solidFill>
                  <a:schemeClr val="tx1"/>
                </a:solidFill>
                <a:latin typeface="+mn-lt"/>
                <a:ea typeface="+mn-ea"/>
                <a:cs typeface="+mn-cs"/>
              </a:rPr>
              <a:t>Jumo</a:t>
            </a:r>
            <a:r>
              <a:rPr lang="en-ZA" sz="1200" b="1" i="0" u="none" strike="noStrike" kern="1200" baseline="0" dirty="0">
                <a:solidFill>
                  <a:schemeClr val="tx1"/>
                </a:solidFill>
                <a:latin typeface="+mn-lt"/>
                <a:ea typeface="+mn-ea"/>
                <a:cs typeface="+mn-cs"/>
              </a:rPr>
              <a:t>: </a:t>
            </a:r>
            <a:r>
              <a:rPr lang="en-ZA" sz="1200" b="0" i="0" u="none" strike="noStrike" kern="1200" baseline="0" dirty="0">
                <a:solidFill>
                  <a:schemeClr val="tx1"/>
                </a:solidFill>
                <a:latin typeface="+mn-lt"/>
                <a:ea typeface="+mn-ea"/>
                <a:cs typeface="+mn-cs"/>
              </a:rPr>
              <a:t>Partnered to provide drivers with cost-effective credit to finance the purchase of vehicles. Uber piloted the credit product in Kenya and intends to expand distribution efforts to other SSA markets in 2019.</a:t>
            </a:r>
          </a:p>
          <a:p>
            <a:pPr marL="228600" indent="-228600">
              <a:buFont typeface="+mj-lt"/>
              <a:buAutoNum type="arabicPeriod"/>
            </a:pPr>
            <a:endParaRPr lang="en-ZA" sz="1200" b="1" i="0" u="none" strike="noStrike" kern="1200" baseline="0" dirty="0">
              <a:solidFill>
                <a:schemeClr val="tx1"/>
              </a:solidFill>
              <a:latin typeface="+mn-lt"/>
              <a:ea typeface="+mn-ea"/>
              <a:cs typeface="+mn-cs"/>
            </a:endParaRPr>
          </a:p>
          <a:p>
            <a:pPr marL="228600" indent="-228600">
              <a:buFont typeface="+mj-lt"/>
              <a:buAutoNum type="arabicPeriod"/>
            </a:pPr>
            <a:endParaRPr lang="en-ZA" b="1" dirty="0"/>
          </a:p>
        </p:txBody>
      </p:sp>
      <p:sp>
        <p:nvSpPr>
          <p:cNvPr id="4" name="Slide Number Placeholder 3"/>
          <p:cNvSpPr>
            <a:spLocks noGrp="1"/>
          </p:cNvSpPr>
          <p:nvPr>
            <p:ph type="sldNum" sz="quarter" idx="5"/>
          </p:nvPr>
        </p:nvSpPr>
        <p:spPr/>
        <p:txBody>
          <a:bodyPr/>
          <a:lstStyle/>
          <a:p>
            <a:pPr>
              <a:defRPr/>
            </a:pPr>
            <a:fld id="{AC6B2598-034A-254A-822A-16E44A2BCBD7}" type="slidenum">
              <a:rPr lang="en-GB" smtClean="0"/>
              <a:pPr>
                <a:defRPr/>
              </a:pPr>
              <a:t>9</a:t>
            </a:fld>
            <a:endParaRPr lang="en-GB"/>
          </a:p>
        </p:txBody>
      </p:sp>
    </p:spTree>
    <p:extLst>
      <p:ext uri="{BB962C8B-B14F-4D97-AF65-F5344CB8AC3E}">
        <p14:creationId xmlns:p14="http://schemas.microsoft.com/office/powerpoint/2010/main" val="7629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2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40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0828" y="1192192"/>
            <a:ext cx="6858000" cy="3753541"/>
          </a:xfrm>
        </p:spPr>
        <p:txBody>
          <a:bodyPr/>
          <a:lstStyle>
            <a:lvl1pPr marL="257168" indent="-257168">
              <a:buFont typeface="Arial" panose="020B0604020202020204" pitchFamily="34" charset="0"/>
              <a:buChar char="•"/>
              <a:defRPr sz="1500">
                <a:solidFill>
                  <a:srgbClr val="7A6F6B"/>
                </a:solidFill>
              </a:defRPr>
            </a:lvl1pPr>
            <a:lvl2pPr marL="638155" indent="-257168">
              <a:buFont typeface="Verdana" panose="020B0604030504040204" pitchFamily="34" charset="0"/>
              <a:buChar char="-"/>
              <a:defRPr sz="1500">
                <a:solidFill>
                  <a:srgbClr val="7A6F6B"/>
                </a:solidFill>
              </a:defRPr>
            </a:lvl2pPr>
            <a:lvl3pPr marL="1019143" indent="-257168">
              <a:buFont typeface="Wingdings" panose="05000000000000000000" pitchFamily="2" charset="2"/>
              <a:buChar char="§"/>
              <a:defRPr sz="1500">
                <a:solidFill>
                  <a:srgbClr val="7A6F6B"/>
                </a:solidFill>
              </a:defRPr>
            </a:lvl3pPr>
            <a:lvl4pPr marL="1400129" indent="-257168">
              <a:buFont typeface="Arial" panose="020B0604020202020204" pitchFamily="34" charset="0"/>
              <a:buChar char="•"/>
              <a:defRPr sz="1500">
                <a:solidFill>
                  <a:srgbClr val="7A6F6B"/>
                </a:solidFill>
              </a:defRPr>
            </a:lvl4pPr>
            <a:lvl5pPr marL="1781116" indent="-257168">
              <a:buFont typeface="Arial" panose="020B0604020202020204" pitchFamily="34" charset="0"/>
              <a:buChar char="•"/>
              <a:defRPr sz="1500">
                <a:solidFill>
                  <a:srgbClr val="7A6F6B"/>
                </a:solidFill>
              </a:defRPr>
            </a:lvl5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5" name="Footer Placeholder 4"/>
          <p:cNvSpPr>
            <a:spLocks noGrp="1"/>
          </p:cNvSpPr>
          <p:nvPr>
            <p:ph type="ftr" sz="quarter" idx="10"/>
          </p:nvPr>
        </p:nvSpPr>
        <p:spPr/>
        <p:txBody>
          <a:bodyPr/>
          <a:lstStyle>
            <a:lvl1pPr>
              <a:defRPr/>
            </a:lvl1pPr>
          </a:lstStyle>
          <a:p>
            <a:pPr>
              <a:defRPr/>
            </a:pPr>
            <a:endParaRPr lang="en-GB" dirty="0"/>
          </a:p>
        </p:txBody>
      </p:sp>
      <p:sp>
        <p:nvSpPr>
          <p:cNvPr id="6" name="Slide Number Placeholder 5"/>
          <p:cNvSpPr>
            <a:spLocks noGrp="1"/>
          </p:cNvSpPr>
          <p:nvPr>
            <p:ph type="sldNum" sz="quarter" idx="11"/>
          </p:nvPr>
        </p:nvSpPr>
        <p:spPr>
          <a:xfrm>
            <a:off x="5461000" y="5308121"/>
            <a:ext cx="1778000" cy="303212"/>
          </a:xfrm>
          <a:prstGeom prst="rect">
            <a:avLst/>
          </a:prstGeom>
        </p:spPr>
        <p:txBody>
          <a:bodyPr/>
          <a:lstStyle>
            <a:lvl1pPr>
              <a:defRPr/>
            </a:lvl1pPr>
          </a:lstStyle>
          <a:p>
            <a:pPr>
              <a:defRPr/>
            </a:pPr>
            <a:fld id="{EEE7A8C7-0B29-6F45-A5BB-5FE9B4F55844}" type="slidenum">
              <a:rPr lang="en-GB"/>
              <a:pPr>
                <a:defRPr/>
              </a:pPr>
              <a:t>‹#›</a:t>
            </a:fld>
            <a:endParaRPr lang="en-GB" dirty="0"/>
          </a:p>
        </p:txBody>
      </p:sp>
      <p:sp>
        <p:nvSpPr>
          <p:cNvPr id="8" name="Title Placeholder 1">
            <a:extLst>
              <a:ext uri="{FF2B5EF4-FFF2-40B4-BE49-F238E27FC236}">
                <a16:creationId xmlns:a16="http://schemas.microsoft.com/office/drawing/2014/main" id="{804DF01E-150B-44AD-B440-F1D22D3E57EA}"/>
              </a:ext>
            </a:extLst>
          </p:cNvPr>
          <p:cNvSpPr>
            <a:spLocks noGrp="1"/>
          </p:cNvSpPr>
          <p:nvPr>
            <p:ph type="title"/>
          </p:nvPr>
        </p:nvSpPr>
        <p:spPr>
          <a:xfrm>
            <a:off x="300304" y="185197"/>
            <a:ext cx="5915301" cy="641196"/>
          </a:xfrm>
          <a:prstGeom prst="rect">
            <a:avLst/>
          </a:prstGeom>
        </p:spPr>
        <p:txBody>
          <a:bodyPr vert="horz" wrap="square" lIns="91440" tIns="45720" rIns="91440" bIns="45720" numCol="1" anchor="ctr" anchorCtr="0" compatLnSpc="1">
            <a:prstTxWarp prst="textNoShape">
              <a:avLst/>
            </a:prstTxWarp>
            <a:noAutofit/>
          </a:bodyPr>
          <a:lstStyle>
            <a:lvl1pPr>
              <a:defRPr sz="1800"/>
            </a:lvl1pPr>
          </a:lstStyle>
          <a:p>
            <a:pPr lvl="0"/>
            <a:r>
              <a:rPr lang="en-US" altLang="en-US" dirty="0"/>
              <a:t>Click to edit Master title</a:t>
            </a:r>
            <a:endParaRPr lang="en-GB" altLang="en-US" dirty="0"/>
          </a:p>
        </p:txBody>
      </p:sp>
    </p:spTree>
    <p:extLst>
      <p:ext uri="{BB962C8B-B14F-4D97-AF65-F5344CB8AC3E}">
        <p14:creationId xmlns:p14="http://schemas.microsoft.com/office/powerpoint/2010/main" val="716108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3D79-0267-47AA-A244-0CE10ECD5225}"/>
              </a:ext>
            </a:extLst>
          </p:cNvPr>
          <p:cNvSpPr>
            <a:spLocks noGrp="1"/>
          </p:cNvSpPr>
          <p:nvPr>
            <p:ph type="title"/>
          </p:nvPr>
        </p:nvSpPr>
        <p:spPr>
          <a:xfrm>
            <a:off x="2221703" y="1921397"/>
            <a:ext cx="3635086" cy="1747777"/>
          </a:xfrm>
          <a:prstGeom prst="rect">
            <a:avLst/>
          </a:prstGeom>
        </p:spPr>
        <p:txBody>
          <a:bodyPr anchor="ctr" anchorCtr="0"/>
          <a:lstStyle>
            <a:lvl1pPr algn="ctr">
              <a:defRPr sz="2400"/>
            </a:lvl1pPr>
          </a:lstStyle>
          <a:p>
            <a:endParaRPr lang="en-ZA" dirty="0"/>
          </a:p>
        </p:txBody>
      </p:sp>
    </p:spTree>
    <p:extLst>
      <p:ext uri="{BB962C8B-B14F-4D97-AF65-F5344CB8AC3E}">
        <p14:creationId xmlns:p14="http://schemas.microsoft.com/office/powerpoint/2010/main" val="181006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37E83C-0378-474F-80DC-8D553BFF06DA}"/>
              </a:ext>
            </a:extLst>
          </p:cNvPr>
          <p:cNvSpPr>
            <a:spLocks noGrp="1"/>
          </p:cNvSpPr>
          <p:nvPr>
            <p:ph type="title"/>
          </p:nvPr>
        </p:nvSpPr>
        <p:spPr>
          <a:xfrm>
            <a:off x="2221703" y="1921397"/>
            <a:ext cx="3635086" cy="1747777"/>
          </a:xfrm>
          <a:prstGeom prst="rect">
            <a:avLst/>
          </a:prstGeom>
        </p:spPr>
        <p:txBody>
          <a:bodyPr anchor="ctr" anchorCtr="0"/>
          <a:lstStyle>
            <a:lvl1pPr algn="ctr">
              <a:defRPr sz="2400"/>
            </a:lvl1pPr>
          </a:lstStyle>
          <a:p>
            <a:endParaRPr lang="en-ZA" dirty="0"/>
          </a:p>
        </p:txBody>
      </p:sp>
    </p:spTree>
    <p:extLst>
      <p:ext uri="{BB962C8B-B14F-4D97-AF65-F5344CB8AC3E}">
        <p14:creationId xmlns:p14="http://schemas.microsoft.com/office/powerpoint/2010/main" val="307799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44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94A2ED-D360-4B6D-A0B3-BBE68EE27366}"/>
              </a:ext>
            </a:extLst>
          </p:cNvPr>
          <p:cNvPicPr>
            <a:picLocks noChangeAspect="1"/>
          </p:cNvPicPr>
          <p:nvPr userDrawn="1"/>
        </p:nvPicPr>
        <p:blipFill>
          <a:blip r:embed="rId2"/>
          <a:stretch>
            <a:fillRect/>
          </a:stretch>
        </p:blipFill>
        <p:spPr>
          <a:xfrm>
            <a:off x="0" y="1524"/>
            <a:ext cx="7620000" cy="5711952"/>
          </a:xfrm>
          <a:prstGeom prst="rect">
            <a:avLst/>
          </a:prstGeom>
        </p:spPr>
      </p:pic>
    </p:spTree>
    <p:extLst>
      <p:ext uri="{BB962C8B-B14F-4D97-AF65-F5344CB8AC3E}">
        <p14:creationId xmlns:p14="http://schemas.microsoft.com/office/powerpoint/2010/main" val="379511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theme" Target="../theme/theme6.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jpeg"/><Relationship Id="rId4" Type="http://schemas.openxmlformats.org/officeDocument/2006/relationships/image" Target="../media/image15.png"/><Relationship Id="rId9" Type="http://schemas.microsoft.com/office/2007/relationships/hdphoto" Target="../media/hdphoto2.wdp"/></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07B8EF-51E1-4682-B0FD-1C9868BFE8F1}"/>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t="41080"/>
          <a:stretch/>
        </p:blipFill>
        <p:spPr>
          <a:xfrm>
            <a:off x="-17299" y="-53501"/>
            <a:ext cx="7645959" cy="5766154"/>
          </a:xfrm>
          <a:prstGeom prst="rect">
            <a:avLst/>
          </a:prstGeom>
        </p:spPr>
      </p:pic>
      <p:sp>
        <p:nvSpPr>
          <p:cNvPr id="20" name="Rectangle 19">
            <a:extLst>
              <a:ext uri="{FF2B5EF4-FFF2-40B4-BE49-F238E27FC236}">
                <a16:creationId xmlns:a16="http://schemas.microsoft.com/office/drawing/2014/main" id="{7763F305-F470-4DA1-A59D-BB3477FEBB38}"/>
              </a:ext>
            </a:extLst>
          </p:cNvPr>
          <p:cNvSpPr/>
          <p:nvPr userDrawn="1"/>
        </p:nvSpPr>
        <p:spPr>
          <a:xfrm>
            <a:off x="-14808" y="-53501"/>
            <a:ext cx="7643468" cy="5778822"/>
          </a:xfrm>
          <a:prstGeom prst="rect">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53" eaLnBrk="0" fontAlgn="base" hangingPunct="0">
              <a:spcBef>
                <a:spcPct val="0"/>
              </a:spcBef>
              <a:spcAft>
                <a:spcPct val="0"/>
              </a:spcAft>
            </a:pPr>
            <a:endParaRPr lang="en-US" sz="2160" dirty="0">
              <a:solidFill>
                <a:prstClr val="white"/>
              </a:solidFill>
            </a:endParaRPr>
          </a:p>
        </p:txBody>
      </p:sp>
      <p:grpSp>
        <p:nvGrpSpPr>
          <p:cNvPr id="9" name="Group 8">
            <a:extLst>
              <a:ext uri="{FF2B5EF4-FFF2-40B4-BE49-F238E27FC236}">
                <a16:creationId xmlns:a16="http://schemas.microsoft.com/office/drawing/2014/main" id="{8D1AE538-7A22-481F-B9D9-21EE9775798A}"/>
              </a:ext>
            </a:extLst>
          </p:cNvPr>
          <p:cNvGrpSpPr/>
          <p:nvPr userDrawn="1"/>
        </p:nvGrpSpPr>
        <p:grpSpPr>
          <a:xfrm>
            <a:off x="-768708" y="-3"/>
            <a:ext cx="9466416" cy="5712655"/>
            <a:chOff x="-768708" y="-3"/>
            <a:chExt cx="9466416" cy="5712655"/>
          </a:xfrm>
        </p:grpSpPr>
        <p:pic>
          <p:nvPicPr>
            <p:cNvPr id="3" name="Picture 2">
              <a:extLst>
                <a:ext uri="{FF2B5EF4-FFF2-40B4-BE49-F238E27FC236}">
                  <a16:creationId xmlns:a16="http://schemas.microsoft.com/office/drawing/2014/main" id="{8936ABB4-8166-4B29-BFE2-E6A4251149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484" y="939372"/>
              <a:ext cx="1875935" cy="253886"/>
            </a:xfrm>
            <a:prstGeom prst="rect">
              <a:avLst/>
            </a:prstGeom>
          </p:spPr>
        </p:pic>
        <p:pic>
          <p:nvPicPr>
            <p:cNvPr id="6" name="Picture 5">
              <a:extLst>
                <a:ext uri="{FF2B5EF4-FFF2-40B4-BE49-F238E27FC236}">
                  <a16:creationId xmlns:a16="http://schemas.microsoft.com/office/drawing/2014/main" id="{0707F10A-04DC-4401-A092-A6C1ADA6AFF6}"/>
                </a:ext>
              </a:extLst>
            </p:cNvPr>
            <p:cNvPicPr>
              <a:picLocks noChangeAspect="1"/>
            </p:cNvPicPr>
            <p:nvPr userDrawn="1"/>
          </p:nvPicPr>
          <p:blipFill>
            <a:blip r:embed="rId5"/>
            <a:stretch>
              <a:fillRect/>
            </a:stretch>
          </p:blipFill>
          <p:spPr>
            <a:xfrm>
              <a:off x="-768708" y="3622876"/>
              <a:ext cx="752475" cy="2089776"/>
            </a:xfrm>
            <a:prstGeom prst="rect">
              <a:avLst/>
            </a:prstGeom>
          </p:spPr>
        </p:pic>
        <p:pic>
          <p:nvPicPr>
            <p:cNvPr id="16" name="Picture 15">
              <a:extLst>
                <a:ext uri="{FF2B5EF4-FFF2-40B4-BE49-F238E27FC236}">
                  <a16:creationId xmlns:a16="http://schemas.microsoft.com/office/drawing/2014/main" id="{4EACE104-98E3-4639-B43A-6ED396E00478}"/>
                </a:ext>
              </a:extLst>
            </p:cNvPr>
            <p:cNvPicPr>
              <a:picLocks noChangeAspect="1"/>
            </p:cNvPicPr>
            <p:nvPr userDrawn="1"/>
          </p:nvPicPr>
          <p:blipFill>
            <a:blip r:embed="rId5"/>
            <a:stretch>
              <a:fillRect/>
            </a:stretch>
          </p:blipFill>
          <p:spPr>
            <a:xfrm rot="10800000">
              <a:off x="7630387" y="-3"/>
              <a:ext cx="1067321" cy="2384387"/>
            </a:xfrm>
            <a:prstGeom prst="rect">
              <a:avLst/>
            </a:prstGeom>
          </p:spPr>
        </p:pic>
      </p:grpSp>
      <p:sp>
        <p:nvSpPr>
          <p:cNvPr id="22" name="Rectangle 21">
            <a:extLst>
              <a:ext uri="{FF2B5EF4-FFF2-40B4-BE49-F238E27FC236}">
                <a16:creationId xmlns:a16="http://schemas.microsoft.com/office/drawing/2014/main" id="{71390E7B-F9CE-4AA0-88FA-26851BF72E49}"/>
              </a:ext>
            </a:extLst>
          </p:cNvPr>
          <p:cNvSpPr/>
          <p:nvPr userDrawn="1"/>
        </p:nvSpPr>
        <p:spPr>
          <a:xfrm>
            <a:off x="-22846" y="5519280"/>
            <a:ext cx="7665960" cy="206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4" name="Group 23">
            <a:extLst>
              <a:ext uri="{FF2B5EF4-FFF2-40B4-BE49-F238E27FC236}">
                <a16:creationId xmlns:a16="http://schemas.microsoft.com/office/drawing/2014/main" id="{5D320216-BDB7-496B-8693-CB7163A16DD4}"/>
              </a:ext>
            </a:extLst>
          </p:cNvPr>
          <p:cNvGrpSpPr/>
          <p:nvPr userDrawn="1"/>
        </p:nvGrpSpPr>
        <p:grpSpPr>
          <a:xfrm>
            <a:off x="-768708" y="939372"/>
            <a:ext cx="2883127" cy="4773280"/>
            <a:chOff x="-768708" y="939372"/>
            <a:chExt cx="2883127" cy="4773280"/>
          </a:xfrm>
        </p:grpSpPr>
        <p:pic>
          <p:nvPicPr>
            <p:cNvPr id="25" name="Picture 24">
              <a:extLst>
                <a:ext uri="{FF2B5EF4-FFF2-40B4-BE49-F238E27FC236}">
                  <a16:creationId xmlns:a16="http://schemas.microsoft.com/office/drawing/2014/main" id="{E1B4576B-6785-429E-9AE5-8788E3E0F6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484" y="939372"/>
              <a:ext cx="1875935" cy="253886"/>
            </a:xfrm>
            <a:prstGeom prst="rect">
              <a:avLst/>
            </a:prstGeom>
          </p:spPr>
        </p:pic>
        <p:pic>
          <p:nvPicPr>
            <p:cNvPr id="35" name="Picture 34">
              <a:extLst>
                <a:ext uri="{FF2B5EF4-FFF2-40B4-BE49-F238E27FC236}">
                  <a16:creationId xmlns:a16="http://schemas.microsoft.com/office/drawing/2014/main" id="{FA83AD97-693E-43B1-8D4D-0B9F872DEC4C}"/>
                </a:ext>
              </a:extLst>
            </p:cNvPr>
            <p:cNvPicPr>
              <a:picLocks noChangeAspect="1"/>
            </p:cNvPicPr>
            <p:nvPr userDrawn="1"/>
          </p:nvPicPr>
          <p:blipFill>
            <a:blip r:embed="rId5"/>
            <a:stretch>
              <a:fillRect/>
            </a:stretch>
          </p:blipFill>
          <p:spPr>
            <a:xfrm>
              <a:off x="-768708" y="3622876"/>
              <a:ext cx="752475" cy="2089776"/>
            </a:xfrm>
            <a:prstGeom prst="rect">
              <a:avLst/>
            </a:prstGeom>
          </p:spPr>
        </p:pic>
      </p:grpSp>
      <p:pic>
        <p:nvPicPr>
          <p:cNvPr id="37" name="Picture 36">
            <a:extLst>
              <a:ext uri="{FF2B5EF4-FFF2-40B4-BE49-F238E27FC236}">
                <a16:creationId xmlns:a16="http://schemas.microsoft.com/office/drawing/2014/main" id="{C40E0040-0CF8-4E9E-BDB0-30B1F141841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53842" r="38013"/>
          <a:stretch/>
        </p:blipFill>
        <p:spPr>
          <a:xfrm>
            <a:off x="2905242" y="-46946"/>
            <a:ext cx="4723419" cy="1707824"/>
          </a:xfrm>
          <a:prstGeom prst="rect">
            <a:avLst/>
          </a:prstGeom>
        </p:spPr>
      </p:pic>
      <p:pic>
        <p:nvPicPr>
          <p:cNvPr id="38" name="Picture 37">
            <a:extLst>
              <a:ext uri="{FF2B5EF4-FFF2-40B4-BE49-F238E27FC236}">
                <a16:creationId xmlns:a16="http://schemas.microsoft.com/office/drawing/2014/main" id="{978057D5-FDBA-4BE7-955A-7BEB554B06F1}"/>
              </a:ext>
            </a:extLst>
          </p:cNvPr>
          <p:cNvPicPr>
            <a:picLocks noChangeAspect="1"/>
          </p:cNvPicPr>
          <p:nvPr userDrawn="1"/>
        </p:nvPicPr>
        <p:blipFill rotWithShape="1">
          <a:blip r:embed="rId7"/>
          <a:srcRect l="70173" b="33946"/>
          <a:stretch/>
        </p:blipFill>
        <p:spPr>
          <a:xfrm>
            <a:off x="-22846" y="3287930"/>
            <a:ext cx="2272810" cy="2443996"/>
          </a:xfrm>
          <a:prstGeom prst="rect">
            <a:avLst/>
          </a:prstGeom>
        </p:spPr>
      </p:pic>
      <p:pic>
        <p:nvPicPr>
          <p:cNvPr id="39" name="Picture 38">
            <a:extLst>
              <a:ext uri="{FF2B5EF4-FFF2-40B4-BE49-F238E27FC236}">
                <a16:creationId xmlns:a16="http://schemas.microsoft.com/office/drawing/2014/main" id="{F0FFC0C3-09AD-4F18-8E1F-78F5E4508617}"/>
              </a:ext>
            </a:extLst>
          </p:cNvPr>
          <p:cNvPicPr>
            <a:picLocks noChangeAspect="1"/>
          </p:cNvPicPr>
          <p:nvPr userDrawn="1"/>
        </p:nvPicPr>
        <p:blipFill>
          <a:blip r:embed="rId8"/>
          <a:stretch>
            <a:fillRect/>
          </a:stretch>
        </p:blipFill>
        <p:spPr>
          <a:xfrm>
            <a:off x="296359" y="314730"/>
            <a:ext cx="1416695" cy="568326"/>
          </a:xfrm>
          <a:prstGeom prst="rect">
            <a:avLst/>
          </a:prstGeom>
        </p:spPr>
      </p:pic>
      <p:grpSp>
        <p:nvGrpSpPr>
          <p:cNvPr id="40" name="Group 39">
            <a:extLst>
              <a:ext uri="{FF2B5EF4-FFF2-40B4-BE49-F238E27FC236}">
                <a16:creationId xmlns:a16="http://schemas.microsoft.com/office/drawing/2014/main" id="{A708828E-B505-4A4B-9B2E-0CB4CA676B70}"/>
              </a:ext>
            </a:extLst>
          </p:cNvPr>
          <p:cNvGrpSpPr/>
          <p:nvPr userDrawn="1"/>
        </p:nvGrpSpPr>
        <p:grpSpPr>
          <a:xfrm>
            <a:off x="5077534" y="4618230"/>
            <a:ext cx="2290965" cy="837662"/>
            <a:chOff x="4938634" y="4618230"/>
            <a:chExt cx="2290965" cy="837662"/>
          </a:xfrm>
        </p:grpSpPr>
        <p:pic>
          <p:nvPicPr>
            <p:cNvPr id="41" name="Picture 40">
              <a:extLst>
                <a:ext uri="{FF2B5EF4-FFF2-40B4-BE49-F238E27FC236}">
                  <a16:creationId xmlns:a16="http://schemas.microsoft.com/office/drawing/2014/main" id="{ED4FFB7C-716F-4452-83BD-9B406AD62C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31234" y="4971836"/>
              <a:ext cx="1020059" cy="305018"/>
            </a:xfrm>
            <a:prstGeom prst="rect">
              <a:avLst/>
            </a:prstGeom>
          </p:spPr>
        </p:pic>
        <p:pic>
          <p:nvPicPr>
            <p:cNvPr id="42" name="Picture 41">
              <a:extLst>
                <a:ext uri="{FF2B5EF4-FFF2-40B4-BE49-F238E27FC236}">
                  <a16:creationId xmlns:a16="http://schemas.microsoft.com/office/drawing/2014/main" id="{BAA9E37E-13B1-4432-B281-005DD7789F5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09540" y="4937672"/>
              <a:ext cx="1020059" cy="518220"/>
            </a:xfrm>
            <a:prstGeom prst="rect">
              <a:avLst/>
            </a:prstGeom>
          </p:spPr>
        </p:pic>
        <p:pic>
          <p:nvPicPr>
            <p:cNvPr id="43" name="Picture 42">
              <a:extLst>
                <a:ext uri="{FF2B5EF4-FFF2-40B4-BE49-F238E27FC236}">
                  <a16:creationId xmlns:a16="http://schemas.microsoft.com/office/drawing/2014/main" id="{23D19AFC-4287-4D5D-A4AB-C0DF95A4169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938634" y="4618230"/>
              <a:ext cx="1847248" cy="256054"/>
            </a:xfrm>
            <a:prstGeom prst="rect">
              <a:avLst/>
            </a:prstGeom>
          </p:spPr>
        </p:pic>
      </p:grpSp>
      <p:sp>
        <p:nvSpPr>
          <p:cNvPr id="26" name="Rectangle 25">
            <a:extLst>
              <a:ext uri="{FF2B5EF4-FFF2-40B4-BE49-F238E27FC236}">
                <a16:creationId xmlns:a16="http://schemas.microsoft.com/office/drawing/2014/main" id="{0224F572-08BD-4EDC-B726-DCF22ABEFAFF}"/>
              </a:ext>
            </a:extLst>
          </p:cNvPr>
          <p:cNvSpPr/>
          <p:nvPr userDrawn="1"/>
        </p:nvSpPr>
        <p:spPr>
          <a:xfrm>
            <a:off x="-2560319" y="-1"/>
            <a:ext cx="2478645" cy="372618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200" b="1" dirty="0">
                <a:solidFill>
                  <a:schemeClr val="tx1"/>
                </a:solidFill>
              </a:rPr>
              <a:t>Replace image:</a:t>
            </a:r>
          </a:p>
          <a:p>
            <a:pPr marL="171450" indent="-171450">
              <a:buFont typeface="Arial" panose="020B0604020202020204" pitchFamily="34" charset="0"/>
              <a:buChar char="•"/>
            </a:pPr>
            <a:endParaRPr lang="en-ZA" sz="1200" b="1" dirty="0">
              <a:solidFill>
                <a:schemeClr val="tx1"/>
              </a:solidFill>
            </a:endParaRPr>
          </a:p>
          <a:p>
            <a:pPr marL="171450" indent="-171450">
              <a:buFont typeface="Arial" panose="020B0604020202020204" pitchFamily="34" charset="0"/>
              <a:buChar char="•"/>
            </a:pPr>
            <a:r>
              <a:rPr lang="en-ZA" sz="1200" dirty="0">
                <a:solidFill>
                  <a:schemeClr val="tx1"/>
                </a:solidFill>
              </a:rPr>
              <a:t>Select the overlay and send it to the back.</a:t>
            </a:r>
          </a:p>
          <a:p>
            <a:pPr marL="171450" indent="-171450">
              <a:buFont typeface="Arial" panose="020B0604020202020204" pitchFamily="34" charset="0"/>
              <a:buChar char="•"/>
            </a:pPr>
            <a:r>
              <a:rPr lang="en-ZA" sz="1200" dirty="0">
                <a:solidFill>
                  <a:schemeClr val="tx1"/>
                </a:solidFill>
              </a:rPr>
              <a:t>Replace the image and crop to fit the slide.</a:t>
            </a:r>
          </a:p>
          <a:p>
            <a:pPr marL="171450" indent="-171450">
              <a:buFont typeface="Arial" panose="020B0604020202020204" pitchFamily="34" charset="0"/>
              <a:buChar char="•"/>
              <a:tabLst>
                <a:tab pos="1257300" algn="l"/>
              </a:tabLst>
            </a:pPr>
            <a:r>
              <a:rPr lang="en-ZA" sz="1200" dirty="0">
                <a:solidFill>
                  <a:schemeClr val="tx1"/>
                </a:solidFill>
              </a:rPr>
              <a:t>Recolour the image by selecting the option indicated below. </a:t>
            </a:r>
          </a:p>
          <a:p>
            <a:pPr marL="171450" indent="-171450">
              <a:buFont typeface="Arial" panose="020B0604020202020204" pitchFamily="34" charset="0"/>
              <a:buChar char="•"/>
              <a:tabLst>
                <a:tab pos="1257300" algn="l"/>
              </a:tabLst>
            </a:pPr>
            <a:r>
              <a:rPr lang="en-ZA" sz="1200" dirty="0">
                <a:solidFill>
                  <a:schemeClr val="tx1"/>
                </a:solidFill>
              </a:rPr>
              <a:t>Send the image to the back.</a:t>
            </a:r>
          </a:p>
          <a:p>
            <a:pPr marL="171450" indent="-171450">
              <a:buFont typeface="Arial" panose="020B0604020202020204" pitchFamily="34" charset="0"/>
              <a:buChar char="•"/>
            </a:pPr>
            <a:r>
              <a:rPr lang="en-ZA" sz="1200" dirty="0">
                <a:solidFill>
                  <a:schemeClr val="tx1"/>
                </a:solidFill>
              </a:rPr>
              <a:t>Adjust the transparency of the overlay to match the visibility of the image as per the sample image.</a:t>
            </a:r>
          </a:p>
          <a:p>
            <a:pPr marL="171450" indent="-171450">
              <a:buFont typeface="Arial" panose="020B0604020202020204" pitchFamily="34" charset="0"/>
              <a:buChar char="•"/>
            </a:pPr>
            <a:r>
              <a:rPr lang="en-ZA" sz="1200" dirty="0">
                <a:solidFill>
                  <a:schemeClr val="tx1"/>
                </a:solidFill>
              </a:rPr>
              <a:t>Contact </a:t>
            </a:r>
            <a:r>
              <a:rPr lang="en-ZA" sz="1200" dirty="0">
                <a:solidFill>
                  <a:schemeClr val="accent1"/>
                </a:solidFill>
              </a:rPr>
              <a:t>editorial@cenfri.org </a:t>
            </a:r>
            <a:r>
              <a:rPr lang="en-ZA" sz="1200" dirty="0">
                <a:solidFill>
                  <a:schemeClr val="tx1"/>
                </a:solidFill>
              </a:rPr>
              <a:t>for assistance.</a:t>
            </a:r>
          </a:p>
          <a:p>
            <a:endParaRPr lang="en-ZA" sz="1200" b="1" dirty="0">
              <a:solidFill>
                <a:schemeClr val="tx1"/>
              </a:solidFill>
            </a:endParaRPr>
          </a:p>
        </p:txBody>
      </p:sp>
      <p:grpSp>
        <p:nvGrpSpPr>
          <p:cNvPr id="28" name="Group 27">
            <a:extLst>
              <a:ext uri="{FF2B5EF4-FFF2-40B4-BE49-F238E27FC236}">
                <a16:creationId xmlns:a16="http://schemas.microsoft.com/office/drawing/2014/main" id="{6B4E2AF4-CBEC-466A-86BF-E94023E54624}"/>
              </a:ext>
            </a:extLst>
          </p:cNvPr>
          <p:cNvGrpSpPr/>
          <p:nvPr userDrawn="1"/>
        </p:nvGrpSpPr>
        <p:grpSpPr>
          <a:xfrm>
            <a:off x="-2542689" y="3119035"/>
            <a:ext cx="2461015" cy="2601186"/>
            <a:chOff x="-2542689" y="2675668"/>
            <a:chExt cx="2461015" cy="2601186"/>
          </a:xfrm>
        </p:grpSpPr>
        <p:pic>
          <p:nvPicPr>
            <p:cNvPr id="29" name="Picture 28">
              <a:extLst>
                <a:ext uri="{FF2B5EF4-FFF2-40B4-BE49-F238E27FC236}">
                  <a16:creationId xmlns:a16="http://schemas.microsoft.com/office/drawing/2014/main" id="{089C5782-770E-4CBB-9E8E-81E3F4D4A673}"/>
                </a:ext>
              </a:extLst>
            </p:cNvPr>
            <p:cNvPicPr>
              <a:picLocks noChangeAspect="1"/>
            </p:cNvPicPr>
            <p:nvPr userDrawn="1"/>
          </p:nvPicPr>
          <p:blipFill rotWithShape="1">
            <a:blip r:embed="rId12"/>
            <a:srcRect l="60417" t="20386" b="5201"/>
            <a:stretch/>
          </p:blipFill>
          <p:spPr>
            <a:xfrm>
              <a:off x="-2542689" y="2675668"/>
              <a:ext cx="2461015" cy="2601186"/>
            </a:xfrm>
            <a:prstGeom prst="rect">
              <a:avLst/>
            </a:prstGeom>
          </p:spPr>
        </p:pic>
        <p:sp>
          <p:nvSpPr>
            <p:cNvPr id="30" name="Oval 29">
              <a:extLst>
                <a:ext uri="{FF2B5EF4-FFF2-40B4-BE49-F238E27FC236}">
                  <a16:creationId xmlns:a16="http://schemas.microsoft.com/office/drawing/2014/main" id="{CCB689A2-9250-42A1-B610-8536711369D1}"/>
                </a:ext>
              </a:extLst>
            </p:cNvPr>
            <p:cNvSpPr/>
            <p:nvPr userDrawn="1"/>
          </p:nvSpPr>
          <p:spPr>
            <a:xfrm>
              <a:off x="-1177681" y="4335744"/>
              <a:ext cx="532752" cy="53854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1989414635"/>
      </p:ext>
    </p:extLst>
  </p:cSld>
  <p:clrMap bg1="lt1" tx1="dk1" bg2="lt2" tx2="dk2" accent1="accent1" accent2="accent2" accent3="accent3" accent4="accent4" accent5="accent5" accent6="accent6" hlink="hlink" folHlink="folHlink"/>
  <p:sldLayoutIdLst>
    <p:sldLayoutId id="2147484537" r:id="rId1"/>
  </p:sldLayoutIdLst>
  <p:txStyles>
    <p:titleStyle>
      <a:lvl1pPr algn="l" defTabSz="761974"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3" indent="-190493" algn="l" defTabSz="761974" rtl="0" eaLnBrk="1" latinLnBrk="0" hangingPunct="1">
        <a:lnSpc>
          <a:spcPct val="90000"/>
        </a:lnSpc>
        <a:spcBef>
          <a:spcPts val="833"/>
        </a:spcBef>
        <a:buFont typeface="Arial"/>
        <a:buChar char="•"/>
        <a:defRPr sz="2333" kern="1200">
          <a:solidFill>
            <a:schemeClr val="tx1"/>
          </a:solidFill>
          <a:latin typeface="+mn-lt"/>
          <a:ea typeface="+mn-ea"/>
          <a:cs typeface="+mn-cs"/>
        </a:defRPr>
      </a:lvl1pPr>
      <a:lvl2pPr marL="571480" indent="-190493" algn="l" defTabSz="761974" rtl="0" eaLnBrk="1" latinLnBrk="0" hangingPunct="1">
        <a:lnSpc>
          <a:spcPct val="90000"/>
        </a:lnSpc>
        <a:spcBef>
          <a:spcPts val="417"/>
        </a:spcBef>
        <a:buFont typeface="Arial"/>
        <a:buChar char="•"/>
        <a:defRPr sz="2000" kern="1200">
          <a:solidFill>
            <a:schemeClr val="tx1"/>
          </a:solidFill>
          <a:latin typeface="+mn-lt"/>
          <a:ea typeface="+mn-ea"/>
          <a:cs typeface="+mn-cs"/>
        </a:defRPr>
      </a:lvl2pPr>
      <a:lvl3pPr marL="952466" indent="-190493" algn="l" defTabSz="761974" rtl="0" eaLnBrk="1" latinLnBrk="0" hangingPunct="1">
        <a:lnSpc>
          <a:spcPct val="90000"/>
        </a:lnSpc>
        <a:spcBef>
          <a:spcPts val="417"/>
        </a:spcBef>
        <a:buFont typeface="Arial"/>
        <a:buChar char="•"/>
        <a:defRPr sz="1667" kern="1200">
          <a:solidFill>
            <a:schemeClr val="tx1"/>
          </a:solidFill>
          <a:latin typeface="+mn-lt"/>
          <a:ea typeface="+mn-ea"/>
          <a:cs typeface="+mn-cs"/>
        </a:defRPr>
      </a:lvl3pPr>
      <a:lvl4pPr marL="1333454"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4pPr>
      <a:lvl5pPr marL="1714440"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5pPr>
      <a:lvl6pPr marL="2095427"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6pPr>
      <a:lvl7pPr marL="2476413"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7pPr>
      <a:lvl8pPr marL="2857400"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8pPr>
      <a:lvl9pPr marL="3238387"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9pPr>
    </p:bodyStyle>
    <p:otherStyle>
      <a:defPPr>
        <a:defRPr lang="en-US"/>
      </a:defPPr>
      <a:lvl1pPr marL="0" algn="l" defTabSz="761974" rtl="0" eaLnBrk="1" latinLnBrk="0" hangingPunct="1">
        <a:defRPr sz="1500" kern="1200">
          <a:solidFill>
            <a:schemeClr val="tx1"/>
          </a:solidFill>
          <a:latin typeface="+mn-lt"/>
          <a:ea typeface="+mn-ea"/>
          <a:cs typeface="+mn-cs"/>
        </a:defRPr>
      </a:lvl1pPr>
      <a:lvl2pPr marL="380987" algn="l" defTabSz="761974" rtl="0" eaLnBrk="1" latinLnBrk="0" hangingPunct="1">
        <a:defRPr sz="1500" kern="1200">
          <a:solidFill>
            <a:schemeClr val="tx1"/>
          </a:solidFill>
          <a:latin typeface="+mn-lt"/>
          <a:ea typeface="+mn-ea"/>
          <a:cs typeface="+mn-cs"/>
        </a:defRPr>
      </a:lvl2pPr>
      <a:lvl3pPr marL="761974" algn="l" defTabSz="761974" rtl="0" eaLnBrk="1" latinLnBrk="0" hangingPunct="1">
        <a:defRPr sz="1500" kern="1200">
          <a:solidFill>
            <a:schemeClr val="tx1"/>
          </a:solidFill>
          <a:latin typeface="+mn-lt"/>
          <a:ea typeface="+mn-ea"/>
          <a:cs typeface="+mn-cs"/>
        </a:defRPr>
      </a:lvl3pPr>
      <a:lvl4pPr marL="1142960" algn="l" defTabSz="761974" rtl="0" eaLnBrk="1" latinLnBrk="0" hangingPunct="1">
        <a:defRPr sz="1500" kern="1200">
          <a:solidFill>
            <a:schemeClr val="tx1"/>
          </a:solidFill>
          <a:latin typeface="+mn-lt"/>
          <a:ea typeface="+mn-ea"/>
          <a:cs typeface="+mn-cs"/>
        </a:defRPr>
      </a:lvl4pPr>
      <a:lvl5pPr marL="1523947" algn="l" defTabSz="761974" rtl="0" eaLnBrk="1" latinLnBrk="0" hangingPunct="1">
        <a:defRPr sz="1500" kern="1200">
          <a:solidFill>
            <a:schemeClr val="tx1"/>
          </a:solidFill>
          <a:latin typeface="+mn-lt"/>
          <a:ea typeface="+mn-ea"/>
          <a:cs typeface="+mn-cs"/>
        </a:defRPr>
      </a:lvl5pPr>
      <a:lvl6pPr marL="1904933" algn="l" defTabSz="761974" rtl="0" eaLnBrk="1" latinLnBrk="0" hangingPunct="1">
        <a:defRPr sz="1500" kern="1200">
          <a:solidFill>
            <a:schemeClr val="tx1"/>
          </a:solidFill>
          <a:latin typeface="+mn-lt"/>
          <a:ea typeface="+mn-ea"/>
          <a:cs typeface="+mn-cs"/>
        </a:defRPr>
      </a:lvl6pPr>
      <a:lvl7pPr marL="2285921" algn="l" defTabSz="761974" rtl="0" eaLnBrk="1" latinLnBrk="0" hangingPunct="1">
        <a:defRPr sz="1500" kern="1200">
          <a:solidFill>
            <a:schemeClr val="tx1"/>
          </a:solidFill>
          <a:latin typeface="+mn-lt"/>
          <a:ea typeface="+mn-ea"/>
          <a:cs typeface="+mn-cs"/>
        </a:defRPr>
      </a:lvl7pPr>
      <a:lvl8pPr marL="2666906" algn="l" defTabSz="761974" rtl="0" eaLnBrk="1" latinLnBrk="0" hangingPunct="1">
        <a:defRPr sz="1500" kern="1200">
          <a:solidFill>
            <a:schemeClr val="tx1"/>
          </a:solidFill>
          <a:latin typeface="+mn-lt"/>
          <a:ea typeface="+mn-ea"/>
          <a:cs typeface="+mn-cs"/>
        </a:defRPr>
      </a:lvl8pPr>
      <a:lvl9pPr marL="3047893" algn="l" defTabSz="761974"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0"/>
          </a:srgbClr>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33821B01-AFE3-41EB-83C8-4C3EA29F4AF4}"/>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163" t="10222" r="163" b="-165"/>
          <a:stretch/>
        </p:blipFill>
        <p:spPr>
          <a:xfrm>
            <a:off x="-14281" y="-10851"/>
            <a:ext cx="7642942" cy="5562600"/>
          </a:xfrm>
          <a:prstGeom prst="rect">
            <a:avLst/>
          </a:prstGeom>
          <a:solidFill>
            <a:srgbClr val="FFFFFF"/>
          </a:solidFill>
        </p:spPr>
      </p:pic>
      <p:sp>
        <p:nvSpPr>
          <p:cNvPr id="45" name="Rectangle 44">
            <a:extLst>
              <a:ext uri="{FF2B5EF4-FFF2-40B4-BE49-F238E27FC236}">
                <a16:creationId xmlns:a16="http://schemas.microsoft.com/office/drawing/2014/main" id="{A5923E5C-5E9C-4FB8-AD5E-FD103BB3CEE6}"/>
              </a:ext>
            </a:extLst>
          </p:cNvPr>
          <p:cNvSpPr/>
          <p:nvPr userDrawn="1"/>
        </p:nvSpPr>
        <p:spPr>
          <a:xfrm>
            <a:off x="14504" y="-10851"/>
            <a:ext cx="7619999" cy="5715002"/>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53" eaLnBrk="0" fontAlgn="base" hangingPunct="0">
              <a:spcBef>
                <a:spcPct val="0"/>
              </a:spcBef>
              <a:spcAft>
                <a:spcPct val="0"/>
              </a:spcAft>
            </a:pPr>
            <a:endParaRPr lang="en-US" sz="2160" dirty="0">
              <a:solidFill>
                <a:prstClr val="white"/>
              </a:solidFill>
            </a:endParaRPr>
          </a:p>
        </p:txBody>
      </p:sp>
      <p:sp>
        <p:nvSpPr>
          <p:cNvPr id="47" name="Rectangle 46">
            <a:extLst>
              <a:ext uri="{FF2B5EF4-FFF2-40B4-BE49-F238E27FC236}">
                <a16:creationId xmlns:a16="http://schemas.microsoft.com/office/drawing/2014/main" id="{81E201A8-9587-4928-914E-FE235AD097AB}"/>
              </a:ext>
            </a:extLst>
          </p:cNvPr>
          <p:cNvSpPr/>
          <p:nvPr userDrawn="1"/>
        </p:nvSpPr>
        <p:spPr>
          <a:xfrm>
            <a:off x="-10392" y="5519281"/>
            <a:ext cx="7639053" cy="195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48" name="Group 47">
            <a:extLst>
              <a:ext uri="{FF2B5EF4-FFF2-40B4-BE49-F238E27FC236}">
                <a16:creationId xmlns:a16="http://schemas.microsoft.com/office/drawing/2014/main" id="{3BA14622-38E4-4EE0-AB43-16F51D1BB77D}"/>
              </a:ext>
            </a:extLst>
          </p:cNvPr>
          <p:cNvGrpSpPr/>
          <p:nvPr userDrawn="1"/>
        </p:nvGrpSpPr>
        <p:grpSpPr>
          <a:xfrm>
            <a:off x="-768708" y="-1213014"/>
            <a:ext cx="9466416" cy="8003767"/>
            <a:chOff x="-768708" y="-1213014"/>
            <a:chExt cx="9466416" cy="8003767"/>
          </a:xfrm>
        </p:grpSpPr>
        <p:pic>
          <p:nvPicPr>
            <p:cNvPr id="49" name="Picture 48">
              <a:extLst>
                <a:ext uri="{FF2B5EF4-FFF2-40B4-BE49-F238E27FC236}">
                  <a16:creationId xmlns:a16="http://schemas.microsoft.com/office/drawing/2014/main" id="{2B50F2F5-2578-4666-9DFD-C3548B283F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484" y="939372"/>
              <a:ext cx="1875935" cy="253886"/>
            </a:xfrm>
            <a:prstGeom prst="rect">
              <a:avLst/>
            </a:prstGeom>
          </p:spPr>
        </p:pic>
        <p:grpSp>
          <p:nvGrpSpPr>
            <p:cNvPr id="50" name="Group 49">
              <a:extLst>
                <a:ext uri="{FF2B5EF4-FFF2-40B4-BE49-F238E27FC236}">
                  <a16:creationId xmlns:a16="http://schemas.microsoft.com/office/drawing/2014/main" id="{1D838644-53C8-447D-9FF8-48AA006240D2}"/>
                </a:ext>
              </a:extLst>
            </p:cNvPr>
            <p:cNvGrpSpPr/>
            <p:nvPr userDrawn="1"/>
          </p:nvGrpSpPr>
          <p:grpSpPr>
            <a:xfrm>
              <a:off x="-768708" y="3622876"/>
              <a:ext cx="3662377" cy="3167877"/>
              <a:chOff x="-768708" y="3622876"/>
              <a:chExt cx="3662377" cy="3167877"/>
            </a:xfrm>
          </p:grpSpPr>
          <p:pic>
            <p:nvPicPr>
              <p:cNvPr id="54" name="Picture 53">
                <a:extLst>
                  <a:ext uri="{FF2B5EF4-FFF2-40B4-BE49-F238E27FC236}">
                    <a16:creationId xmlns:a16="http://schemas.microsoft.com/office/drawing/2014/main" id="{99E5DF79-1045-4A7B-A459-58C68EDDDDA1}"/>
                  </a:ext>
                </a:extLst>
              </p:cNvPr>
              <p:cNvPicPr>
                <a:picLocks noChangeAspect="1"/>
              </p:cNvPicPr>
              <p:nvPr userDrawn="1"/>
            </p:nvPicPr>
            <p:blipFill>
              <a:blip r:embed="rId5"/>
              <a:stretch>
                <a:fillRect/>
              </a:stretch>
            </p:blipFill>
            <p:spPr>
              <a:xfrm>
                <a:off x="-768708" y="3622876"/>
                <a:ext cx="752475" cy="2089776"/>
              </a:xfrm>
              <a:prstGeom prst="rect">
                <a:avLst/>
              </a:prstGeom>
            </p:spPr>
          </p:pic>
          <p:pic>
            <p:nvPicPr>
              <p:cNvPr id="55" name="Picture 54">
                <a:extLst>
                  <a:ext uri="{FF2B5EF4-FFF2-40B4-BE49-F238E27FC236}">
                    <a16:creationId xmlns:a16="http://schemas.microsoft.com/office/drawing/2014/main" id="{F1F7715E-1ED7-45BF-B62A-46A005A81703}"/>
                  </a:ext>
                </a:extLst>
              </p:cNvPr>
              <p:cNvPicPr>
                <a:picLocks noChangeAspect="1"/>
              </p:cNvPicPr>
              <p:nvPr userDrawn="1"/>
            </p:nvPicPr>
            <p:blipFill>
              <a:blip r:embed="rId5"/>
              <a:stretch>
                <a:fillRect/>
              </a:stretch>
            </p:blipFill>
            <p:spPr>
              <a:xfrm rot="5400000">
                <a:off x="905057" y="4802141"/>
                <a:ext cx="1067321" cy="2909903"/>
              </a:xfrm>
              <a:prstGeom prst="rect">
                <a:avLst/>
              </a:prstGeom>
            </p:spPr>
          </p:pic>
        </p:grpSp>
        <p:grpSp>
          <p:nvGrpSpPr>
            <p:cNvPr id="51" name="Group 50">
              <a:extLst>
                <a:ext uri="{FF2B5EF4-FFF2-40B4-BE49-F238E27FC236}">
                  <a16:creationId xmlns:a16="http://schemas.microsoft.com/office/drawing/2014/main" id="{E3E778AC-99A1-4541-8EA4-846F4A7C453E}"/>
                </a:ext>
              </a:extLst>
            </p:cNvPr>
            <p:cNvGrpSpPr/>
            <p:nvPr userDrawn="1"/>
          </p:nvGrpSpPr>
          <p:grpSpPr>
            <a:xfrm>
              <a:off x="5243332" y="-1213014"/>
              <a:ext cx="3454376" cy="3597398"/>
              <a:chOff x="5243332" y="-1213014"/>
              <a:chExt cx="3454376" cy="3597398"/>
            </a:xfrm>
          </p:grpSpPr>
          <p:pic>
            <p:nvPicPr>
              <p:cNvPr id="52" name="Picture 51">
                <a:extLst>
                  <a:ext uri="{FF2B5EF4-FFF2-40B4-BE49-F238E27FC236}">
                    <a16:creationId xmlns:a16="http://schemas.microsoft.com/office/drawing/2014/main" id="{3A757D8E-FC20-453C-8996-98EC26CB9F91}"/>
                  </a:ext>
                </a:extLst>
              </p:cNvPr>
              <p:cNvPicPr>
                <a:picLocks noChangeAspect="1"/>
              </p:cNvPicPr>
              <p:nvPr userDrawn="1"/>
            </p:nvPicPr>
            <p:blipFill>
              <a:blip r:embed="rId5"/>
              <a:stretch>
                <a:fillRect/>
              </a:stretch>
            </p:blipFill>
            <p:spPr>
              <a:xfrm rot="10800000">
                <a:off x="7630387" y="-3"/>
                <a:ext cx="1067321" cy="2384387"/>
              </a:xfrm>
              <a:prstGeom prst="rect">
                <a:avLst/>
              </a:prstGeom>
            </p:spPr>
          </p:pic>
          <p:pic>
            <p:nvPicPr>
              <p:cNvPr id="53" name="Picture 52">
                <a:extLst>
                  <a:ext uri="{FF2B5EF4-FFF2-40B4-BE49-F238E27FC236}">
                    <a16:creationId xmlns:a16="http://schemas.microsoft.com/office/drawing/2014/main" id="{A2CC502A-4D39-4299-955C-4A147A2D4F16}"/>
                  </a:ext>
                </a:extLst>
              </p:cNvPr>
              <p:cNvPicPr>
                <a:picLocks noChangeAspect="1"/>
              </p:cNvPicPr>
              <p:nvPr userDrawn="1"/>
            </p:nvPicPr>
            <p:blipFill>
              <a:blip r:embed="rId5"/>
              <a:stretch>
                <a:fillRect/>
              </a:stretch>
            </p:blipFill>
            <p:spPr>
              <a:xfrm rot="16200000">
                <a:off x="6295316" y="-2264998"/>
                <a:ext cx="1213011" cy="3316980"/>
              </a:xfrm>
              <a:prstGeom prst="rect">
                <a:avLst/>
              </a:prstGeom>
            </p:spPr>
          </p:pic>
        </p:grpSp>
      </p:grpSp>
      <p:pic>
        <p:nvPicPr>
          <p:cNvPr id="56" name="Picture 55">
            <a:extLst>
              <a:ext uri="{FF2B5EF4-FFF2-40B4-BE49-F238E27FC236}">
                <a16:creationId xmlns:a16="http://schemas.microsoft.com/office/drawing/2014/main" id="{1FB61F72-3F49-42A9-A3BA-A7B85ADA893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53842" r="38013"/>
          <a:stretch/>
        </p:blipFill>
        <p:spPr>
          <a:xfrm>
            <a:off x="2905242" y="-10850"/>
            <a:ext cx="4723419" cy="1707824"/>
          </a:xfrm>
          <a:prstGeom prst="rect">
            <a:avLst/>
          </a:prstGeom>
        </p:spPr>
      </p:pic>
      <p:pic>
        <p:nvPicPr>
          <p:cNvPr id="57" name="Picture 56">
            <a:extLst>
              <a:ext uri="{FF2B5EF4-FFF2-40B4-BE49-F238E27FC236}">
                <a16:creationId xmlns:a16="http://schemas.microsoft.com/office/drawing/2014/main" id="{6CF2C1A3-B694-4292-8BBE-2C1CB36B744E}"/>
              </a:ext>
            </a:extLst>
          </p:cNvPr>
          <p:cNvPicPr>
            <a:picLocks noChangeAspect="1"/>
          </p:cNvPicPr>
          <p:nvPr userDrawn="1"/>
        </p:nvPicPr>
        <p:blipFill rotWithShape="1">
          <a:blip r:embed="rId7"/>
          <a:srcRect l="70173" b="33946"/>
          <a:stretch/>
        </p:blipFill>
        <p:spPr>
          <a:xfrm>
            <a:off x="-18186" y="3293511"/>
            <a:ext cx="2272810" cy="2443996"/>
          </a:xfrm>
          <a:prstGeom prst="rect">
            <a:avLst/>
          </a:prstGeom>
        </p:spPr>
      </p:pic>
      <p:pic>
        <p:nvPicPr>
          <p:cNvPr id="58" name="Picture 57">
            <a:extLst>
              <a:ext uri="{FF2B5EF4-FFF2-40B4-BE49-F238E27FC236}">
                <a16:creationId xmlns:a16="http://schemas.microsoft.com/office/drawing/2014/main" id="{69EAD11A-A7C9-49CD-A859-12B35508F3E0}"/>
              </a:ext>
            </a:extLst>
          </p:cNvPr>
          <p:cNvPicPr>
            <a:picLocks noChangeAspect="1"/>
          </p:cNvPicPr>
          <p:nvPr userDrawn="1"/>
        </p:nvPicPr>
        <p:blipFill>
          <a:blip r:embed="rId8"/>
          <a:stretch>
            <a:fillRect/>
          </a:stretch>
        </p:blipFill>
        <p:spPr>
          <a:xfrm>
            <a:off x="296359" y="314730"/>
            <a:ext cx="1416695" cy="568326"/>
          </a:xfrm>
          <a:prstGeom prst="rect">
            <a:avLst/>
          </a:prstGeom>
        </p:spPr>
      </p:pic>
      <p:grpSp>
        <p:nvGrpSpPr>
          <p:cNvPr id="59" name="Group 58">
            <a:extLst>
              <a:ext uri="{FF2B5EF4-FFF2-40B4-BE49-F238E27FC236}">
                <a16:creationId xmlns:a16="http://schemas.microsoft.com/office/drawing/2014/main" id="{40F0172F-C4C4-436C-967F-E297C09C78D5}"/>
              </a:ext>
            </a:extLst>
          </p:cNvPr>
          <p:cNvGrpSpPr/>
          <p:nvPr userDrawn="1"/>
        </p:nvGrpSpPr>
        <p:grpSpPr>
          <a:xfrm>
            <a:off x="5077534" y="4618230"/>
            <a:ext cx="2290965" cy="837662"/>
            <a:chOff x="4938634" y="4618230"/>
            <a:chExt cx="2290965" cy="837662"/>
          </a:xfrm>
        </p:grpSpPr>
        <p:pic>
          <p:nvPicPr>
            <p:cNvPr id="60" name="Picture 59">
              <a:extLst>
                <a:ext uri="{FF2B5EF4-FFF2-40B4-BE49-F238E27FC236}">
                  <a16:creationId xmlns:a16="http://schemas.microsoft.com/office/drawing/2014/main" id="{4F58D7CC-1193-4FF1-ABE4-B49B63F47C7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31234" y="4971836"/>
              <a:ext cx="1020059" cy="305018"/>
            </a:xfrm>
            <a:prstGeom prst="rect">
              <a:avLst/>
            </a:prstGeom>
          </p:spPr>
        </p:pic>
        <p:pic>
          <p:nvPicPr>
            <p:cNvPr id="61" name="Picture 60">
              <a:extLst>
                <a:ext uri="{FF2B5EF4-FFF2-40B4-BE49-F238E27FC236}">
                  <a16:creationId xmlns:a16="http://schemas.microsoft.com/office/drawing/2014/main" id="{BA0E5BAD-5E5A-4ACC-B6D2-7D3F767700D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09540" y="4937672"/>
              <a:ext cx="1020059" cy="518220"/>
            </a:xfrm>
            <a:prstGeom prst="rect">
              <a:avLst/>
            </a:prstGeom>
          </p:spPr>
        </p:pic>
        <p:pic>
          <p:nvPicPr>
            <p:cNvPr id="62" name="Picture 61">
              <a:extLst>
                <a:ext uri="{FF2B5EF4-FFF2-40B4-BE49-F238E27FC236}">
                  <a16:creationId xmlns:a16="http://schemas.microsoft.com/office/drawing/2014/main" id="{BA2B5250-7D7F-4D13-B84C-AF347C33BF7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938634" y="4618230"/>
              <a:ext cx="1847248" cy="256054"/>
            </a:xfrm>
            <a:prstGeom prst="rect">
              <a:avLst/>
            </a:prstGeom>
          </p:spPr>
        </p:pic>
      </p:grpSp>
      <p:sp>
        <p:nvSpPr>
          <p:cNvPr id="20" name="Rectangle 19">
            <a:extLst>
              <a:ext uri="{FF2B5EF4-FFF2-40B4-BE49-F238E27FC236}">
                <a16:creationId xmlns:a16="http://schemas.microsoft.com/office/drawing/2014/main" id="{10697161-B328-4D7E-B7DB-F33D7C277EDF}"/>
              </a:ext>
            </a:extLst>
          </p:cNvPr>
          <p:cNvSpPr/>
          <p:nvPr userDrawn="1"/>
        </p:nvSpPr>
        <p:spPr>
          <a:xfrm>
            <a:off x="-2560319" y="-1"/>
            <a:ext cx="2560322" cy="372618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200" b="1" dirty="0">
                <a:solidFill>
                  <a:schemeClr val="tx1"/>
                </a:solidFill>
              </a:rPr>
              <a:t>Replace image:</a:t>
            </a:r>
          </a:p>
          <a:p>
            <a:pPr marL="171450" indent="-171450">
              <a:buFont typeface="Arial" panose="020B0604020202020204" pitchFamily="34" charset="0"/>
              <a:buChar char="•"/>
            </a:pPr>
            <a:endParaRPr lang="en-ZA" sz="1200" b="1" dirty="0">
              <a:solidFill>
                <a:schemeClr val="tx1"/>
              </a:solidFill>
            </a:endParaRPr>
          </a:p>
          <a:p>
            <a:pPr marL="171450" indent="-171450">
              <a:buFont typeface="Arial" panose="020B0604020202020204" pitchFamily="34" charset="0"/>
              <a:buChar char="•"/>
            </a:pPr>
            <a:r>
              <a:rPr lang="en-ZA" sz="1200" dirty="0">
                <a:solidFill>
                  <a:schemeClr val="tx1"/>
                </a:solidFill>
              </a:rPr>
              <a:t>Select the overlay and send it to the back.</a:t>
            </a:r>
          </a:p>
          <a:p>
            <a:pPr marL="171450" indent="-171450">
              <a:buFont typeface="Arial" panose="020B0604020202020204" pitchFamily="34" charset="0"/>
              <a:buChar char="•"/>
            </a:pPr>
            <a:r>
              <a:rPr lang="en-ZA" sz="1200" dirty="0">
                <a:solidFill>
                  <a:schemeClr val="tx1"/>
                </a:solidFill>
              </a:rPr>
              <a:t>Replace the image and crop to fit the slide.</a:t>
            </a:r>
          </a:p>
          <a:p>
            <a:pPr marL="171450" indent="-171450">
              <a:buFont typeface="Arial" panose="020B0604020202020204" pitchFamily="34" charset="0"/>
              <a:buChar char="•"/>
              <a:tabLst>
                <a:tab pos="1257300" algn="l"/>
              </a:tabLst>
            </a:pPr>
            <a:r>
              <a:rPr lang="en-ZA" sz="1200" dirty="0">
                <a:solidFill>
                  <a:schemeClr val="tx1"/>
                </a:solidFill>
              </a:rPr>
              <a:t>Recolour the image by selecting the option indicated below </a:t>
            </a:r>
          </a:p>
          <a:p>
            <a:pPr marL="171450" indent="-171450">
              <a:buFont typeface="Arial" panose="020B0604020202020204" pitchFamily="34" charset="0"/>
              <a:buChar char="•"/>
              <a:tabLst>
                <a:tab pos="1257300" algn="l"/>
              </a:tabLst>
            </a:pPr>
            <a:r>
              <a:rPr lang="en-ZA" sz="1200" dirty="0">
                <a:solidFill>
                  <a:schemeClr val="tx1"/>
                </a:solidFill>
              </a:rPr>
              <a:t>Send the image to the back.</a:t>
            </a:r>
          </a:p>
          <a:p>
            <a:pPr marL="171450" indent="-171450">
              <a:buFont typeface="Arial" panose="020B0604020202020204" pitchFamily="34" charset="0"/>
              <a:buChar char="•"/>
            </a:pPr>
            <a:r>
              <a:rPr lang="en-ZA" sz="1200" dirty="0">
                <a:solidFill>
                  <a:schemeClr val="tx1"/>
                </a:solidFill>
              </a:rPr>
              <a:t>Adjust the transparency of the overlay to match the visibility of the image as per the sample image.</a:t>
            </a:r>
          </a:p>
          <a:p>
            <a:pPr marL="171450" indent="-171450">
              <a:buFont typeface="Arial" panose="020B0604020202020204" pitchFamily="34" charset="0"/>
              <a:buChar char="•"/>
            </a:pPr>
            <a:r>
              <a:rPr lang="en-ZA" sz="1200" dirty="0">
                <a:solidFill>
                  <a:schemeClr val="tx1"/>
                </a:solidFill>
              </a:rPr>
              <a:t>Contact </a:t>
            </a:r>
            <a:r>
              <a:rPr lang="en-ZA" sz="1200" dirty="0">
                <a:solidFill>
                  <a:schemeClr val="accent1"/>
                </a:solidFill>
              </a:rPr>
              <a:t>editorial@cenfri.org </a:t>
            </a:r>
            <a:r>
              <a:rPr lang="en-ZA" sz="1200" dirty="0">
                <a:solidFill>
                  <a:schemeClr val="tx1"/>
                </a:solidFill>
              </a:rPr>
              <a:t>for assistance.</a:t>
            </a:r>
          </a:p>
          <a:p>
            <a:endParaRPr lang="en-ZA" sz="1200" b="1" dirty="0">
              <a:solidFill>
                <a:schemeClr val="tx1"/>
              </a:solidFill>
            </a:endParaRPr>
          </a:p>
        </p:txBody>
      </p:sp>
      <p:grpSp>
        <p:nvGrpSpPr>
          <p:cNvPr id="4" name="Group 3">
            <a:extLst>
              <a:ext uri="{FF2B5EF4-FFF2-40B4-BE49-F238E27FC236}">
                <a16:creationId xmlns:a16="http://schemas.microsoft.com/office/drawing/2014/main" id="{D1467992-0A5F-4CC7-8BA0-624BD4EEAE4C}"/>
              </a:ext>
            </a:extLst>
          </p:cNvPr>
          <p:cNvGrpSpPr/>
          <p:nvPr userDrawn="1"/>
        </p:nvGrpSpPr>
        <p:grpSpPr>
          <a:xfrm>
            <a:off x="-2542689" y="2709958"/>
            <a:ext cx="2461015" cy="2601186"/>
            <a:chOff x="-2542689" y="2675668"/>
            <a:chExt cx="2461015" cy="2601186"/>
          </a:xfrm>
        </p:grpSpPr>
        <p:pic>
          <p:nvPicPr>
            <p:cNvPr id="2" name="Picture 1">
              <a:extLst>
                <a:ext uri="{FF2B5EF4-FFF2-40B4-BE49-F238E27FC236}">
                  <a16:creationId xmlns:a16="http://schemas.microsoft.com/office/drawing/2014/main" id="{2A10467C-0141-4A32-BBA5-5EA116A5E9F0}"/>
                </a:ext>
              </a:extLst>
            </p:cNvPr>
            <p:cNvPicPr>
              <a:picLocks noChangeAspect="1"/>
            </p:cNvPicPr>
            <p:nvPr userDrawn="1"/>
          </p:nvPicPr>
          <p:blipFill rotWithShape="1">
            <a:blip r:embed="rId12"/>
            <a:srcRect l="60417" t="20386" b="5201"/>
            <a:stretch/>
          </p:blipFill>
          <p:spPr>
            <a:xfrm>
              <a:off x="-2542689" y="2675668"/>
              <a:ext cx="2461015" cy="2601186"/>
            </a:xfrm>
            <a:prstGeom prst="rect">
              <a:avLst/>
            </a:prstGeom>
          </p:spPr>
        </p:pic>
        <p:sp>
          <p:nvSpPr>
            <p:cNvPr id="3" name="Oval 2">
              <a:extLst>
                <a:ext uri="{FF2B5EF4-FFF2-40B4-BE49-F238E27FC236}">
                  <a16:creationId xmlns:a16="http://schemas.microsoft.com/office/drawing/2014/main" id="{EA353A60-8C80-4DE9-AAA0-A431FC4F7B1F}"/>
                </a:ext>
              </a:extLst>
            </p:cNvPr>
            <p:cNvSpPr/>
            <p:nvPr userDrawn="1"/>
          </p:nvSpPr>
          <p:spPr>
            <a:xfrm>
              <a:off x="-1177681" y="4335744"/>
              <a:ext cx="532752" cy="53854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509891366"/>
      </p:ext>
    </p:extLst>
  </p:cSld>
  <p:clrMap bg1="lt1" tx1="dk1" bg2="lt2" tx2="dk2" accent1="accent1" accent2="accent2" accent3="accent3" accent4="accent4" accent5="accent5" accent6="accent6" hlink="hlink" folHlink="folHlink"/>
  <p:sldLayoutIdLst>
    <p:sldLayoutId id="2147484546" r:id="rId1"/>
  </p:sldLayoutIdLst>
  <p:txStyles>
    <p:titleStyle>
      <a:lvl1pPr algn="l" defTabSz="761974"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3" indent="-190493" algn="l" defTabSz="761974" rtl="0" eaLnBrk="1" latinLnBrk="0" hangingPunct="1">
        <a:lnSpc>
          <a:spcPct val="90000"/>
        </a:lnSpc>
        <a:spcBef>
          <a:spcPts val="833"/>
        </a:spcBef>
        <a:buFont typeface="Arial"/>
        <a:buChar char="•"/>
        <a:defRPr sz="2333" kern="1200">
          <a:solidFill>
            <a:schemeClr val="tx1"/>
          </a:solidFill>
          <a:latin typeface="+mn-lt"/>
          <a:ea typeface="+mn-ea"/>
          <a:cs typeface="+mn-cs"/>
        </a:defRPr>
      </a:lvl1pPr>
      <a:lvl2pPr marL="571480" indent="-190493" algn="l" defTabSz="761974" rtl="0" eaLnBrk="1" latinLnBrk="0" hangingPunct="1">
        <a:lnSpc>
          <a:spcPct val="90000"/>
        </a:lnSpc>
        <a:spcBef>
          <a:spcPts val="417"/>
        </a:spcBef>
        <a:buFont typeface="Arial"/>
        <a:buChar char="•"/>
        <a:defRPr sz="2000" kern="1200">
          <a:solidFill>
            <a:schemeClr val="tx1"/>
          </a:solidFill>
          <a:latin typeface="+mn-lt"/>
          <a:ea typeface="+mn-ea"/>
          <a:cs typeface="+mn-cs"/>
        </a:defRPr>
      </a:lvl2pPr>
      <a:lvl3pPr marL="952466" indent="-190493" algn="l" defTabSz="761974" rtl="0" eaLnBrk="1" latinLnBrk="0" hangingPunct="1">
        <a:lnSpc>
          <a:spcPct val="90000"/>
        </a:lnSpc>
        <a:spcBef>
          <a:spcPts val="417"/>
        </a:spcBef>
        <a:buFont typeface="Arial"/>
        <a:buChar char="•"/>
        <a:defRPr sz="1667" kern="1200">
          <a:solidFill>
            <a:schemeClr val="tx1"/>
          </a:solidFill>
          <a:latin typeface="+mn-lt"/>
          <a:ea typeface="+mn-ea"/>
          <a:cs typeface="+mn-cs"/>
        </a:defRPr>
      </a:lvl3pPr>
      <a:lvl4pPr marL="1333454"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4pPr>
      <a:lvl5pPr marL="1714440"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5pPr>
      <a:lvl6pPr marL="2095427"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6pPr>
      <a:lvl7pPr marL="2476413"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7pPr>
      <a:lvl8pPr marL="2857400"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8pPr>
      <a:lvl9pPr marL="3238387"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9pPr>
    </p:bodyStyle>
    <p:otherStyle>
      <a:defPPr>
        <a:defRPr lang="en-US"/>
      </a:defPPr>
      <a:lvl1pPr marL="0" algn="l" defTabSz="761974" rtl="0" eaLnBrk="1" latinLnBrk="0" hangingPunct="1">
        <a:defRPr sz="1500" kern="1200">
          <a:solidFill>
            <a:schemeClr val="tx1"/>
          </a:solidFill>
          <a:latin typeface="+mn-lt"/>
          <a:ea typeface="+mn-ea"/>
          <a:cs typeface="+mn-cs"/>
        </a:defRPr>
      </a:lvl1pPr>
      <a:lvl2pPr marL="380987" algn="l" defTabSz="761974" rtl="0" eaLnBrk="1" latinLnBrk="0" hangingPunct="1">
        <a:defRPr sz="1500" kern="1200">
          <a:solidFill>
            <a:schemeClr val="tx1"/>
          </a:solidFill>
          <a:latin typeface="+mn-lt"/>
          <a:ea typeface="+mn-ea"/>
          <a:cs typeface="+mn-cs"/>
        </a:defRPr>
      </a:lvl2pPr>
      <a:lvl3pPr marL="761974" algn="l" defTabSz="761974" rtl="0" eaLnBrk="1" latinLnBrk="0" hangingPunct="1">
        <a:defRPr sz="1500" kern="1200">
          <a:solidFill>
            <a:schemeClr val="tx1"/>
          </a:solidFill>
          <a:latin typeface="+mn-lt"/>
          <a:ea typeface="+mn-ea"/>
          <a:cs typeface="+mn-cs"/>
        </a:defRPr>
      </a:lvl3pPr>
      <a:lvl4pPr marL="1142960" algn="l" defTabSz="761974" rtl="0" eaLnBrk="1" latinLnBrk="0" hangingPunct="1">
        <a:defRPr sz="1500" kern="1200">
          <a:solidFill>
            <a:schemeClr val="tx1"/>
          </a:solidFill>
          <a:latin typeface="+mn-lt"/>
          <a:ea typeface="+mn-ea"/>
          <a:cs typeface="+mn-cs"/>
        </a:defRPr>
      </a:lvl4pPr>
      <a:lvl5pPr marL="1523947" algn="l" defTabSz="761974" rtl="0" eaLnBrk="1" latinLnBrk="0" hangingPunct="1">
        <a:defRPr sz="1500" kern="1200">
          <a:solidFill>
            <a:schemeClr val="tx1"/>
          </a:solidFill>
          <a:latin typeface="+mn-lt"/>
          <a:ea typeface="+mn-ea"/>
          <a:cs typeface="+mn-cs"/>
        </a:defRPr>
      </a:lvl5pPr>
      <a:lvl6pPr marL="1904933" algn="l" defTabSz="761974" rtl="0" eaLnBrk="1" latinLnBrk="0" hangingPunct="1">
        <a:defRPr sz="1500" kern="1200">
          <a:solidFill>
            <a:schemeClr val="tx1"/>
          </a:solidFill>
          <a:latin typeface="+mn-lt"/>
          <a:ea typeface="+mn-ea"/>
          <a:cs typeface="+mn-cs"/>
        </a:defRPr>
      </a:lvl6pPr>
      <a:lvl7pPr marL="2285921" algn="l" defTabSz="761974" rtl="0" eaLnBrk="1" latinLnBrk="0" hangingPunct="1">
        <a:defRPr sz="1500" kern="1200">
          <a:solidFill>
            <a:schemeClr val="tx1"/>
          </a:solidFill>
          <a:latin typeface="+mn-lt"/>
          <a:ea typeface="+mn-ea"/>
          <a:cs typeface="+mn-cs"/>
        </a:defRPr>
      </a:lvl7pPr>
      <a:lvl8pPr marL="2666906" algn="l" defTabSz="761974" rtl="0" eaLnBrk="1" latinLnBrk="0" hangingPunct="1">
        <a:defRPr sz="1500" kern="1200">
          <a:solidFill>
            <a:schemeClr val="tx1"/>
          </a:solidFill>
          <a:latin typeface="+mn-lt"/>
          <a:ea typeface="+mn-ea"/>
          <a:cs typeface="+mn-cs"/>
        </a:defRPr>
      </a:lvl8pPr>
      <a:lvl9pPr marL="3047893" algn="l" defTabSz="761974"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0304" y="173622"/>
            <a:ext cx="5915301" cy="641196"/>
          </a:xfrm>
          <a:prstGeom prst="rect">
            <a:avLst/>
          </a:prstGeom>
        </p:spPr>
        <p:txBody>
          <a:bodyPr vert="horz" wrap="square" lIns="91440" tIns="45720" rIns="91440" bIns="45720" numCol="1" anchor="ctr" anchorCtr="0" compatLnSpc="1">
            <a:prstTxWarp prst="textNoShape">
              <a:avLst/>
            </a:prstTxWarp>
            <a:noAutofit/>
          </a:bodyPr>
          <a:lstStyle/>
          <a:p>
            <a:pPr lvl="0"/>
            <a:r>
              <a:rPr lang="en-US" altLang="en-US" dirty="0"/>
              <a:t>Click to edit Master title</a:t>
            </a:r>
            <a:endParaRPr lang="en-GB" altLang="en-US" dirty="0"/>
          </a:p>
        </p:txBody>
      </p:sp>
      <p:sp>
        <p:nvSpPr>
          <p:cNvPr id="1027" name="Text Placeholder 2"/>
          <p:cNvSpPr>
            <a:spLocks noGrp="1"/>
          </p:cNvSpPr>
          <p:nvPr>
            <p:ph type="body" idx="1"/>
          </p:nvPr>
        </p:nvSpPr>
        <p:spPr bwMode="auto">
          <a:xfrm>
            <a:off x="287302" y="1144504"/>
            <a:ext cx="6993174"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5" name="Footer Placeholder 4"/>
          <p:cNvSpPr>
            <a:spLocks noGrp="1"/>
          </p:cNvSpPr>
          <p:nvPr>
            <p:ph type="ftr" sz="quarter" idx="3"/>
          </p:nvPr>
        </p:nvSpPr>
        <p:spPr>
          <a:xfrm>
            <a:off x="287301" y="5297488"/>
            <a:ext cx="6541761" cy="303212"/>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6944810" y="5297488"/>
            <a:ext cx="382810" cy="303212"/>
          </a:xfrm>
          <a:prstGeom prst="rect">
            <a:avLst/>
          </a:prstGeom>
        </p:spPr>
        <p:txBody>
          <a:bodyPr vert="horz" lIns="91440" tIns="45720" rIns="91440" bIns="45720" rtlCol="0" anchor="ctr"/>
          <a:lstStyle>
            <a:lvl1pPr algn="r">
              <a:defRPr sz="1000">
                <a:solidFill>
                  <a:schemeClr val="tx1">
                    <a:tint val="75000"/>
                  </a:schemeClr>
                </a:solidFill>
                <a:latin typeface="+mj-lt"/>
              </a:defRPr>
            </a:lvl1pPr>
          </a:lstStyle>
          <a:p>
            <a:fld id="{3BDC50EE-CF8A-2846-9594-7B749B0CBB36}" type="slidenum">
              <a:rPr lang="en-US" smtClean="0"/>
              <a:pPr/>
              <a:t>‹#›</a:t>
            </a:fld>
            <a:endParaRPr lang="en-US" dirty="0"/>
          </a:p>
        </p:txBody>
      </p:sp>
      <p:sp>
        <p:nvSpPr>
          <p:cNvPr id="7" name="Rectangle 6">
            <a:extLst>
              <a:ext uri="{FF2B5EF4-FFF2-40B4-BE49-F238E27FC236}">
                <a16:creationId xmlns:a16="http://schemas.microsoft.com/office/drawing/2014/main" id="{1F887EAF-7C2D-454B-B1F2-FC902C125D24}"/>
              </a:ext>
            </a:extLst>
          </p:cNvPr>
          <p:cNvSpPr/>
          <p:nvPr userDrawn="1"/>
        </p:nvSpPr>
        <p:spPr>
          <a:xfrm>
            <a:off x="-7709" y="455612"/>
            <a:ext cx="295011" cy="13335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Picture 7">
            <a:extLst>
              <a:ext uri="{FF2B5EF4-FFF2-40B4-BE49-F238E27FC236}">
                <a16:creationId xmlns:a16="http://schemas.microsoft.com/office/drawing/2014/main" id="{E574527D-C1BE-4694-85E9-02FE03C2AE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7085" y="201689"/>
            <a:ext cx="1115665" cy="641196"/>
          </a:xfrm>
          <a:prstGeom prst="rect">
            <a:avLst/>
          </a:prstGeom>
        </p:spPr>
      </p:pic>
    </p:spTree>
  </p:cSld>
  <p:clrMap bg1="lt1" tx1="dk1" bg2="lt2" tx2="dk2" accent1="accent1" accent2="accent2" accent3="accent3" accent4="accent4" accent5="accent5" accent6="accent6" hlink="hlink" folHlink="folHlink"/>
  <p:sldLayoutIdLst>
    <p:sldLayoutId id="2147484487" r:id="rId1"/>
  </p:sldLayoutIdLst>
  <p:txStyles>
    <p:titleStyle>
      <a:lvl1pPr algn="l" rtl="0" eaLnBrk="0" fontAlgn="base" hangingPunct="0">
        <a:lnSpc>
          <a:spcPts val="2500"/>
        </a:lnSpc>
        <a:spcBef>
          <a:spcPct val="0"/>
        </a:spcBef>
        <a:spcAft>
          <a:spcPct val="0"/>
        </a:spcAft>
        <a:defRPr sz="1800" b="1" kern="1200" cap="none" baseline="0">
          <a:solidFill>
            <a:srgbClr val="2C9692"/>
          </a:solidFill>
          <a:latin typeface="Arial Nova" panose="020B0504020202020204" pitchFamily="34" charset="0"/>
          <a:ea typeface="Arial Nova" panose="020B0504020202020204" pitchFamily="34" charset="0"/>
          <a:cs typeface="Arial" panose="020B0604020202020204" pitchFamily="34" charset="0"/>
        </a:defRPr>
      </a:lvl1pPr>
      <a:lvl2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2pPr>
      <a:lvl3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3pPr>
      <a:lvl4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4pPr>
      <a:lvl5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5pPr>
      <a:lvl6pPr marL="380987"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6pPr>
      <a:lvl7pPr marL="761974"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7pPr>
      <a:lvl8pPr marL="1142960"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8pPr>
      <a:lvl9pPr marL="1523947"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9pPr>
    </p:titleStyle>
    <p:bodyStyle>
      <a:lvl1pPr marL="285740" indent="-285740" algn="l" rtl="0" eaLnBrk="0" fontAlgn="base" hangingPunct="0">
        <a:spcBef>
          <a:spcPct val="20000"/>
        </a:spcBef>
        <a:spcAft>
          <a:spcPct val="0"/>
        </a:spcAft>
        <a:buClr>
          <a:srgbClr val="2C9692"/>
        </a:buClr>
        <a:buSzPct val="115000"/>
        <a:buFont typeface="Arial" charset="0"/>
        <a:buChar char="•"/>
        <a:defRPr sz="1500" kern="1200">
          <a:solidFill>
            <a:srgbClr val="7A6F6B"/>
          </a:solidFill>
          <a:latin typeface="Arial Nova" panose="020B0504020202020204" pitchFamily="34" charset="0"/>
          <a:ea typeface="Arial Nova" panose="020B0504020202020204" pitchFamily="34" charset="0"/>
          <a:cs typeface="Arial" panose="020B0604020202020204" pitchFamily="34" charset="0"/>
        </a:defRPr>
      </a:lvl1pPr>
      <a:lvl2pPr marL="619103" indent="-238117" algn="l" rtl="0" eaLnBrk="0" fontAlgn="base" hangingPunct="0">
        <a:spcBef>
          <a:spcPct val="20000"/>
        </a:spcBef>
        <a:spcAft>
          <a:spcPct val="0"/>
        </a:spcAft>
        <a:buClr>
          <a:srgbClr val="2C9692"/>
        </a:buClr>
        <a:buSzPct val="115000"/>
        <a:buFont typeface="Verdana" panose="020B0604030504040204" pitchFamily="34" charset="0"/>
        <a:buChar char="-"/>
        <a:defRPr sz="1500" kern="1200">
          <a:solidFill>
            <a:srgbClr val="7A6F6B"/>
          </a:solidFill>
          <a:latin typeface="Arial Nova" panose="020B0504020202020204" pitchFamily="34" charset="0"/>
          <a:ea typeface="Arial Nova" panose="020B0504020202020204" pitchFamily="34" charset="0"/>
          <a:cs typeface="Arial" panose="020B0604020202020204" pitchFamily="34" charset="0"/>
        </a:defRPr>
      </a:lvl2pPr>
      <a:lvl3pPr marL="952466" indent="-190493" algn="l" rtl="0" eaLnBrk="0" fontAlgn="base" hangingPunct="0">
        <a:spcBef>
          <a:spcPct val="20000"/>
        </a:spcBef>
        <a:spcAft>
          <a:spcPct val="0"/>
        </a:spcAft>
        <a:buClr>
          <a:srgbClr val="2C9692"/>
        </a:buClr>
        <a:buSzPct val="100000"/>
        <a:buFont typeface="Wingdings" panose="05000000000000000000" pitchFamily="2" charset="2"/>
        <a:buChar char="§"/>
        <a:defRPr sz="1500" kern="1200">
          <a:solidFill>
            <a:srgbClr val="7A6F6B"/>
          </a:solidFill>
          <a:latin typeface="Arial Nova" panose="020B0504020202020204" pitchFamily="34" charset="0"/>
          <a:ea typeface="Arial Nova" panose="020B0504020202020204" pitchFamily="34" charset="0"/>
          <a:cs typeface="Arial" panose="020B0604020202020204" pitchFamily="34" charset="0"/>
        </a:defRPr>
      </a:lvl3pPr>
      <a:lvl4pPr marL="1333454" indent="-190493"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4pPr>
      <a:lvl5pPr marL="1714440" indent="-190493"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5pPr>
      <a:lvl6pPr marL="2095427"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13"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400"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87"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4" rtl="0" eaLnBrk="1" latinLnBrk="0" hangingPunct="1">
        <a:defRPr sz="1500" kern="1200">
          <a:solidFill>
            <a:schemeClr val="tx1"/>
          </a:solidFill>
          <a:latin typeface="+mn-lt"/>
          <a:ea typeface="+mn-ea"/>
          <a:cs typeface="+mn-cs"/>
        </a:defRPr>
      </a:lvl1pPr>
      <a:lvl2pPr marL="380987" algn="l" defTabSz="761974" rtl="0" eaLnBrk="1" latinLnBrk="0" hangingPunct="1">
        <a:defRPr sz="1500" kern="1200">
          <a:solidFill>
            <a:schemeClr val="tx1"/>
          </a:solidFill>
          <a:latin typeface="+mn-lt"/>
          <a:ea typeface="+mn-ea"/>
          <a:cs typeface="+mn-cs"/>
        </a:defRPr>
      </a:lvl2pPr>
      <a:lvl3pPr marL="761974" algn="l" defTabSz="761974" rtl="0" eaLnBrk="1" latinLnBrk="0" hangingPunct="1">
        <a:defRPr sz="1500" kern="1200">
          <a:solidFill>
            <a:schemeClr val="tx1"/>
          </a:solidFill>
          <a:latin typeface="+mn-lt"/>
          <a:ea typeface="+mn-ea"/>
          <a:cs typeface="+mn-cs"/>
        </a:defRPr>
      </a:lvl3pPr>
      <a:lvl4pPr marL="1142960" algn="l" defTabSz="761974" rtl="0" eaLnBrk="1" latinLnBrk="0" hangingPunct="1">
        <a:defRPr sz="1500" kern="1200">
          <a:solidFill>
            <a:schemeClr val="tx1"/>
          </a:solidFill>
          <a:latin typeface="+mn-lt"/>
          <a:ea typeface="+mn-ea"/>
          <a:cs typeface="+mn-cs"/>
        </a:defRPr>
      </a:lvl4pPr>
      <a:lvl5pPr marL="1523947" algn="l" defTabSz="761974" rtl="0" eaLnBrk="1" latinLnBrk="0" hangingPunct="1">
        <a:defRPr sz="1500" kern="1200">
          <a:solidFill>
            <a:schemeClr val="tx1"/>
          </a:solidFill>
          <a:latin typeface="+mn-lt"/>
          <a:ea typeface="+mn-ea"/>
          <a:cs typeface="+mn-cs"/>
        </a:defRPr>
      </a:lvl5pPr>
      <a:lvl6pPr marL="1904933" algn="l" defTabSz="761974" rtl="0" eaLnBrk="1" latinLnBrk="0" hangingPunct="1">
        <a:defRPr sz="1500" kern="1200">
          <a:solidFill>
            <a:schemeClr val="tx1"/>
          </a:solidFill>
          <a:latin typeface="+mn-lt"/>
          <a:ea typeface="+mn-ea"/>
          <a:cs typeface="+mn-cs"/>
        </a:defRPr>
      </a:lvl6pPr>
      <a:lvl7pPr marL="2285921" algn="l" defTabSz="761974" rtl="0" eaLnBrk="1" latinLnBrk="0" hangingPunct="1">
        <a:defRPr sz="1500" kern="1200">
          <a:solidFill>
            <a:schemeClr val="tx1"/>
          </a:solidFill>
          <a:latin typeface="+mn-lt"/>
          <a:ea typeface="+mn-ea"/>
          <a:cs typeface="+mn-cs"/>
        </a:defRPr>
      </a:lvl7pPr>
      <a:lvl8pPr marL="2666906" algn="l" defTabSz="761974" rtl="0" eaLnBrk="1" latinLnBrk="0" hangingPunct="1">
        <a:defRPr sz="1500" kern="1200">
          <a:solidFill>
            <a:schemeClr val="tx1"/>
          </a:solidFill>
          <a:latin typeface="+mn-lt"/>
          <a:ea typeface="+mn-ea"/>
          <a:cs typeface="+mn-cs"/>
        </a:defRPr>
      </a:lvl8pPr>
      <a:lvl9pPr marL="3047893" algn="l" defTabSz="761974"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481BF5-7DB5-4750-8F5D-34E9C3E077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045691">
            <a:off x="-4093887" y="4744687"/>
            <a:ext cx="7620000" cy="3699979"/>
          </a:xfrm>
          <a:prstGeom prst="rect">
            <a:avLst/>
          </a:prstGeom>
        </p:spPr>
      </p:pic>
      <p:pic>
        <p:nvPicPr>
          <p:cNvPr id="9" name="Picture 8">
            <a:extLst>
              <a:ext uri="{FF2B5EF4-FFF2-40B4-BE49-F238E27FC236}">
                <a16:creationId xmlns:a16="http://schemas.microsoft.com/office/drawing/2014/main" id="{61C74484-94CB-4AC7-A30E-9276A73851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96066" y="264770"/>
            <a:ext cx="1294150" cy="519165"/>
          </a:xfrm>
          <a:prstGeom prst="rect">
            <a:avLst/>
          </a:prstGeom>
        </p:spPr>
      </p:pic>
    </p:spTree>
    <p:extLst>
      <p:ext uri="{BB962C8B-B14F-4D97-AF65-F5344CB8AC3E}">
        <p14:creationId xmlns:p14="http://schemas.microsoft.com/office/powerpoint/2010/main" val="928712313"/>
      </p:ext>
    </p:extLst>
  </p:cSld>
  <p:clrMap bg1="lt1" tx1="dk1" bg2="lt2" tx2="dk2" accent1="accent1" accent2="accent2" accent3="accent3" accent4="accent4" accent5="accent5" accent6="accent6" hlink="hlink" folHlink="folHlink"/>
  <p:sldLayoutIdLst>
    <p:sldLayoutId id="2147484542" r:id="rId1"/>
  </p:sldLayoutIdLst>
  <p:txStyles>
    <p:titleStyle>
      <a:lvl1pPr algn="l" rtl="0" eaLnBrk="0" fontAlgn="base" hangingPunct="0">
        <a:lnSpc>
          <a:spcPts val="2500"/>
        </a:lnSpc>
        <a:spcBef>
          <a:spcPct val="0"/>
        </a:spcBef>
        <a:spcAft>
          <a:spcPct val="0"/>
        </a:spcAft>
        <a:defRPr sz="1600" b="1" kern="1200" cap="none" baseline="0">
          <a:solidFill>
            <a:schemeClr val="bg1"/>
          </a:solidFill>
          <a:latin typeface="+mj-lt"/>
          <a:ea typeface="Arial" charset="0"/>
          <a:cs typeface="Arial" panose="020B0604020202020204" pitchFamily="34" charset="0"/>
        </a:defRPr>
      </a:lvl1pPr>
      <a:lvl2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2pPr>
      <a:lvl3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3pPr>
      <a:lvl4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4pPr>
      <a:lvl5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5pPr>
      <a:lvl6pPr marL="380987"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6pPr>
      <a:lvl7pPr marL="761974"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7pPr>
      <a:lvl8pPr marL="1142960"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8pPr>
      <a:lvl9pPr marL="1523947"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9pPr>
    </p:titleStyle>
    <p:bodyStyle>
      <a:lvl1pPr marL="285740" indent="-285740"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1pPr>
      <a:lvl2pPr marL="619103" indent="-238117"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2pPr>
      <a:lvl3pPr marL="952466" indent="-190493"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3pPr>
      <a:lvl4pPr marL="1333454" indent="-190493"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4pPr>
      <a:lvl5pPr marL="1714440" indent="-190493"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5pPr>
      <a:lvl6pPr marL="2095427"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13"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400"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87"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4" rtl="0" eaLnBrk="1" latinLnBrk="0" hangingPunct="1">
        <a:defRPr sz="1500" kern="1200">
          <a:solidFill>
            <a:schemeClr val="tx1"/>
          </a:solidFill>
          <a:latin typeface="+mn-lt"/>
          <a:ea typeface="+mn-ea"/>
          <a:cs typeface="+mn-cs"/>
        </a:defRPr>
      </a:lvl1pPr>
      <a:lvl2pPr marL="380987" algn="l" defTabSz="761974" rtl="0" eaLnBrk="1" latinLnBrk="0" hangingPunct="1">
        <a:defRPr sz="1500" kern="1200">
          <a:solidFill>
            <a:schemeClr val="tx1"/>
          </a:solidFill>
          <a:latin typeface="+mn-lt"/>
          <a:ea typeface="+mn-ea"/>
          <a:cs typeface="+mn-cs"/>
        </a:defRPr>
      </a:lvl2pPr>
      <a:lvl3pPr marL="761974" algn="l" defTabSz="761974" rtl="0" eaLnBrk="1" latinLnBrk="0" hangingPunct="1">
        <a:defRPr sz="1500" kern="1200">
          <a:solidFill>
            <a:schemeClr val="tx1"/>
          </a:solidFill>
          <a:latin typeface="+mn-lt"/>
          <a:ea typeface="+mn-ea"/>
          <a:cs typeface="+mn-cs"/>
        </a:defRPr>
      </a:lvl3pPr>
      <a:lvl4pPr marL="1142960" algn="l" defTabSz="761974" rtl="0" eaLnBrk="1" latinLnBrk="0" hangingPunct="1">
        <a:defRPr sz="1500" kern="1200">
          <a:solidFill>
            <a:schemeClr val="tx1"/>
          </a:solidFill>
          <a:latin typeface="+mn-lt"/>
          <a:ea typeface="+mn-ea"/>
          <a:cs typeface="+mn-cs"/>
        </a:defRPr>
      </a:lvl4pPr>
      <a:lvl5pPr marL="1523947" algn="l" defTabSz="761974" rtl="0" eaLnBrk="1" latinLnBrk="0" hangingPunct="1">
        <a:defRPr sz="1500" kern="1200">
          <a:solidFill>
            <a:schemeClr val="tx1"/>
          </a:solidFill>
          <a:latin typeface="+mn-lt"/>
          <a:ea typeface="+mn-ea"/>
          <a:cs typeface="+mn-cs"/>
        </a:defRPr>
      </a:lvl5pPr>
      <a:lvl6pPr marL="1904933" algn="l" defTabSz="761974" rtl="0" eaLnBrk="1" latinLnBrk="0" hangingPunct="1">
        <a:defRPr sz="1500" kern="1200">
          <a:solidFill>
            <a:schemeClr val="tx1"/>
          </a:solidFill>
          <a:latin typeface="+mn-lt"/>
          <a:ea typeface="+mn-ea"/>
          <a:cs typeface="+mn-cs"/>
        </a:defRPr>
      </a:lvl6pPr>
      <a:lvl7pPr marL="2285921" algn="l" defTabSz="761974" rtl="0" eaLnBrk="1" latinLnBrk="0" hangingPunct="1">
        <a:defRPr sz="1500" kern="1200">
          <a:solidFill>
            <a:schemeClr val="tx1"/>
          </a:solidFill>
          <a:latin typeface="+mn-lt"/>
          <a:ea typeface="+mn-ea"/>
          <a:cs typeface="+mn-cs"/>
        </a:defRPr>
      </a:lvl7pPr>
      <a:lvl8pPr marL="2666906" algn="l" defTabSz="761974" rtl="0" eaLnBrk="1" latinLnBrk="0" hangingPunct="1">
        <a:defRPr sz="1500" kern="1200">
          <a:solidFill>
            <a:schemeClr val="tx1"/>
          </a:solidFill>
          <a:latin typeface="+mn-lt"/>
          <a:ea typeface="+mn-ea"/>
          <a:cs typeface="+mn-cs"/>
        </a:defRPr>
      </a:lvl8pPr>
      <a:lvl9pPr marL="3047893" algn="l" defTabSz="761974"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481BF5-7DB5-4750-8F5D-34E9C3E077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045691">
            <a:off x="-4093887" y="4744687"/>
            <a:ext cx="7620000" cy="3699979"/>
          </a:xfrm>
          <a:prstGeom prst="rect">
            <a:avLst/>
          </a:prstGeom>
        </p:spPr>
      </p:pic>
      <p:pic>
        <p:nvPicPr>
          <p:cNvPr id="9" name="Picture 8">
            <a:extLst>
              <a:ext uri="{FF2B5EF4-FFF2-40B4-BE49-F238E27FC236}">
                <a16:creationId xmlns:a16="http://schemas.microsoft.com/office/drawing/2014/main" id="{61C74484-94CB-4AC7-A30E-9276A73851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96066" y="264770"/>
            <a:ext cx="1294150" cy="519165"/>
          </a:xfrm>
          <a:prstGeom prst="rect">
            <a:avLst/>
          </a:prstGeom>
        </p:spPr>
      </p:pic>
    </p:spTree>
    <p:extLst>
      <p:ext uri="{BB962C8B-B14F-4D97-AF65-F5344CB8AC3E}">
        <p14:creationId xmlns:p14="http://schemas.microsoft.com/office/powerpoint/2010/main" val="2456835227"/>
      </p:ext>
    </p:extLst>
  </p:cSld>
  <p:clrMap bg1="lt1" tx1="dk1" bg2="lt2" tx2="dk2" accent1="accent1" accent2="accent2" accent3="accent3" accent4="accent4" accent5="accent5" accent6="accent6" hlink="hlink" folHlink="folHlink"/>
  <p:sldLayoutIdLst>
    <p:sldLayoutId id="2147484544" r:id="rId1"/>
  </p:sldLayoutIdLst>
  <p:txStyles>
    <p:titleStyle>
      <a:lvl1pPr algn="l" rtl="0" eaLnBrk="0" fontAlgn="base" hangingPunct="0">
        <a:lnSpc>
          <a:spcPts val="2500"/>
        </a:lnSpc>
        <a:spcBef>
          <a:spcPct val="0"/>
        </a:spcBef>
        <a:spcAft>
          <a:spcPct val="0"/>
        </a:spcAft>
        <a:defRPr sz="1600" b="1" kern="1200" cap="none" baseline="0">
          <a:solidFill>
            <a:schemeClr val="bg1"/>
          </a:solidFill>
          <a:latin typeface="Arial" panose="020B0604020202020204" pitchFamily="34" charset="0"/>
          <a:ea typeface="Arial" charset="0"/>
          <a:cs typeface="Arial" panose="020B0604020202020204" pitchFamily="34" charset="0"/>
        </a:defRPr>
      </a:lvl1pPr>
      <a:lvl2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2pPr>
      <a:lvl3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3pPr>
      <a:lvl4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4pPr>
      <a:lvl5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5pPr>
      <a:lvl6pPr marL="380987"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6pPr>
      <a:lvl7pPr marL="761974"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7pPr>
      <a:lvl8pPr marL="1142960"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8pPr>
      <a:lvl9pPr marL="1523947"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9pPr>
    </p:titleStyle>
    <p:bodyStyle>
      <a:lvl1pPr marL="285740" indent="-285740"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1pPr>
      <a:lvl2pPr marL="619103" indent="-238117"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2pPr>
      <a:lvl3pPr marL="952466" indent="-190493"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3pPr>
      <a:lvl4pPr marL="1333454" indent="-190493"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4pPr>
      <a:lvl5pPr marL="1714440" indent="-190493" algn="l" rtl="0" eaLnBrk="0" fontAlgn="base" hangingPunct="0">
        <a:spcBef>
          <a:spcPct val="20000"/>
        </a:spcBef>
        <a:spcAft>
          <a:spcPct val="0"/>
        </a:spcAft>
        <a:buFont typeface="Arial" charset="0"/>
        <a:buChar char="»"/>
        <a:defRPr sz="1667" kern="1200">
          <a:solidFill>
            <a:srgbClr val="7A6F6B"/>
          </a:solidFill>
          <a:latin typeface="Arial" panose="020B0604020202020204" pitchFamily="34" charset="0"/>
          <a:ea typeface="Arial" charset="0"/>
          <a:cs typeface="Arial" panose="020B0604020202020204" pitchFamily="34" charset="0"/>
        </a:defRPr>
      </a:lvl5pPr>
      <a:lvl6pPr marL="2095427"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13"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400"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87" indent="-190493" algn="l" defTabSz="761974"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4" rtl="0" eaLnBrk="1" latinLnBrk="0" hangingPunct="1">
        <a:defRPr sz="1500" kern="1200">
          <a:solidFill>
            <a:schemeClr val="tx1"/>
          </a:solidFill>
          <a:latin typeface="+mn-lt"/>
          <a:ea typeface="+mn-ea"/>
          <a:cs typeface="+mn-cs"/>
        </a:defRPr>
      </a:lvl1pPr>
      <a:lvl2pPr marL="380987" algn="l" defTabSz="761974" rtl="0" eaLnBrk="1" latinLnBrk="0" hangingPunct="1">
        <a:defRPr sz="1500" kern="1200">
          <a:solidFill>
            <a:schemeClr val="tx1"/>
          </a:solidFill>
          <a:latin typeface="+mn-lt"/>
          <a:ea typeface="+mn-ea"/>
          <a:cs typeface="+mn-cs"/>
        </a:defRPr>
      </a:lvl2pPr>
      <a:lvl3pPr marL="761974" algn="l" defTabSz="761974" rtl="0" eaLnBrk="1" latinLnBrk="0" hangingPunct="1">
        <a:defRPr sz="1500" kern="1200">
          <a:solidFill>
            <a:schemeClr val="tx1"/>
          </a:solidFill>
          <a:latin typeface="+mn-lt"/>
          <a:ea typeface="+mn-ea"/>
          <a:cs typeface="+mn-cs"/>
        </a:defRPr>
      </a:lvl3pPr>
      <a:lvl4pPr marL="1142960" algn="l" defTabSz="761974" rtl="0" eaLnBrk="1" latinLnBrk="0" hangingPunct="1">
        <a:defRPr sz="1500" kern="1200">
          <a:solidFill>
            <a:schemeClr val="tx1"/>
          </a:solidFill>
          <a:latin typeface="+mn-lt"/>
          <a:ea typeface="+mn-ea"/>
          <a:cs typeface="+mn-cs"/>
        </a:defRPr>
      </a:lvl4pPr>
      <a:lvl5pPr marL="1523947" algn="l" defTabSz="761974" rtl="0" eaLnBrk="1" latinLnBrk="0" hangingPunct="1">
        <a:defRPr sz="1500" kern="1200">
          <a:solidFill>
            <a:schemeClr val="tx1"/>
          </a:solidFill>
          <a:latin typeface="+mn-lt"/>
          <a:ea typeface="+mn-ea"/>
          <a:cs typeface="+mn-cs"/>
        </a:defRPr>
      </a:lvl5pPr>
      <a:lvl6pPr marL="1904933" algn="l" defTabSz="761974" rtl="0" eaLnBrk="1" latinLnBrk="0" hangingPunct="1">
        <a:defRPr sz="1500" kern="1200">
          <a:solidFill>
            <a:schemeClr val="tx1"/>
          </a:solidFill>
          <a:latin typeface="+mn-lt"/>
          <a:ea typeface="+mn-ea"/>
          <a:cs typeface="+mn-cs"/>
        </a:defRPr>
      </a:lvl6pPr>
      <a:lvl7pPr marL="2285921" algn="l" defTabSz="761974" rtl="0" eaLnBrk="1" latinLnBrk="0" hangingPunct="1">
        <a:defRPr sz="1500" kern="1200">
          <a:solidFill>
            <a:schemeClr val="tx1"/>
          </a:solidFill>
          <a:latin typeface="+mn-lt"/>
          <a:ea typeface="+mn-ea"/>
          <a:cs typeface="+mn-cs"/>
        </a:defRPr>
      </a:lvl7pPr>
      <a:lvl8pPr marL="2666906" algn="l" defTabSz="761974" rtl="0" eaLnBrk="1" latinLnBrk="0" hangingPunct="1">
        <a:defRPr sz="1500" kern="1200">
          <a:solidFill>
            <a:schemeClr val="tx1"/>
          </a:solidFill>
          <a:latin typeface="+mn-lt"/>
          <a:ea typeface="+mn-ea"/>
          <a:cs typeface="+mn-cs"/>
        </a:defRPr>
      </a:lvl8pPr>
      <a:lvl9pPr marL="3047893" algn="l" defTabSz="761974"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B74CE67-1ADD-462A-814A-5DA3098BE0C9}"/>
              </a:ext>
            </a:extLst>
          </p:cNvPr>
          <p:cNvSpPr/>
          <p:nvPr userDrawn="1"/>
        </p:nvSpPr>
        <p:spPr>
          <a:xfrm>
            <a:off x="0" y="-1"/>
            <a:ext cx="7620000" cy="43831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0FE2864A-2EEA-4CF1-A2F1-BC76E63A1A6E}"/>
              </a:ext>
            </a:extLst>
          </p:cNvPr>
          <p:cNvGrpSpPr/>
          <p:nvPr userDrawn="1"/>
        </p:nvGrpSpPr>
        <p:grpSpPr>
          <a:xfrm>
            <a:off x="421445" y="4611805"/>
            <a:ext cx="2418649" cy="795990"/>
            <a:chOff x="465247" y="4368730"/>
            <a:chExt cx="2418649" cy="795990"/>
          </a:xfrm>
        </p:grpSpPr>
        <p:sp>
          <p:nvSpPr>
            <p:cNvPr id="31" name="TextBox 30">
              <a:extLst>
                <a:ext uri="{FF2B5EF4-FFF2-40B4-BE49-F238E27FC236}">
                  <a16:creationId xmlns:a16="http://schemas.microsoft.com/office/drawing/2014/main" id="{CB83A746-2F79-4AB4-A564-3FD0ED960F8C}"/>
                </a:ext>
              </a:extLst>
            </p:cNvPr>
            <p:cNvSpPr txBox="1"/>
            <p:nvPr userDrawn="1"/>
          </p:nvSpPr>
          <p:spPr>
            <a:xfrm>
              <a:off x="465247" y="4368730"/>
              <a:ext cx="990242" cy="207749"/>
            </a:xfrm>
            <a:prstGeom prst="rect">
              <a:avLst/>
            </a:prstGeom>
            <a:noFill/>
          </p:spPr>
          <p:txBody>
            <a:bodyPr wrap="square" rtlCol="0">
              <a:spAutoFit/>
            </a:bodyPr>
            <a:lstStyle/>
            <a:p>
              <a:r>
                <a:rPr lang="en-ZA" sz="750" b="1" dirty="0">
                  <a:solidFill>
                    <a:schemeClr val="bg2">
                      <a:lumMod val="50000"/>
                    </a:schemeClr>
                  </a:solidFill>
                  <a:latin typeface="+mn-lt"/>
                  <a:cs typeface="Arial" panose="020B0604020202020204" pitchFamily="34" charset="0"/>
                </a:rPr>
                <a:t>Established by</a:t>
              </a:r>
            </a:p>
          </p:txBody>
        </p:sp>
        <p:pic>
          <p:nvPicPr>
            <p:cNvPr id="33" name="Picture 32">
              <a:extLst>
                <a:ext uri="{FF2B5EF4-FFF2-40B4-BE49-F238E27FC236}">
                  <a16:creationId xmlns:a16="http://schemas.microsoft.com/office/drawing/2014/main" id="{AA92EF2B-EFCC-4E0B-90A5-5420A81E88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48" y="4712565"/>
              <a:ext cx="1117148" cy="334049"/>
            </a:xfrm>
            <a:prstGeom prst="rect">
              <a:avLst/>
            </a:prstGeom>
          </p:spPr>
        </p:pic>
        <p:pic>
          <p:nvPicPr>
            <p:cNvPr id="34" name="Picture 33">
              <a:extLst>
                <a:ext uri="{FF2B5EF4-FFF2-40B4-BE49-F238E27FC236}">
                  <a16:creationId xmlns:a16="http://schemas.microsoft.com/office/drawing/2014/main" id="{64526782-1C6D-4C1C-BAC3-D97E662914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98639" y="4607696"/>
              <a:ext cx="985257" cy="557024"/>
            </a:xfrm>
            <a:prstGeom prst="rect">
              <a:avLst/>
            </a:prstGeom>
          </p:spPr>
        </p:pic>
      </p:grpSp>
      <p:sp>
        <p:nvSpPr>
          <p:cNvPr id="39" name="TextBox 38">
            <a:extLst>
              <a:ext uri="{FF2B5EF4-FFF2-40B4-BE49-F238E27FC236}">
                <a16:creationId xmlns:a16="http://schemas.microsoft.com/office/drawing/2014/main" id="{17B21C0C-6D15-4E5C-942C-941C3EEF3DC0}"/>
              </a:ext>
            </a:extLst>
          </p:cNvPr>
          <p:cNvSpPr txBox="1"/>
          <p:nvPr userDrawn="1"/>
        </p:nvSpPr>
        <p:spPr>
          <a:xfrm>
            <a:off x="432103" y="451413"/>
            <a:ext cx="2924555" cy="830997"/>
          </a:xfrm>
          <a:prstGeom prst="rect">
            <a:avLst/>
          </a:prstGeom>
          <a:noFill/>
        </p:spPr>
        <p:txBody>
          <a:bodyPr wrap="square" rtlCol="0">
            <a:spAutoFit/>
          </a:bodyPr>
          <a:lstStyle/>
          <a:p>
            <a:r>
              <a:rPr lang="en-ZA" sz="2900" b="1" dirty="0">
                <a:latin typeface="+mj-lt"/>
                <a:cs typeface="Arial" panose="020B0604020202020204" pitchFamily="34" charset="0"/>
              </a:rPr>
              <a:t>How to find us</a:t>
            </a:r>
          </a:p>
          <a:p>
            <a:r>
              <a:rPr lang="en-ZA" dirty="0">
                <a:latin typeface="+mj-lt"/>
                <a:cs typeface="Arial" panose="020B0604020202020204" pitchFamily="34" charset="0"/>
              </a:rPr>
              <a:t>Get involved. Contact us.</a:t>
            </a:r>
          </a:p>
        </p:txBody>
      </p:sp>
      <p:sp>
        <p:nvSpPr>
          <p:cNvPr id="40" name="TextBox 39">
            <a:extLst>
              <a:ext uri="{FF2B5EF4-FFF2-40B4-BE49-F238E27FC236}">
                <a16:creationId xmlns:a16="http://schemas.microsoft.com/office/drawing/2014/main" id="{96D555C4-8241-46C3-A9BF-17166734EC44}"/>
              </a:ext>
            </a:extLst>
          </p:cNvPr>
          <p:cNvSpPr txBox="1"/>
          <p:nvPr userDrawn="1"/>
        </p:nvSpPr>
        <p:spPr>
          <a:xfrm>
            <a:off x="432103" y="1657997"/>
            <a:ext cx="2787571" cy="369332"/>
          </a:xfrm>
          <a:prstGeom prst="rect">
            <a:avLst/>
          </a:prstGeom>
          <a:noFill/>
        </p:spPr>
        <p:txBody>
          <a:bodyPr wrap="square" rtlCol="0">
            <a:spAutoFit/>
          </a:bodyPr>
          <a:lstStyle/>
          <a:p>
            <a:r>
              <a:rPr lang="en-ZA" b="1" dirty="0">
                <a:solidFill>
                  <a:schemeClr val="bg1"/>
                </a:solidFill>
                <a:latin typeface="+mn-lt"/>
                <a:cs typeface="Arial" panose="020B0604020202020204" pitchFamily="34" charset="0"/>
              </a:rPr>
              <a:t>i2ifacility.org</a:t>
            </a:r>
            <a:endParaRPr lang="en-ZA" dirty="0">
              <a:solidFill>
                <a:schemeClr val="bg1"/>
              </a:solidFill>
              <a:latin typeface="+mn-lt"/>
              <a:cs typeface="Arial" panose="020B0604020202020204" pitchFamily="34" charset="0"/>
            </a:endParaRPr>
          </a:p>
        </p:txBody>
      </p:sp>
      <p:sp>
        <p:nvSpPr>
          <p:cNvPr id="41" name="TextBox 40">
            <a:extLst>
              <a:ext uri="{FF2B5EF4-FFF2-40B4-BE49-F238E27FC236}">
                <a16:creationId xmlns:a16="http://schemas.microsoft.com/office/drawing/2014/main" id="{3EF6FF52-4352-4E4B-8F71-54BFAA2EFAE9}"/>
              </a:ext>
            </a:extLst>
          </p:cNvPr>
          <p:cNvSpPr txBox="1"/>
          <p:nvPr userDrawn="1"/>
        </p:nvSpPr>
        <p:spPr>
          <a:xfrm>
            <a:off x="835520" y="2269749"/>
            <a:ext cx="2787571" cy="307777"/>
          </a:xfrm>
          <a:prstGeom prst="rect">
            <a:avLst/>
          </a:prstGeom>
          <a:noFill/>
        </p:spPr>
        <p:txBody>
          <a:bodyPr wrap="square" rtlCol="0">
            <a:spAutoFit/>
          </a:bodyPr>
          <a:lstStyle/>
          <a:p>
            <a:r>
              <a:rPr lang="en-ZA" sz="1400" b="0" dirty="0">
                <a:latin typeface="+mn-lt"/>
                <a:cs typeface="Arial" panose="020B0604020202020204" pitchFamily="34" charset="0"/>
              </a:rPr>
              <a:t>@i2ifacility</a:t>
            </a:r>
          </a:p>
        </p:txBody>
      </p:sp>
      <p:sp>
        <p:nvSpPr>
          <p:cNvPr id="42" name="TextBox 41">
            <a:extLst>
              <a:ext uri="{FF2B5EF4-FFF2-40B4-BE49-F238E27FC236}">
                <a16:creationId xmlns:a16="http://schemas.microsoft.com/office/drawing/2014/main" id="{6D618BA7-260B-4FC9-804F-2C4BCE189D83}"/>
              </a:ext>
            </a:extLst>
          </p:cNvPr>
          <p:cNvSpPr txBox="1"/>
          <p:nvPr userDrawn="1"/>
        </p:nvSpPr>
        <p:spPr>
          <a:xfrm>
            <a:off x="835520" y="2679118"/>
            <a:ext cx="2787571" cy="307777"/>
          </a:xfrm>
          <a:prstGeom prst="rect">
            <a:avLst/>
          </a:prstGeom>
          <a:noFill/>
        </p:spPr>
        <p:txBody>
          <a:bodyPr wrap="square" rtlCol="0">
            <a:spAutoFit/>
          </a:bodyPr>
          <a:lstStyle/>
          <a:p>
            <a:r>
              <a:rPr lang="en-ZA" sz="1400" b="0" dirty="0">
                <a:latin typeface="+mn-lt"/>
                <a:cs typeface="Arial" panose="020B0604020202020204" pitchFamily="34" charset="0"/>
              </a:rPr>
              <a:t>/insight2impact</a:t>
            </a:r>
          </a:p>
        </p:txBody>
      </p:sp>
      <p:sp>
        <p:nvSpPr>
          <p:cNvPr id="43" name="TextBox 42">
            <a:extLst>
              <a:ext uri="{FF2B5EF4-FFF2-40B4-BE49-F238E27FC236}">
                <a16:creationId xmlns:a16="http://schemas.microsoft.com/office/drawing/2014/main" id="{1EE9D061-3C5F-44C9-B0AF-70A00FEDF6AE}"/>
              </a:ext>
            </a:extLst>
          </p:cNvPr>
          <p:cNvSpPr txBox="1"/>
          <p:nvPr userDrawn="1"/>
        </p:nvSpPr>
        <p:spPr>
          <a:xfrm>
            <a:off x="824071" y="3061192"/>
            <a:ext cx="2787571" cy="307777"/>
          </a:xfrm>
          <a:prstGeom prst="rect">
            <a:avLst/>
          </a:prstGeom>
          <a:noFill/>
        </p:spPr>
        <p:txBody>
          <a:bodyPr wrap="square" rtlCol="0">
            <a:spAutoFit/>
          </a:bodyPr>
          <a:lstStyle/>
          <a:p>
            <a:r>
              <a:rPr lang="en-ZA" sz="1400" b="0" dirty="0">
                <a:latin typeface="+mn-lt"/>
                <a:cs typeface="Arial" panose="020B0604020202020204" pitchFamily="34" charset="0"/>
              </a:rPr>
              <a:t>/insight2impact</a:t>
            </a:r>
          </a:p>
        </p:txBody>
      </p:sp>
      <p:sp>
        <p:nvSpPr>
          <p:cNvPr id="44" name="TextBox 43">
            <a:extLst>
              <a:ext uri="{FF2B5EF4-FFF2-40B4-BE49-F238E27FC236}">
                <a16:creationId xmlns:a16="http://schemas.microsoft.com/office/drawing/2014/main" id="{5BD72D89-8B07-4EF5-BA26-34C781F9E8D5}"/>
              </a:ext>
            </a:extLst>
          </p:cNvPr>
          <p:cNvSpPr txBox="1"/>
          <p:nvPr userDrawn="1"/>
        </p:nvSpPr>
        <p:spPr>
          <a:xfrm>
            <a:off x="835520" y="3454841"/>
            <a:ext cx="2787571" cy="307777"/>
          </a:xfrm>
          <a:prstGeom prst="rect">
            <a:avLst/>
          </a:prstGeom>
          <a:noFill/>
        </p:spPr>
        <p:txBody>
          <a:bodyPr wrap="square" rtlCol="0">
            <a:spAutoFit/>
          </a:bodyPr>
          <a:lstStyle/>
          <a:p>
            <a:r>
              <a:rPr lang="en-ZA" sz="1400" b="0" dirty="0">
                <a:latin typeface="+mn-lt"/>
                <a:cs typeface="Arial" panose="020B0604020202020204" pitchFamily="34" charset="0"/>
              </a:rPr>
              <a:t>/i2ifacility</a:t>
            </a:r>
          </a:p>
        </p:txBody>
      </p:sp>
      <p:pic>
        <p:nvPicPr>
          <p:cNvPr id="45" name="Picture 2" descr="Image result for social media icons black png">
            <a:extLst>
              <a:ext uri="{FF2B5EF4-FFF2-40B4-BE49-F238E27FC236}">
                <a16:creationId xmlns:a16="http://schemas.microsoft.com/office/drawing/2014/main" id="{1AD0B5DF-70D6-4E97-A1C5-A5F84BBFCF72}"/>
              </a:ext>
            </a:extLst>
          </p:cNvPr>
          <p:cNvPicPr>
            <a:picLocks noChangeAspect="1" noChangeArrowheads="1"/>
          </p:cNvPicPr>
          <p:nvPr userDrawn="1"/>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200000"/>
                    </a14:imgEffect>
                  </a14:imgLayer>
                </a14:imgProps>
              </a:ext>
              <a:ext uri="{28A0092B-C50C-407E-A947-70E740481C1C}">
                <a14:useLocalDpi xmlns:a14="http://schemas.microsoft.com/office/drawing/2010/main"/>
              </a:ext>
            </a:extLst>
          </a:blip>
          <a:srcRect l="35330" t="69905" r="37745"/>
          <a:stretch/>
        </p:blipFill>
        <p:spPr bwMode="auto">
          <a:xfrm>
            <a:off x="443356" y="3044123"/>
            <a:ext cx="361298" cy="3796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social media icons black png">
            <a:extLst>
              <a:ext uri="{FF2B5EF4-FFF2-40B4-BE49-F238E27FC236}">
                <a16:creationId xmlns:a16="http://schemas.microsoft.com/office/drawing/2014/main" id="{73767463-FC42-4256-BDD1-30B1E6D28FDC}"/>
              </a:ext>
            </a:extLst>
          </p:cNvPr>
          <p:cNvPicPr>
            <a:picLocks noChangeAspect="1" noChangeArrowheads="1"/>
          </p:cNvPicPr>
          <p:nvPr userDrawn="1"/>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200000"/>
                    </a14:imgEffect>
                  </a14:imgLayer>
                </a14:imgProps>
              </a:ext>
              <a:ext uri="{28A0092B-C50C-407E-A947-70E740481C1C}">
                <a14:useLocalDpi xmlns:a14="http://schemas.microsoft.com/office/drawing/2010/main"/>
              </a:ext>
            </a:extLst>
          </a:blip>
          <a:srcRect l="34692" t="-3208" r="34261" b="68338"/>
          <a:stretch/>
        </p:blipFill>
        <p:spPr bwMode="auto">
          <a:xfrm>
            <a:off x="443356" y="2569559"/>
            <a:ext cx="416611" cy="43983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social media icons black png">
            <a:extLst>
              <a:ext uri="{FF2B5EF4-FFF2-40B4-BE49-F238E27FC236}">
                <a16:creationId xmlns:a16="http://schemas.microsoft.com/office/drawing/2014/main" id="{141BAABA-6A5D-4536-B96C-D9A33E6CB5C5}"/>
              </a:ext>
            </a:extLst>
          </p:cNvPr>
          <p:cNvPicPr>
            <a:picLocks noChangeAspect="1" noChangeArrowheads="1"/>
          </p:cNvPicPr>
          <p:nvPr userDrawn="1"/>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200000"/>
                    </a14:imgEffect>
                  </a14:imgLayer>
                </a14:imgProps>
              </a:ext>
              <a:ext uri="{28A0092B-C50C-407E-A947-70E740481C1C}">
                <a14:useLocalDpi xmlns:a14="http://schemas.microsoft.com/office/drawing/2010/main"/>
              </a:ext>
            </a:extLst>
          </a:blip>
          <a:srcRect l="67460" r="2452" b="68722"/>
          <a:stretch/>
        </p:blipFill>
        <p:spPr bwMode="auto">
          <a:xfrm>
            <a:off x="431781" y="2222537"/>
            <a:ext cx="403739" cy="39453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social media icons black png">
            <a:extLst>
              <a:ext uri="{FF2B5EF4-FFF2-40B4-BE49-F238E27FC236}">
                <a16:creationId xmlns:a16="http://schemas.microsoft.com/office/drawing/2014/main" id="{8E5B802B-E7D3-419C-8190-7CA04A40B6DB}"/>
              </a:ext>
            </a:extLst>
          </p:cNvPr>
          <p:cNvPicPr>
            <a:picLocks noChangeAspect="1" noChangeArrowheads="1"/>
          </p:cNvPicPr>
          <p:nvPr userDrawn="1"/>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200000"/>
                    </a14:imgEffect>
                  </a14:imgLayer>
                </a14:imgProps>
              </a:ext>
              <a:ext uri="{28A0092B-C50C-407E-A947-70E740481C1C}">
                <a14:useLocalDpi xmlns:a14="http://schemas.microsoft.com/office/drawing/2010/main"/>
              </a:ext>
            </a:extLst>
          </a:blip>
          <a:srcRect r="70580" b="68834"/>
          <a:stretch/>
        </p:blipFill>
        <p:spPr bwMode="auto">
          <a:xfrm>
            <a:off x="421445" y="3391145"/>
            <a:ext cx="394784" cy="39312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76B416E5-9CE8-4892-9668-093233451BF4}"/>
              </a:ext>
            </a:extLst>
          </p:cNvPr>
          <p:cNvPicPr>
            <a:picLocks noChangeAspect="1"/>
          </p:cNvPicPr>
          <p:nvPr userDrawn="1"/>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8542392">
            <a:off x="1943724" y="-35538"/>
            <a:ext cx="8496830" cy="4125734"/>
          </a:xfrm>
          <a:prstGeom prst="rect">
            <a:avLst/>
          </a:prstGeom>
        </p:spPr>
      </p:pic>
      <p:pic>
        <p:nvPicPr>
          <p:cNvPr id="50" name="Picture 49">
            <a:extLst>
              <a:ext uri="{FF2B5EF4-FFF2-40B4-BE49-F238E27FC236}">
                <a16:creationId xmlns:a16="http://schemas.microsoft.com/office/drawing/2014/main" id="{F868ACBF-54C1-4B6D-8E31-79747B4D7D19}"/>
              </a:ext>
            </a:extLst>
          </p:cNvPr>
          <p:cNvPicPr>
            <a:picLocks noChangeAspect="1"/>
          </p:cNvPicPr>
          <p:nvPr userDrawn="1"/>
        </p:nvPicPr>
        <p:blipFill rotWithShape="1">
          <a:blip r:embed="rId8" cstate="screen">
            <a:biLevel thresh="75000"/>
            <a:extLst>
              <a:ext uri="{BEBA8EAE-BF5A-486C-A8C5-ECC9F3942E4B}">
                <a14:imgProps xmlns:a14="http://schemas.microsoft.com/office/drawing/2010/main">
                  <a14:imgLayer r:embed="rId9">
                    <a14:imgEffect>
                      <a14:colorTemperature colorTemp="11200"/>
                    </a14:imgEffect>
                    <a14:imgEffect>
                      <a14:saturation sat="0"/>
                    </a14:imgEffect>
                  </a14:imgLayer>
                </a14:imgProps>
              </a:ext>
              <a:ext uri="{28A0092B-C50C-407E-A947-70E740481C1C}">
                <a14:useLocalDpi xmlns:a14="http://schemas.microsoft.com/office/drawing/2010/main"/>
              </a:ext>
            </a:extLst>
          </a:blip>
          <a:srcRect/>
          <a:stretch/>
        </p:blipFill>
        <p:spPr>
          <a:xfrm>
            <a:off x="4919241" y="-1"/>
            <a:ext cx="2700759" cy="4311074"/>
          </a:xfrm>
          <a:prstGeom prst="rect">
            <a:avLst/>
          </a:prstGeom>
        </p:spPr>
      </p:pic>
      <p:grpSp>
        <p:nvGrpSpPr>
          <p:cNvPr id="35" name="Group 34">
            <a:extLst>
              <a:ext uri="{FF2B5EF4-FFF2-40B4-BE49-F238E27FC236}">
                <a16:creationId xmlns:a16="http://schemas.microsoft.com/office/drawing/2014/main" id="{B52EB753-1DAD-40F1-BEDF-31B9A643192B}"/>
              </a:ext>
            </a:extLst>
          </p:cNvPr>
          <p:cNvGrpSpPr/>
          <p:nvPr userDrawn="1"/>
        </p:nvGrpSpPr>
        <p:grpSpPr>
          <a:xfrm>
            <a:off x="4107561" y="4611805"/>
            <a:ext cx="2569656" cy="795990"/>
            <a:chOff x="3725586" y="4368730"/>
            <a:chExt cx="2569656" cy="795990"/>
          </a:xfrm>
        </p:grpSpPr>
        <p:sp>
          <p:nvSpPr>
            <p:cNvPr id="36" name="TextBox 35">
              <a:extLst>
                <a:ext uri="{FF2B5EF4-FFF2-40B4-BE49-F238E27FC236}">
                  <a16:creationId xmlns:a16="http://schemas.microsoft.com/office/drawing/2014/main" id="{E20862B7-C4F4-4642-8DBD-9221C85FCA13}"/>
                </a:ext>
              </a:extLst>
            </p:cNvPr>
            <p:cNvSpPr txBox="1"/>
            <p:nvPr userDrawn="1"/>
          </p:nvSpPr>
          <p:spPr>
            <a:xfrm>
              <a:off x="3725586" y="4368730"/>
              <a:ext cx="990242" cy="207749"/>
            </a:xfrm>
            <a:prstGeom prst="rect">
              <a:avLst/>
            </a:prstGeom>
            <a:noFill/>
          </p:spPr>
          <p:txBody>
            <a:bodyPr wrap="square" rtlCol="0">
              <a:spAutoFit/>
            </a:bodyPr>
            <a:lstStyle/>
            <a:p>
              <a:r>
                <a:rPr lang="en-ZA" sz="750" b="1" dirty="0">
                  <a:solidFill>
                    <a:schemeClr val="bg2">
                      <a:lumMod val="50000"/>
                    </a:schemeClr>
                  </a:solidFill>
                  <a:latin typeface="+mn-lt"/>
                  <a:cs typeface="Arial" panose="020B0604020202020204" pitchFamily="34" charset="0"/>
                </a:rPr>
                <a:t>Sponsored by</a:t>
              </a:r>
            </a:p>
          </p:txBody>
        </p:sp>
        <p:pic>
          <p:nvPicPr>
            <p:cNvPr id="37" name="Picture 36">
              <a:extLst>
                <a:ext uri="{FF2B5EF4-FFF2-40B4-BE49-F238E27FC236}">
                  <a16:creationId xmlns:a16="http://schemas.microsoft.com/office/drawing/2014/main" id="{286C03CB-397D-41E5-A526-4F2B7D37B39F}"/>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814142" y="4723413"/>
              <a:ext cx="1561762" cy="312352"/>
            </a:xfrm>
            <a:prstGeom prst="rect">
              <a:avLst/>
            </a:prstGeom>
          </p:spPr>
        </p:pic>
        <p:pic>
          <p:nvPicPr>
            <p:cNvPr id="38" name="Picture 37">
              <a:extLst>
                <a:ext uri="{FF2B5EF4-FFF2-40B4-BE49-F238E27FC236}">
                  <a16:creationId xmlns:a16="http://schemas.microsoft.com/office/drawing/2014/main" id="{502E57DD-115C-4A9C-8F64-39DFA6BB3A0F}"/>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5591241" y="4487149"/>
              <a:ext cx="704001" cy="677571"/>
            </a:xfrm>
            <a:prstGeom prst="rect">
              <a:avLst/>
            </a:prstGeom>
          </p:spPr>
        </p:pic>
      </p:grpSp>
    </p:spTree>
    <p:extLst>
      <p:ext uri="{BB962C8B-B14F-4D97-AF65-F5344CB8AC3E}">
        <p14:creationId xmlns:p14="http://schemas.microsoft.com/office/powerpoint/2010/main" val="271338020"/>
      </p:ext>
    </p:extLst>
  </p:cSld>
  <p:clrMap bg1="lt1" tx1="dk1" bg2="lt2" tx2="dk2" accent1="accent1" accent2="accent2" accent3="accent3" accent4="accent4" accent5="accent5" accent6="accent6" hlink="hlink" folHlink="folHlink"/>
  <p:sldLayoutIdLst>
    <p:sldLayoutId id="2147484541" r:id="rId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B2B55F-092B-4154-939D-FC0333D0ADDD}"/>
              </a:ext>
            </a:extLst>
          </p:cNvPr>
          <p:cNvPicPr>
            <a:picLocks noChangeAspect="1"/>
          </p:cNvPicPr>
          <p:nvPr userDrawn="1"/>
        </p:nvPicPr>
        <p:blipFill>
          <a:blip r:embed="rId3"/>
          <a:stretch>
            <a:fillRect/>
          </a:stretch>
        </p:blipFill>
        <p:spPr>
          <a:xfrm>
            <a:off x="0" y="0"/>
            <a:ext cx="7619999" cy="5715000"/>
          </a:xfrm>
          <a:prstGeom prst="rect">
            <a:avLst/>
          </a:prstGeom>
        </p:spPr>
      </p:pic>
      <p:sp>
        <p:nvSpPr>
          <p:cNvPr id="30" name="Rectangle 29">
            <a:extLst>
              <a:ext uri="{FF2B5EF4-FFF2-40B4-BE49-F238E27FC236}">
                <a16:creationId xmlns:a16="http://schemas.microsoft.com/office/drawing/2014/main" id="{6820428D-0F0E-412B-A16A-6D6206C1819F}"/>
              </a:ext>
            </a:extLst>
          </p:cNvPr>
          <p:cNvSpPr/>
          <p:nvPr userDrawn="1"/>
        </p:nvSpPr>
        <p:spPr>
          <a:xfrm>
            <a:off x="0" y="-2"/>
            <a:ext cx="7619999" cy="5715002"/>
          </a:xfrm>
          <a:prstGeom prst="rect">
            <a:avLst/>
          </a:prstGeom>
          <a:solidFill>
            <a:schemeClr val="accent1">
              <a:lumMod val="5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53" eaLnBrk="0" fontAlgn="base" hangingPunct="0">
              <a:spcBef>
                <a:spcPct val="0"/>
              </a:spcBef>
              <a:spcAft>
                <a:spcPct val="0"/>
              </a:spcAft>
            </a:pPr>
            <a:endParaRPr lang="en-US" sz="2160">
              <a:solidFill>
                <a:prstClr val="white"/>
              </a:solidFill>
            </a:endParaRPr>
          </a:p>
        </p:txBody>
      </p:sp>
      <p:sp>
        <p:nvSpPr>
          <p:cNvPr id="31" name="Rectangle 30">
            <a:extLst>
              <a:ext uri="{FF2B5EF4-FFF2-40B4-BE49-F238E27FC236}">
                <a16:creationId xmlns:a16="http://schemas.microsoft.com/office/drawing/2014/main" id="{E02F25D8-0881-4BE5-9053-47F92C055CA4}"/>
              </a:ext>
            </a:extLst>
          </p:cNvPr>
          <p:cNvSpPr/>
          <p:nvPr userDrawn="1"/>
        </p:nvSpPr>
        <p:spPr>
          <a:xfrm>
            <a:off x="-10391" y="5551748"/>
            <a:ext cx="7630391" cy="1799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9" name="Group 8">
            <a:extLst>
              <a:ext uri="{FF2B5EF4-FFF2-40B4-BE49-F238E27FC236}">
                <a16:creationId xmlns:a16="http://schemas.microsoft.com/office/drawing/2014/main" id="{8D1AE538-7A22-481F-B9D9-21EE9775798A}"/>
              </a:ext>
            </a:extLst>
          </p:cNvPr>
          <p:cNvGrpSpPr/>
          <p:nvPr userDrawn="1"/>
        </p:nvGrpSpPr>
        <p:grpSpPr>
          <a:xfrm>
            <a:off x="-768708" y="-1213014"/>
            <a:ext cx="9466416" cy="8003767"/>
            <a:chOff x="-768708" y="-1213014"/>
            <a:chExt cx="9466416" cy="8003767"/>
          </a:xfrm>
        </p:grpSpPr>
        <p:pic>
          <p:nvPicPr>
            <p:cNvPr id="3" name="Picture 2">
              <a:extLst>
                <a:ext uri="{FF2B5EF4-FFF2-40B4-BE49-F238E27FC236}">
                  <a16:creationId xmlns:a16="http://schemas.microsoft.com/office/drawing/2014/main" id="{8936ABB4-8166-4B29-BFE2-E6A4251149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484" y="939372"/>
              <a:ext cx="1875935" cy="253886"/>
            </a:xfrm>
            <a:prstGeom prst="rect">
              <a:avLst/>
            </a:prstGeom>
          </p:spPr>
        </p:pic>
        <p:grpSp>
          <p:nvGrpSpPr>
            <p:cNvPr id="8" name="Group 7">
              <a:extLst>
                <a:ext uri="{FF2B5EF4-FFF2-40B4-BE49-F238E27FC236}">
                  <a16:creationId xmlns:a16="http://schemas.microsoft.com/office/drawing/2014/main" id="{6BEDCC56-F104-4348-A32C-ECA2DC34A1B3}"/>
                </a:ext>
              </a:extLst>
            </p:cNvPr>
            <p:cNvGrpSpPr/>
            <p:nvPr userDrawn="1"/>
          </p:nvGrpSpPr>
          <p:grpSpPr>
            <a:xfrm>
              <a:off x="-768708" y="3622876"/>
              <a:ext cx="3662377" cy="3167877"/>
              <a:chOff x="-768708" y="3622876"/>
              <a:chExt cx="3662377" cy="3167877"/>
            </a:xfrm>
          </p:grpSpPr>
          <p:pic>
            <p:nvPicPr>
              <p:cNvPr id="6" name="Picture 5">
                <a:extLst>
                  <a:ext uri="{FF2B5EF4-FFF2-40B4-BE49-F238E27FC236}">
                    <a16:creationId xmlns:a16="http://schemas.microsoft.com/office/drawing/2014/main" id="{0707F10A-04DC-4401-A092-A6C1ADA6AFF6}"/>
                  </a:ext>
                </a:extLst>
              </p:cNvPr>
              <p:cNvPicPr>
                <a:picLocks noChangeAspect="1"/>
              </p:cNvPicPr>
              <p:nvPr userDrawn="1"/>
            </p:nvPicPr>
            <p:blipFill>
              <a:blip r:embed="rId5"/>
              <a:stretch>
                <a:fillRect/>
              </a:stretch>
            </p:blipFill>
            <p:spPr>
              <a:xfrm>
                <a:off x="-768708" y="3622876"/>
                <a:ext cx="752475" cy="2089776"/>
              </a:xfrm>
              <a:prstGeom prst="rect">
                <a:avLst/>
              </a:prstGeom>
            </p:spPr>
          </p:pic>
          <p:pic>
            <p:nvPicPr>
              <p:cNvPr id="15" name="Picture 14">
                <a:extLst>
                  <a:ext uri="{FF2B5EF4-FFF2-40B4-BE49-F238E27FC236}">
                    <a16:creationId xmlns:a16="http://schemas.microsoft.com/office/drawing/2014/main" id="{17635163-0B07-4B3A-AEFB-B1511CC6E569}"/>
                  </a:ext>
                </a:extLst>
              </p:cNvPr>
              <p:cNvPicPr>
                <a:picLocks noChangeAspect="1"/>
              </p:cNvPicPr>
              <p:nvPr userDrawn="1"/>
            </p:nvPicPr>
            <p:blipFill>
              <a:blip r:embed="rId5"/>
              <a:stretch>
                <a:fillRect/>
              </a:stretch>
            </p:blipFill>
            <p:spPr>
              <a:xfrm rot="5400000">
                <a:off x="905057" y="4802141"/>
                <a:ext cx="1067321" cy="2909903"/>
              </a:xfrm>
              <a:prstGeom prst="rect">
                <a:avLst/>
              </a:prstGeom>
            </p:spPr>
          </p:pic>
        </p:grpSp>
        <p:grpSp>
          <p:nvGrpSpPr>
            <p:cNvPr id="7" name="Group 6">
              <a:extLst>
                <a:ext uri="{FF2B5EF4-FFF2-40B4-BE49-F238E27FC236}">
                  <a16:creationId xmlns:a16="http://schemas.microsoft.com/office/drawing/2014/main" id="{29C5854D-3C69-4F38-9598-7BF879885707}"/>
                </a:ext>
              </a:extLst>
            </p:cNvPr>
            <p:cNvGrpSpPr/>
            <p:nvPr userDrawn="1"/>
          </p:nvGrpSpPr>
          <p:grpSpPr>
            <a:xfrm>
              <a:off x="5243332" y="-1213014"/>
              <a:ext cx="3454376" cy="3597398"/>
              <a:chOff x="5243332" y="-1213014"/>
              <a:chExt cx="3454376" cy="3597398"/>
            </a:xfrm>
          </p:grpSpPr>
          <p:pic>
            <p:nvPicPr>
              <p:cNvPr id="16" name="Picture 15">
                <a:extLst>
                  <a:ext uri="{FF2B5EF4-FFF2-40B4-BE49-F238E27FC236}">
                    <a16:creationId xmlns:a16="http://schemas.microsoft.com/office/drawing/2014/main" id="{4EACE104-98E3-4639-B43A-6ED396E00478}"/>
                  </a:ext>
                </a:extLst>
              </p:cNvPr>
              <p:cNvPicPr>
                <a:picLocks noChangeAspect="1"/>
              </p:cNvPicPr>
              <p:nvPr userDrawn="1"/>
            </p:nvPicPr>
            <p:blipFill>
              <a:blip r:embed="rId5"/>
              <a:stretch>
                <a:fillRect/>
              </a:stretch>
            </p:blipFill>
            <p:spPr>
              <a:xfrm rot="10800000">
                <a:off x="7630387" y="-3"/>
                <a:ext cx="1067321" cy="2384387"/>
              </a:xfrm>
              <a:prstGeom prst="rect">
                <a:avLst/>
              </a:prstGeom>
            </p:spPr>
          </p:pic>
          <p:pic>
            <p:nvPicPr>
              <p:cNvPr id="17" name="Picture 16">
                <a:extLst>
                  <a:ext uri="{FF2B5EF4-FFF2-40B4-BE49-F238E27FC236}">
                    <a16:creationId xmlns:a16="http://schemas.microsoft.com/office/drawing/2014/main" id="{96AFD6DB-3EC2-4FB0-B038-DE41B9F3F439}"/>
                  </a:ext>
                </a:extLst>
              </p:cNvPr>
              <p:cNvPicPr>
                <a:picLocks noChangeAspect="1"/>
              </p:cNvPicPr>
              <p:nvPr userDrawn="1"/>
            </p:nvPicPr>
            <p:blipFill>
              <a:blip r:embed="rId5"/>
              <a:stretch>
                <a:fillRect/>
              </a:stretch>
            </p:blipFill>
            <p:spPr>
              <a:xfrm rot="16200000">
                <a:off x="6295316" y="-2264998"/>
                <a:ext cx="1213011" cy="3316980"/>
              </a:xfrm>
              <a:prstGeom prst="rect">
                <a:avLst/>
              </a:prstGeom>
            </p:spPr>
          </p:pic>
        </p:grpSp>
      </p:grpSp>
      <p:pic>
        <p:nvPicPr>
          <p:cNvPr id="23" name="Picture 22">
            <a:extLst>
              <a:ext uri="{FF2B5EF4-FFF2-40B4-BE49-F238E27FC236}">
                <a16:creationId xmlns:a16="http://schemas.microsoft.com/office/drawing/2014/main" id="{DB6C7717-84A4-481E-97D2-E28502EE049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53842" r="38013"/>
          <a:stretch/>
        </p:blipFill>
        <p:spPr>
          <a:xfrm>
            <a:off x="2905242" y="-10850"/>
            <a:ext cx="4723419" cy="1707824"/>
          </a:xfrm>
          <a:prstGeom prst="rect">
            <a:avLst/>
          </a:prstGeom>
        </p:spPr>
      </p:pic>
      <p:pic>
        <p:nvPicPr>
          <p:cNvPr id="26" name="Picture 25">
            <a:extLst>
              <a:ext uri="{FF2B5EF4-FFF2-40B4-BE49-F238E27FC236}">
                <a16:creationId xmlns:a16="http://schemas.microsoft.com/office/drawing/2014/main" id="{C1841831-8A99-4B12-BD19-DEC14A646BC6}"/>
              </a:ext>
            </a:extLst>
          </p:cNvPr>
          <p:cNvPicPr>
            <a:picLocks noChangeAspect="1"/>
          </p:cNvPicPr>
          <p:nvPr userDrawn="1"/>
        </p:nvPicPr>
        <p:blipFill rotWithShape="1">
          <a:blip r:embed="rId7"/>
          <a:srcRect l="70173" b="33946"/>
          <a:stretch/>
        </p:blipFill>
        <p:spPr>
          <a:xfrm>
            <a:off x="-18186" y="3293511"/>
            <a:ext cx="2272810" cy="2443996"/>
          </a:xfrm>
          <a:prstGeom prst="rect">
            <a:avLst/>
          </a:prstGeom>
        </p:spPr>
      </p:pic>
      <p:pic>
        <p:nvPicPr>
          <p:cNvPr id="32" name="Picture 31">
            <a:extLst>
              <a:ext uri="{FF2B5EF4-FFF2-40B4-BE49-F238E27FC236}">
                <a16:creationId xmlns:a16="http://schemas.microsoft.com/office/drawing/2014/main" id="{F0FC0F91-B938-4356-B957-A5293CB2C180}"/>
              </a:ext>
            </a:extLst>
          </p:cNvPr>
          <p:cNvPicPr>
            <a:picLocks noChangeAspect="1"/>
          </p:cNvPicPr>
          <p:nvPr userDrawn="1"/>
        </p:nvPicPr>
        <p:blipFill>
          <a:blip r:embed="rId8"/>
          <a:stretch>
            <a:fillRect/>
          </a:stretch>
        </p:blipFill>
        <p:spPr>
          <a:xfrm>
            <a:off x="296359" y="314730"/>
            <a:ext cx="1416695" cy="568326"/>
          </a:xfrm>
          <a:prstGeom prst="rect">
            <a:avLst/>
          </a:prstGeom>
        </p:spPr>
      </p:pic>
      <p:grpSp>
        <p:nvGrpSpPr>
          <p:cNvPr id="10" name="Group 9">
            <a:extLst>
              <a:ext uri="{FF2B5EF4-FFF2-40B4-BE49-F238E27FC236}">
                <a16:creationId xmlns:a16="http://schemas.microsoft.com/office/drawing/2014/main" id="{9FFEE71A-6D10-4C0D-BDB2-9992BCCB8513}"/>
              </a:ext>
            </a:extLst>
          </p:cNvPr>
          <p:cNvGrpSpPr/>
          <p:nvPr userDrawn="1"/>
        </p:nvGrpSpPr>
        <p:grpSpPr>
          <a:xfrm>
            <a:off x="5077534" y="4618230"/>
            <a:ext cx="2290965" cy="837662"/>
            <a:chOff x="4938634" y="4618230"/>
            <a:chExt cx="2290965" cy="837662"/>
          </a:xfrm>
        </p:grpSpPr>
        <p:pic>
          <p:nvPicPr>
            <p:cNvPr id="18" name="Picture 17">
              <a:extLst>
                <a:ext uri="{FF2B5EF4-FFF2-40B4-BE49-F238E27FC236}">
                  <a16:creationId xmlns:a16="http://schemas.microsoft.com/office/drawing/2014/main" id="{1C43E3A6-CCD8-4327-9AF1-D9517B1CD96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31234" y="4971836"/>
              <a:ext cx="1020059" cy="305018"/>
            </a:xfrm>
            <a:prstGeom prst="rect">
              <a:avLst/>
            </a:prstGeom>
          </p:spPr>
        </p:pic>
        <p:pic>
          <p:nvPicPr>
            <p:cNvPr id="19" name="Picture 18">
              <a:extLst>
                <a:ext uri="{FF2B5EF4-FFF2-40B4-BE49-F238E27FC236}">
                  <a16:creationId xmlns:a16="http://schemas.microsoft.com/office/drawing/2014/main" id="{8EC4F800-C3B9-4541-B5A6-C5183142B60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09540" y="4937672"/>
              <a:ext cx="1020059" cy="518220"/>
            </a:xfrm>
            <a:prstGeom prst="rect">
              <a:avLst/>
            </a:prstGeom>
          </p:spPr>
        </p:pic>
        <p:pic>
          <p:nvPicPr>
            <p:cNvPr id="4" name="Picture 3">
              <a:extLst>
                <a:ext uri="{FF2B5EF4-FFF2-40B4-BE49-F238E27FC236}">
                  <a16:creationId xmlns:a16="http://schemas.microsoft.com/office/drawing/2014/main" id="{91F46012-EC87-43EF-BFCA-E02A106637D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938634" y="4618230"/>
              <a:ext cx="1847248" cy="256054"/>
            </a:xfrm>
            <a:prstGeom prst="rect">
              <a:avLst/>
            </a:prstGeom>
          </p:spPr>
        </p:pic>
      </p:grpSp>
    </p:spTree>
    <p:extLst>
      <p:ext uri="{BB962C8B-B14F-4D97-AF65-F5344CB8AC3E}">
        <p14:creationId xmlns:p14="http://schemas.microsoft.com/office/powerpoint/2010/main" val="304956613"/>
      </p:ext>
    </p:extLst>
  </p:cSld>
  <p:clrMap bg1="lt1" tx1="dk1" bg2="lt2" tx2="dk2" accent1="accent1" accent2="accent2" accent3="accent3" accent4="accent4" accent5="accent5" accent6="accent6" hlink="hlink" folHlink="folHlink"/>
  <p:sldLayoutIdLst>
    <p:sldLayoutId id="2147484548" r:id="rId1"/>
  </p:sldLayoutIdLst>
  <p:txStyles>
    <p:titleStyle>
      <a:lvl1pPr algn="l" defTabSz="761974"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3" indent="-190493" algn="l" defTabSz="761974" rtl="0" eaLnBrk="1" latinLnBrk="0" hangingPunct="1">
        <a:lnSpc>
          <a:spcPct val="90000"/>
        </a:lnSpc>
        <a:spcBef>
          <a:spcPts val="833"/>
        </a:spcBef>
        <a:buFont typeface="Arial"/>
        <a:buChar char="•"/>
        <a:defRPr sz="2333" kern="1200">
          <a:solidFill>
            <a:schemeClr val="tx1"/>
          </a:solidFill>
          <a:latin typeface="+mn-lt"/>
          <a:ea typeface="+mn-ea"/>
          <a:cs typeface="+mn-cs"/>
        </a:defRPr>
      </a:lvl1pPr>
      <a:lvl2pPr marL="571480" indent="-190493" algn="l" defTabSz="761974" rtl="0" eaLnBrk="1" latinLnBrk="0" hangingPunct="1">
        <a:lnSpc>
          <a:spcPct val="90000"/>
        </a:lnSpc>
        <a:spcBef>
          <a:spcPts val="417"/>
        </a:spcBef>
        <a:buFont typeface="Arial"/>
        <a:buChar char="•"/>
        <a:defRPr sz="2000" kern="1200">
          <a:solidFill>
            <a:schemeClr val="tx1"/>
          </a:solidFill>
          <a:latin typeface="+mn-lt"/>
          <a:ea typeface="+mn-ea"/>
          <a:cs typeface="+mn-cs"/>
        </a:defRPr>
      </a:lvl2pPr>
      <a:lvl3pPr marL="952466" indent="-190493" algn="l" defTabSz="761974" rtl="0" eaLnBrk="1" latinLnBrk="0" hangingPunct="1">
        <a:lnSpc>
          <a:spcPct val="90000"/>
        </a:lnSpc>
        <a:spcBef>
          <a:spcPts val="417"/>
        </a:spcBef>
        <a:buFont typeface="Arial"/>
        <a:buChar char="•"/>
        <a:defRPr sz="1667" kern="1200">
          <a:solidFill>
            <a:schemeClr val="tx1"/>
          </a:solidFill>
          <a:latin typeface="+mn-lt"/>
          <a:ea typeface="+mn-ea"/>
          <a:cs typeface="+mn-cs"/>
        </a:defRPr>
      </a:lvl3pPr>
      <a:lvl4pPr marL="1333454"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4pPr>
      <a:lvl5pPr marL="1714440"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5pPr>
      <a:lvl6pPr marL="2095427"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6pPr>
      <a:lvl7pPr marL="2476413"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7pPr>
      <a:lvl8pPr marL="2857400"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8pPr>
      <a:lvl9pPr marL="3238387" indent="-190493" algn="l" defTabSz="761974" rtl="0" eaLnBrk="1" latinLnBrk="0" hangingPunct="1">
        <a:lnSpc>
          <a:spcPct val="90000"/>
        </a:lnSpc>
        <a:spcBef>
          <a:spcPts val="417"/>
        </a:spcBef>
        <a:buFont typeface="Arial"/>
        <a:buChar char="•"/>
        <a:defRPr sz="1500" kern="1200">
          <a:solidFill>
            <a:schemeClr val="tx1"/>
          </a:solidFill>
          <a:latin typeface="+mn-lt"/>
          <a:ea typeface="+mn-ea"/>
          <a:cs typeface="+mn-cs"/>
        </a:defRPr>
      </a:lvl9pPr>
    </p:bodyStyle>
    <p:otherStyle>
      <a:defPPr>
        <a:defRPr lang="en-US"/>
      </a:defPPr>
      <a:lvl1pPr marL="0" algn="l" defTabSz="761974" rtl="0" eaLnBrk="1" latinLnBrk="0" hangingPunct="1">
        <a:defRPr sz="1500" kern="1200">
          <a:solidFill>
            <a:schemeClr val="tx1"/>
          </a:solidFill>
          <a:latin typeface="+mn-lt"/>
          <a:ea typeface="+mn-ea"/>
          <a:cs typeface="+mn-cs"/>
        </a:defRPr>
      </a:lvl1pPr>
      <a:lvl2pPr marL="380987" algn="l" defTabSz="761974" rtl="0" eaLnBrk="1" latinLnBrk="0" hangingPunct="1">
        <a:defRPr sz="1500" kern="1200">
          <a:solidFill>
            <a:schemeClr val="tx1"/>
          </a:solidFill>
          <a:latin typeface="+mn-lt"/>
          <a:ea typeface="+mn-ea"/>
          <a:cs typeface="+mn-cs"/>
        </a:defRPr>
      </a:lvl2pPr>
      <a:lvl3pPr marL="761974" algn="l" defTabSz="761974" rtl="0" eaLnBrk="1" latinLnBrk="0" hangingPunct="1">
        <a:defRPr sz="1500" kern="1200">
          <a:solidFill>
            <a:schemeClr val="tx1"/>
          </a:solidFill>
          <a:latin typeface="+mn-lt"/>
          <a:ea typeface="+mn-ea"/>
          <a:cs typeface="+mn-cs"/>
        </a:defRPr>
      </a:lvl3pPr>
      <a:lvl4pPr marL="1142960" algn="l" defTabSz="761974" rtl="0" eaLnBrk="1" latinLnBrk="0" hangingPunct="1">
        <a:defRPr sz="1500" kern="1200">
          <a:solidFill>
            <a:schemeClr val="tx1"/>
          </a:solidFill>
          <a:latin typeface="+mn-lt"/>
          <a:ea typeface="+mn-ea"/>
          <a:cs typeface="+mn-cs"/>
        </a:defRPr>
      </a:lvl4pPr>
      <a:lvl5pPr marL="1523947" algn="l" defTabSz="761974" rtl="0" eaLnBrk="1" latinLnBrk="0" hangingPunct="1">
        <a:defRPr sz="1500" kern="1200">
          <a:solidFill>
            <a:schemeClr val="tx1"/>
          </a:solidFill>
          <a:latin typeface="+mn-lt"/>
          <a:ea typeface="+mn-ea"/>
          <a:cs typeface="+mn-cs"/>
        </a:defRPr>
      </a:lvl5pPr>
      <a:lvl6pPr marL="1904933" algn="l" defTabSz="761974" rtl="0" eaLnBrk="1" latinLnBrk="0" hangingPunct="1">
        <a:defRPr sz="1500" kern="1200">
          <a:solidFill>
            <a:schemeClr val="tx1"/>
          </a:solidFill>
          <a:latin typeface="+mn-lt"/>
          <a:ea typeface="+mn-ea"/>
          <a:cs typeface="+mn-cs"/>
        </a:defRPr>
      </a:lvl6pPr>
      <a:lvl7pPr marL="2285921" algn="l" defTabSz="761974" rtl="0" eaLnBrk="1" latinLnBrk="0" hangingPunct="1">
        <a:defRPr sz="1500" kern="1200">
          <a:solidFill>
            <a:schemeClr val="tx1"/>
          </a:solidFill>
          <a:latin typeface="+mn-lt"/>
          <a:ea typeface="+mn-ea"/>
          <a:cs typeface="+mn-cs"/>
        </a:defRPr>
      </a:lvl7pPr>
      <a:lvl8pPr marL="2666906" algn="l" defTabSz="761974" rtl="0" eaLnBrk="1" latinLnBrk="0" hangingPunct="1">
        <a:defRPr sz="1500" kern="1200">
          <a:solidFill>
            <a:schemeClr val="tx1"/>
          </a:solidFill>
          <a:latin typeface="+mn-lt"/>
          <a:ea typeface="+mn-ea"/>
          <a:cs typeface="+mn-cs"/>
        </a:defRPr>
      </a:lvl8pPr>
      <a:lvl9pPr marL="3047893" algn="l" defTabSz="761974"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hyperlink" Target="mailto:chernay@i2ifacility.org" TargetMode="External"/><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2.wdp"/><Relationship Id="rId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19.jpe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6.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notesSlide" Target="../notesSlides/notesSlide9.xml"/><Relationship Id="rId16"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594154D-4DB5-4400-A4DF-F735EEA13CEB}"/>
              </a:ext>
            </a:extLst>
          </p:cNvPr>
          <p:cNvGrpSpPr/>
          <p:nvPr/>
        </p:nvGrpSpPr>
        <p:grpSpPr>
          <a:xfrm>
            <a:off x="3393051" y="1844109"/>
            <a:ext cx="3203691" cy="1688837"/>
            <a:chOff x="2554231" y="1948284"/>
            <a:chExt cx="3065868" cy="1845426"/>
          </a:xfrm>
        </p:grpSpPr>
        <p:grpSp>
          <p:nvGrpSpPr>
            <p:cNvPr id="26" name="Group 25">
              <a:extLst>
                <a:ext uri="{FF2B5EF4-FFF2-40B4-BE49-F238E27FC236}">
                  <a16:creationId xmlns:a16="http://schemas.microsoft.com/office/drawing/2014/main" id="{E8FCAA6E-8912-4FA3-8D54-3D2320A4AF6E}"/>
                </a:ext>
              </a:extLst>
            </p:cNvPr>
            <p:cNvGrpSpPr/>
            <p:nvPr/>
          </p:nvGrpSpPr>
          <p:grpSpPr>
            <a:xfrm>
              <a:off x="2554231" y="2281067"/>
              <a:ext cx="3065868" cy="1512643"/>
              <a:chOff x="1911334" y="1998577"/>
              <a:chExt cx="2927221" cy="1726703"/>
            </a:xfrm>
          </p:grpSpPr>
          <p:sp>
            <p:nvSpPr>
              <p:cNvPr id="31" name="TextBox 30">
                <a:extLst>
                  <a:ext uri="{FF2B5EF4-FFF2-40B4-BE49-F238E27FC236}">
                    <a16:creationId xmlns:a16="http://schemas.microsoft.com/office/drawing/2014/main" id="{20AAACD9-E771-44D2-8783-65564E0C8E3A}"/>
                  </a:ext>
                </a:extLst>
              </p:cNvPr>
              <p:cNvSpPr txBox="1"/>
              <p:nvPr/>
            </p:nvSpPr>
            <p:spPr>
              <a:xfrm>
                <a:off x="1911334" y="1998577"/>
                <a:ext cx="2927221" cy="844594"/>
              </a:xfrm>
              <a:prstGeom prst="rect">
                <a:avLst/>
              </a:prstGeom>
              <a:noFill/>
            </p:spPr>
            <p:txBody>
              <a:bodyPr wrap="square" rtlCol="0">
                <a:spAutoFit/>
              </a:bodyPr>
              <a:lstStyle/>
              <a:p>
                <a:r>
                  <a:rPr lang="en-ZA" sz="1900" b="1" dirty="0">
                    <a:solidFill>
                      <a:schemeClr val="tx2"/>
                    </a:solidFill>
                    <a:cs typeface="Arial" panose="020B0604020202020204" pitchFamily="34" charset="0"/>
                  </a:rPr>
                  <a:t>Africa’s digital platforms: </a:t>
                </a:r>
              </a:p>
              <a:p>
                <a:r>
                  <a:rPr lang="en-ZA" sz="1900" b="1" dirty="0">
                    <a:solidFill>
                      <a:schemeClr val="tx2"/>
                    </a:solidFill>
                    <a:cs typeface="Arial" panose="020B0604020202020204" pitchFamily="34" charset="0"/>
                  </a:rPr>
                  <a:t>An eight-country overview</a:t>
                </a:r>
                <a:endParaRPr lang="en-ZA" sz="1900" b="1" dirty="0">
                  <a:solidFill>
                    <a:schemeClr val="bg1"/>
                  </a:solidFill>
                  <a:cs typeface="Arial" panose="020B0604020202020204" pitchFamily="34" charset="0"/>
                </a:endParaRPr>
              </a:p>
            </p:txBody>
          </p:sp>
          <p:sp>
            <p:nvSpPr>
              <p:cNvPr id="32" name="TextBox 31">
                <a:extLst>
                  <a:ext uri="{FF2B5EF4-FFF2-40B4-BE49-F238E27FC236}">
                    <a16:creationId xmlns:a16="http://schemas.microsoft.com/office/drawing/2014/main" id="{05606752-AC56-4CBB-A698-7CAB01C58E65}"/>
                  </a:ext>
                </a:extLst>
              </p:cNvPr>
              <p:cNvSpPr txBox="1"/>
              <p:nvPr/>
            </p:nvSpPr>
            <p:spPr>
              <a:xfrm>
                <a:off x="1912873" y="3398961"/>
                <a:ext cx="1462071" cy="326319"/>
              </a:xfrm>
              <a:prstGeom prst="rect">
                <a:avLst/>
              </a:prstGeom>
              <a:noFill/>
            </p:spPr>
            <p:txBody>
              <a:bodyPr wrap="square" rtlCol="0">
                <a:spAutoFit/>
              </a:bodyPr>
              <a:lstStyle/>
              <a:p>
                <a:r>
                  <a:rPr lang="en-ZA" sz="1100" b="1" dirty="0">
                    <a:solidFill>
                      <a:schemeClr val="bg1"/>
                    </a:solidFill>
                    <a:latin typeface="+mn-lt"/>
                    <a:cs typeface="Arial" panose="020B0604020202020204" pitchFamily="34" charset="0"/>
                  </a:rPr>
                  <a:t>March 2019</a:t>
                </a:r>
              </a:p>
            </p:txBody>
          </p:sp>
        </p:grpSp>
        <p:grpSp>
          <p:nvGrpSpPr>
            <p:cNvPr id="27" name="Group 26">
              <a:extLst>
                <a:ext uri="{FF2B5EF4-FFF2-40B4-BE49-F238E27FC236}">
                  <a16:creationId xmlns:a16="http://schemas.microsoft.com/office/drawing/2014/main" id="{8CFAFBE7-B016-4936-8A39-5415B25907F4}"/>
                </a:ext>
              </a:extLst>
            </p:cNvPr>
            <p:cNvGrpSpPr/>
            <p:nvPr/>
          </p:nvGrpSpPr>
          <p:grpSpPr>
            <a:xfrm>
              <a:off x="2662321" y="1948284"/>
              <a:ext cx="2656492" cy="1749678"/>
              <a:chOff x="402029" y="2082754"/>
              <a:chExt cx="1689185" cy="1318108"/>
            </a:xfrm>
          </p:grpSpPr>
          <p:sp>
            <p:nvSpPr>
              <p:cNvPr id="28" name="L-Shape 27">
                <a:extLst>
                  <a:ext uri="{FF2B5EF4-FFF2-40B4-BE49-F238E27FC236}">
                    <a16:creationId xmlns:a16="http://schemas.microsoft.com/office/drawing/2014/main" id="{14626F0E-B3E7-447C-8D22-3C8C1F5BF1B3}"/>
                  </a:ext>
                </a:extLst>
              </p:cNvPr>
              <p:cNvSpPr/>
              <p:nvPr/>
            </p:nvSpPr>
            <p:spPr>
              <a:xfrm rot="5400000">
                <a:off x="1060336" y="1424447"/>
                <a:ext cx="253646" cy="1570260"/>
              </a:xfrm>
              <a:prstGeom prst="corner">
                <a:avLst>
                  <a:gd name="adj1" fmla="val 28673"/>
                  <a:gd name="adj2" fmla="val 2812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L-Shape 28">
                <a:extLst>
                  <a:ext uri="{FF2B5EF4-FFF2-40B4-BE49-F238E27FC236}">
                    <a16:creationId xmlns:a16="http://schemas.microsoft.com/office/drawing/2014/main" id="{79FE6750-F56E-4029-83A3-E8E6C3259F29}"/>
                  </a:ext>
                </a:extLst>
              </p:cNvPr>
              <p:cNvSpPr/>
              <p:nvPr/>
            </p:nvSpPr>
            <p:spPr>
              <a:xfrm rot="16200000" flipH="1">
                <a:off x="863417" y="1741511"/>
                <a:ext cx="886549" cy="1569040"/>
              </a:xfrm>
              <a:prstGeom prst="corner">
                <a:avLst>
                  <a:gd name="adj1" fmla="val 8138"/>
                  <a:gd name="adj2" fmla="val 808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L-Shape 29">
                <a:extLst>
                  <a:ext uri="{FF2B5EF4-FFF2-40B4-BE49-F238E27FC236}">
                    <a16:creationId xmlns:a16="http://schemas.microsoft.com/office/drawing/2014/main" id="{BA1A696D-C495-4BDE-9167-E92507D5AA78}"/>
                  </a:ext>
                </a:extLst>
              </p:cNvPr>
              <p:cNvSpPr/>
              <p:nvPr/>
            </p:nvSpPr>
            <p:spPr>
              <a:xfrm rot="5400000" flipH="1" flipV="1">
                <a:off x="1270298" y="2579947"/>
                <a:ext cx="515079" cy="1126752"/>
              </a:xfrm>
              <a:prstGeom prst="corner">
                <a:avLst>
                  <a:gd name="adj1" fmla="val 14115"/>
                  <a:gd name="adj2" fmla="val 139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spTree>
    <p:extLst>
      <p:ext uri="{BB962C8B-B14F-4D97-AF65-F5344CB8AC3E}">
        <p14:creationId xmlns:p14="http://schemas.microsoft.com/office/powerpoint/2010/main" val="36185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BC49D6-494B-4B61-AE86-8FC07EFC951C}"/>
              </a:ext>
            </a:extLst>
          </p:cNvPr>
          <p:cNvPicPr>
            <a:picLocks noChangeAspect="1"/>
          </p:cNvPicPr>
          <p:nvPr/>
        </p:nvPicPr>
        <p:blipFill>
          <a:blip r:embed="rId2"/>
          <a:stretch>
            <a:fillRect/>
          </a:stretch>
        </p:blipFill>
        <p:spPr>
          <a:xfrm>
            <a:off x="3730337" y="1029921"/>
            <a:ext cx="3444840" cy="3088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a:extLst>
              <a:ext uri="{FF2B5EF4-FFF2-40B4-BE49-F238E27FC236}">
                <a16:creationId xmlns:a16="http://schemas.microsoft.com/office/drawing/2014/main" id="{261D307A-5D2A-4627-83FF-D5ECE3C5D440}"/>
              </a:ext>
            </a:extLst>
          </p:cNvPr>
          <p:cNvSpPr/>
          <p:nvPr/>
        </p:nvSpPr>
        <p:spPr>
          <a:xfrm>
            <a:off x="0" y="2995863"/>
            <a:ext cx="2929233" cy="2719137"/>
          </a:xfrm>
          <a:prstGeom prst="rect">
            <a:avLst/>
          </a:prstGeom>
          <a:solidFill>
            <a:srgbClr val="1E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82327940-6261-4C37-A30E-5CA673A21F53}"/>
              </a:ext>
            </a:extLst>
          </p:cNvPr>
          <p:cNvSpPr>
            <a:spLocks noGrp="1"/>
          </p:cNvSpPr>
          <p:nvPr>
            <p:ph type="title"/>
          </p:nvPr>
        </p:nvSpPr>
        <p:spPr>
          <a:xfrm>
            <a:off x="259279" y="284897"/>
            <a:ext cx="5154931" cy="600823"/>
          </a:xfrm>
        </p:spPr>
        <p:txBody>
          <a:bodyPr/>
          <a:lstStyle/>
          <a:p>
            <a:pPr algn="l"/>
            <a:r>
              <a:rPr lang="en-ZA" sz="2000" dirty="0"/>
              <a:t>More content: Africa’s digital platforms</a:t>
            </a:r>
            <a:endParaRPr lang="en-ZA" sz="2000" dirty="0">
              <a:solidFill>
                <a:schemeClr val="tx2"/>
              </a:solidFill>
            </a:endParaRPr>
          </a:p>
        </p:txBody>
      </p:sp>
      <p:pic>
        <p:nvPicPr>
          <p:cNvPr id="4" name="Picture 3">
            <a:extLst>
              <a:ext uri="{FF2B5EF4-FFF2-40B4-BE49-F238E27FC236}">
                <a16:creationId xmlns:a16="http://schemas.microsoft.com/office/drawing/2014/main" id="{F9E79465-F420-4816-BC55-A716948B88A6}"/>
              </a:ext>
            </a:extLst>
          </p:cNvPr>
          <p:cNvPicPr>
            <a:picLocks noChangeAspect="1"/>
          </p:cNvPicPr>
          <p:nvPr/>
        </p:nvPicPr>
        <p:blipFill rotWithShape="1">
          <a:blip r:embed="rId3"/>
          <a:srcRect l="18000" t="25111" r="61200" b="24755"/>
          <a:stretch/>
        </p:blipFill>
        <p:spPr>
          <a:xfrm>
            <a:off x="259279" y="2168291"/>
            <a:ext cx="1584960" cy="2148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002886AD-3F27-4A46-B10C-D9E37B7D22AB}"/>
              </a:ext>
            </a:extLst>
          </p:cNvPr>
          <p:cNvPicPr>
            <a:picLocks noChangeAspect="1"/>
          </p:cNvPicPr>
          <p:nvPr/>
        </p:nvPicPr>
        <p:blipFill rotWithShape="1">
          <a:blip r:embed="rId3"/>
          <a:srcRect l="38800" t="26000" r="40400" b="20489"/>
          <a:stretch/>
        </p:blipFill>
        <p:spPr>
          <a:xfrm>
            <a:off x="894548" y="3218647"/>
            <a:ext cx="1584960" cy="2293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84145B30-5D5B-4331-B60E-4A81D38EDF07}"/>
              </a:ext>
            </a:extLst>
          </p:cNvPr>
          <p:cNvPicPr>
            <a:picLocks noChangeAspect="1"/>
          </p:cNvPicPr>
          <p:nvPr/>
        </p:nvPicPr>
        <p:blipFill rotWithShape="1">
          <a:blip r:embed="rId4"/>
          <a:srcRect l="29800" t="17467" r="32000" b="5555"/>
          <a:stretch/>
        </p:blipFill>
        <p:spPr>
          <a:xfrm>
            <a:off x="2645343" y="2574041"/>
            <a:ext cx="2103120" cy="2383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Rounded Corners 6">
            <a:extLst>
              <a:ext uri="{FF2B5EF4-FFF2-40B4-BE49-F238E27FC236}">
                <a16:creationId xmlns:a16="http://schemas.microsoft.com/office/drawing/2014/main" id="{E15B44E6-4CEB-426D-8BC4-0CF358FA005F}"/>
              </a:ext>
            </a:extLst>
          </p:cNvPr>
          <p:cNvSpPr/>
          <p:nvPr/>
        </p:nvSpPr>
        <p:spPr>
          <a:xfrm>
            <a:off x="1844239" y="1080820"/>
            <a:ext cx="1584960" cy="876300"/>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srgbClr val="28939D"/>
                </a:solidFill>
                <a:effectLst/>
                <a:uLnTx/>
                <a:uFillTx/>
                <a:latin typeface="Arial Nova"/>
                <a:ea typeface="+mn-ea"/>
                <a:cs typeface="+mn-cs"/>
              </a:rPr>
              <a:t>Focus note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0" i="0" u="none" strike="noStrike" kern="1200" cap="none" spc="0" normalizeH="0" baseline="0" noProof="0" dirty="0">
                <a:ln>
                  <a:noFill/>
                </a:ln>
                <a:solidFill>
                  <a:srgbClr val="28939D"/>
                </a:solidFill>
                <a:effectLst/>
                <a:uLnTx/>
                <a:uFillTx/>
                <a:latin typeface="Arial Nova"/>
                <a:ea typeface="+mn-ea"/>
                <a:cs typeface="+mn-cs"/>
              </a:rPr>
              <a:t>o</a:t>
            </a:r>
            <a:r>
              <a:rPr kumimoji="0" lang="en-ZA" sz="1400" b="0" i="1" u="none" strike="noStrike" kern="1200" cap="none" spc="0" normalizeH="0" baseline="0" noProof="0" dirty="0">
                <a:ln>
                  <a:noFill/>
                </a:ln>
                <a:solidFill>
                  <a:srgbClr val="28939D"/>
                </a:solidFill>
                <a:effectLst/>
                <a:uLnTx/>
                <a:uFillTx/>
                <a:latin typeface="Arial Nova"/>
                <a:ea typeface="+mn-ea"/>
                <a:cs typeface="+mn-cs"/>
              </a:rPr>
              <a:t>ut </a:t>
            </a:r>
            <a:r>
              <a:rPr lang="en-ZA" sz="1400" i="1" dirty="0">
                <a:solidFill>
                  <a:srgbClr val="28939D"/>
                </a:solidFill>
                <a:latin typeface="Arial Nova"/>
              </a:rPr>
              <a:t>this week</a:t>
            </a:r>
            <a:endParaRPr kumimoji="0" lang="en-ZA" sz="1400" b="0" i="1" u="none" strike="noStrike" kern="1200" cap="none" spc="0" normalizeH="0" baseline="0" noProof="0" dirty="0">
              <a:ln>
                <a:noFill/>
              </a:ln>
              <a:solidFill>
                <a:srgbClr val="28939D"/>
              </a:solidFill>
              <a:effectLst/>
              <a:uLnTx/>
              <a:uFillTx/>
              <a:latin typeface="Arial Nova"/>
              <a:ea typeface="+mn-ea"/>
              <a:cs typeface="+mn-cs"/>
            </a:endParaRPr>
          </a:p>
        </p:txBody>
      </p:sp>
      <p:sp>
        <p:nvSpPr>
          <p:cNvPr id="9" name="Rectangle: Rounded Corners 8">
            <a:extLst>
              <a:ext uri="{FF2B5EF4-FFF2-40B4-BE49-F238E27FC236}">
                <a16:creationId xmlns:a16="http://schemas.microsoft.com/office/drawing/2014/main" id="{34488A53-CC56-4435-8302-A2CD2A5E50A7}"/>
              </a:ext>
            </a:extLst>
          </p:cNvPr>
          <p:cNvSpPr/>
          <p:nvPr/>
        </p:nvSpPr>
        <p:spPr>
          <a:xfrm>
            <a:off x="5005137" y="4498028"/>
            <a:ext cx="2350167" cy="932075"/>
          </a:xfrm>
          <a:prstGeom prst="roundRect">
            <a:avLst/>
          </a:prstGeom>
          <a:noFill/>
          <a:ln w="28575">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Arial Nova"/>
                <a:ea typeface="+mn-ea"/>
                <a:cs typeface="+mn-cs"/>
              </a:rPr>
              <a:t>Join the conversation: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srgbClr val="FFCD00"/>
                </a:solidFill>
                <a:effectLst/>
                <a:uLnTx/>
                <a:uFillTx/>
                <a:latin typeface="Arial Nova"/>
                <a:ea typeface="+mn-ea"/>
                <a:cs typeface="+mn-cs"/>
              </a:rPr>
              <a:t>#</a:t>
            </a:r>
            <a:r>
              <a:rPr kumimoji="0" lang="en-ZA" sz="1400" b="1" i="0" u="none" strike="noStrike" kern="1200" cap="none" spc="0" normalizeH="0" baseline="0" noProof="0" dirty="0">
                <a:ln>
                  <a:noFill/>
                </a:ln>
                <a:solidFill>
                  <a:prstClr val="white"/>
                </a:solidFill>
                <a:effectLst/>
                <a:uLnTx/>
                <a:uFillTx/>
                <a:latin typeface="Arial Nova"/>
                <a:ea typeface="+mn-ea"/>
                <a:cs typeface="+mn-cs"/>
              </a:rPr>
              <a:t>AfricanDigitalPlatforms</a:t>
            </a:r>
          </a:p>
        </p:txBody>
      </p:sp>
    </p:spTree>
    <p:extLst>
      <p:ext uri="{BB962C8B-B14F-4D97-AF65-F5344CB8AC3E}">
        <p14:creationId xmlns:p14="http://schemas.microsoft.com/office/powerpoint/2010/main" val="313150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5D979-B0A0-466A-8715-6A49F2C6F0A8}"/>
              </a:ext>
            </a:extLst>
          </p:cNvPr>
          <p:cNvSpPr/>
          <p:nvPr/>
        </p:nvSpPr>
        <p:spPr>
          <a:xfrm>
            <a:off x="0" y="-1"/>
            <a:ext cx="7620000" cy="43831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CB808A8-F67C-4AB7-ADA4-B14F5B40D2B0}"/>
              </a:ext>
            </a:extLst>
          </p:cNvPr>
          <p:cNvGrpSpPr/>
          <p:nvPr/>
        </p:nvGrpSpPr>
        <p:grpSpPr>
          <a:xfrm>
            <a:off x="421445" y="4611805"/>
            <a:ext cx="2418649" cy="795990"/>
            <a:chOff x="465247" y="4368730"/>
            <a:chExt cx="2418649" cy="795990"/>
          </a:xfrm>
        </p:grpSpPr>
        <p:sp>
          <p:nvSpPr>
            <p:cNvPr id="6" name="TextBox 5">
              <a:extLst>
                <a:ext uri="{FF2B5EF4-FFF2-40B4-BE49-F238E27FC236}">
                  <a16:creationId xmlns:a16="http://schemas.microsoft.com/office/drawing/2014/main" id="{46D621D8-CF47-431C-9D05-B8933B33ADF6}"/>
                </a:ext>
              </a:extLst>
            </p:cNvPr>
            <p:cNvSpPr txBox="1"/>
            <p:nvPr userDrawn="1"/>
          </p:nvSpPr>
          <p:spPr>
            <a:xfrm>
              <a:off x="465247" y="4368730"/>
              <a:ext cx="990242" cy="207749"/>
            </a:xfrm>
            <a:prstGeom prst="rect">
              <a:avLst/>
            </a:prstGeom>
            <a:noFill/>
          </p:spPr>
          <p:txBody>
            <a:bodyPr wrap="square" rtlCol="0">
              <a:spAutoFit/>
            </a:bodyPr>
            <a:lstStyle/>
            <a:p>
              <a:r>
                <a:rPr lang="en-ZA" sz="750" b="1" dirty="0">
                  <a:solidFill>
                    <a:schemeClr val="bg2">
                      <a:lumMod val="50000"/>
                    </a:schemeClr>
                  </a:solidFill>
                  <a:latin typeface="Arial" panose="020B0604020202020204" pitchFamily="34" charset="0"/>
                  <a:cs typeface="Arial" panose="020B0604020202020204" pitchFamily="34" charset="0"/>
                </a:rPr>
                <a:t>Established by</a:t>
              </a:r>
            </a:p>
          </p:txBody>
        </p:sp>
        <p:pic>
          <p:nvPicPr>
            <p:cNvPr id="7" name="Picture 6">
              <a:extLst>
                <a:ext uri="{FF2B5EF4-FFF2-40B4-BE49-F238E27FC236}">
                  <a16:creationId xmlns:a16="http://schemas.microsoft.com/office/drawing/2014/main" id="{63292B86-A80D-4DC9-B3A7-D98734770F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548" y="4712565"/>
              <a:ext cx="1117148" cy="334049"/>
            </a:xfrm>
            <a:prstGeom prst="rect">
              <a:avLst/>
            </a:prstGeom>
          </p:spPr>
        </p:pic>
        <p:pic>
          <p:nvPicPr>
            <p:cNvPr id="8" name="Picture 7">
              <a:extLst>
                <a:ext uri="{FF2B5EF4-FFF2-40B4-BE49-F238E27FC236}">
                  <a16:creationId xmlns:a16="http://schemas.microsoft.com/office/drawing/2014/main" id="{F0157447-1B81-42CF-8C35-EE05AE11E5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98639" y="4607696"/>
              <a:ext cx="985257" cy="557024"/>
            </a:xfrm>
            <a:prstGeom prst="rect">
              <a:avLst/>
            </a:prstGeom>
          </p:spPr>
        </p:pic>
      </p:grpSp>
      <p:grpSp>
        <p:nvGrpSpPr>
          <p:cNvPr id="9" name="Group 8">
            <a:extLst>
              <a:ext uri="{FF2B5EF4-FFF2-40B4-BE49-F238E27FC236}">
                <a16:creationId xmlns:a16="http://schemas.microsoft.com/office/drawing/2014/main" id="{E3A0AA9D-C634-4E49-8636-1D9762CE6BAF}"/>
              </a:ext>
            </a:extLst>
          </p:cNvPr>
          <p:cNvGrpSpPr/>
          <p:nvPr/>
        </p:nvGrpSpPr>
        <p:grpSpPr>
          <a:xfrm>
            <a:off x="4107561" y="4611805"/>
            <a:ext cx="2569656" cy="795990"/>
            <a:chOff x="3725586" y="4368730"/>
            <a:chExt cx="2569656" cy="795990"/>
          </a:xfrm>
        </p:grpSpPr>
        <p:sp>
          <p:nvSpPr>
            <p:cNvPr id="10" name="TextBox 9">
              <a:extLst>
                <a:ext uri="{FF2B5EF4-FFF2-40B4-BE49-F238E27FC236}">
                  <a16:creationId xmlns:a16="http://schemas.microsoft.com/office/drawing/2014/main" id="{B7D2CBAF-3B03-4524-87D1-1D2ACA638D87}"/>
                </a:ext>
              </a:extLst>
            </p:cNvPr>
            <p:cNvSpPr txBox="1"/>
            <p:nvPr userDrawn="1"/>
          </p:nvSpPr>
          <p:spPr>
            <a:xfrm>
              <a:off x="3725586" y="4368730"/>
              <a:ext cx="990242" cy="207749"/>
            </a:xfrm>
            <a:prstGeom prst="rect">
              <a:avLst/>
            </a:prstGeom>
            <a:noFill/>
          </p:spPr>
          <p:txBody>
            <a:bodyPr wrap="square" rtlCol="0">
              <a:spAutoFit/>
            </a:bodyPr>
            <a:lstStyle/>
            <a:p>
              <a:r>
                <a:rPr lang="en-ZA" sz="750" b="1" dirty="0">
                  <a:solidFill>
                    <a:schemeClr val="bg2">
                      <a:lumMod val="50000"/>
                    </a:schemeClr>
                  </a:solidFill>
                  <a:latin typeface="Arial" panose="020B0604020202020204" pitchFamily="34" charset="0"/>
                  <a:cs typeface="Arial" panose="020B0604020202020204" pitchFamily="34" charset="0"/>
                </a:rPr>
                <a:t>Sponsored by</a:t>
              </a:r>
            </a:p>
          </p:txBody>
        </p:sp>
        <p:pic>
          <p:nvPicPr>
            <p:cNvPr id="11" name="Picture 10">
              <a:extLst>
                <a:ext uri="{FF2B5EF4-FFF2-40B4-BE49-F238E27FC236}">
                  <a16:creationId xmlns:a16="http://schemas.microsoft.com/office/drawing/2014/main" id="{C1FFA0B1-D028-43ED-9065-D9456DCF14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4142" y="4723413"/>
              <a:ext cx="1561762" cy="312352"/>
            </a:xfrm>
            <a:prstGeom prst="rect">
              <a:avLst/>
            </a:prstGeom>
          </p:spPr>
        </p:pic>
        <p:pic>
          <p:nvPicPr>
            <p:cNvPr id="12" name="Picture 11">
              <a:extLst>
                <a:ext uri="{FF2B5EF4-FFF2-40B4-BE49-F238E27FC236}">
                  <a16:creationId xmlns:a16="http://schemas.microsoft.com/office/drawing/2014/main" id="{FA5E9485-486E-463C-8668-BE311DD993C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1241" y="4487149"/>
              <a:ext cx="704001" cy="677571"/>
            </a:xfrm>
            <a:prstGeom prst="rect">
              <a:avLst/>
            </a:prstGeom>
          </p:spPr>
        </p:pic>
      </p:grpSp>
      <p:sp>
        <p:nvSpPr>
          <p:cNvPr id="13" name="TextBox 12">
            <a:extLst>
              <a:ext uri="{FF2B5EF4-FFF2-40B4-BE49-F238E27FC236}">
                <a16:creationId xmlns:a16="http://schemas.microsoft.com/office/drawing/2014/main" id="{979C31FC-A351-4B60-A225-895B0051BF48}"/>
              </a:ext>
            </a:extLst>
          </p:cNvPr>
          <p:cNvSpPr txBox="1"/>
          <p:nvPr/>
        </p:nvSpPr>
        <p:spPr>
          <a:xfrm>
            <a:off x="431781" y="239267"/>
            <a:ext cx="2924555" cy="830997"/>
          </a:xfrm>
          <a:prstGeom prst="rect">
            <a:avLst/>
          </a:prstGeom>
          <a:noFill/>
        </p:spPr>
        <p:txBody>
          <a:bodyPr wrap="square" rtlCol="0">
            <a:spAutoFit/>
          </a:bodyPr>
          <a:lstStyle/>
          <a:p>
            <a:r>
              <a:rPr lang="en-ZA" sz="2900" b="1" dirty="0">
                <a:latin typeface="Arial" panose="020B0604020202020204" pitchFamily="34" charset="0"/>
                <a:cs typeface="Arial" panose="020B0604020202020204" pitchFamily="34" charset="0"/>
              </a:rPr>
              <a:t>How to find us</a:t>
            </a:r>
          </a:p>
          <a:p>
            <a:r>
              <a:rPr lang="en-ZA" dirty="0">
                <a:latin typeface="Arial" panose="020B0604020202020204" pitchFamily="34" charset="0"/>
                <a:cs typeface="Arial" panose="020B0604020202020204" pitchFamily="34" charset="0"/>
              </a:rPr>
              <a:t>Get involved. Contact us.</a:t>
            </a:r>
          </a:p>
        </p:txBody>
      </p:sp>
      <p:sp>
        <p:nvSpPr>
          <p:cNvPr id="14" name="TextBox 13">
            <a:extLst>
              <a:ext uri="{FF2B5EF4-FFF2-40B4-BE49-F238E27FC236}">
                <a16:creationId xmlns:a16="http://schemas.microsoft.com/office/drawing/2014/main" id="{449C83DE-907E-45A3-BC6C-0E0A9A76D659}"/>
              </a:ext>
            </a:extLst>
          </p:cNvPr>
          <p:cNvSpPr txBox="1"/>
          <p:nvPr/>
        </p:nvSpPr>
        <p:spPr>
          <a:xfrm>
            <a:off x="448148" y="3761365"/>
            <a:ext cx="2787571" cy="369332"/>
          </a:xfrm>
          <a:prstGeom prst="rect">
            <a:avLst/>
          </a:prstGeom>
          <a:noFill/>
        </p:spPr>
        <p:txBody>
          <a:bodyPr wrap="square" rtlCol="0">
            <a:spAutoFit/>
          </a:bodyPr>
          <a:lstStyle/>
          <a:p>
            <a:r>
              <a:rPr lang="en-ZA" b="1" dirty="0">
                <a:solidFill>
                  <a:schemeClr val="bg1"/>
                </a:solidFill>
                <a:latin typeface="Arial" panose="020B0604020202020204" pitchFamily="34" charset="0"/>
                <a:cs typeface="Arial" panose="020B0604020202020204" pitchFamily="34" charset="0"/>
              </a:rPr>
              <a:t>i2ifacility.org</a:t>
            </a:r>
            <a:endParaRPr lang="en-ZA"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9053E01-0CBC-47A7-AC21-37D6C7B45AE0}"/>
              </a:ext>
            </a:extLst>
          </p:cNvPr>
          <p:cNvSpPr txBox="1"/>
          <p:nvPr/>
        </p:nvSpPr>
        <p:spPr>
          <a:xfrm>
            <a:off x="851366" y="2284070"/>
            <a:ext cx="2787571" cy="307777"/>
          </a:xfrm>
          <a:prstGeom prst="rect">
            <a:avLst/>
          </a:prstGeom>
          <a:noFill/>
        </p:spPr>
        <p:txBody>
          <a:bodyPr wrap="square" rtlCol="0">
            <a:spAutoFit/>
          </a:bodyPr>
          <a:lstStyle/>
          <a:p>
            <a:r>
              <a:rPr lang="en-ZA" sz="1400" b="0" dirty="0">
                <a:latin typeface="Arial" panose="020B0604020202020204" pitchFamily="34" charset="0"/>
                <a:cs typeface="Arial" panose="020B0604020202020204" pitchFamily="34" charset="0"/>
              </a:rPr>
              <a:t>@i2ifacility</a:t>
            </a:r>
          </a:p>
        </p:txBody>
      </p:sp>
      <p:sp>
        <p:nvSpPr>
          <p:cNvPr id="16" name="TextBox 15">
            <a:extLst>
              <a:ext uri="{FF2B5EF4-FFF2-40B4-BE49-F238E27FC236}">
                <a16:creationId xmlns:a16="http://schemas.microsoft.com/office/drawing/2014/main" id="{D51C6B6C-1DAD-43FD-9446-B16CA795DA3B}"/>
              </a:ext>
            </a:extLst>
          </p:cNvPr>
          <p:cNvSpPr txBox="1"/>
          <p:nvPr/>
        </p:nvSpPr>
        <p:spPr>
          <a:xfrm>
            <a:off x="851366" y="2693439"/>
            <a:ext cx="2787571" cy="307777"/>
          </a:xfrm>
          <a:prstGeom prst="rect">
            <a:avLst/>
          </a:prstGeom>
          <a:noFill/>
        </p:spPr>
        <p:txBody>
          <a:bodyPr wrap="square" rtlCol="0">
            <a:spAutoFit/>
          </a:bodyPr>
          <a:lstStyle/>
          <a:p>
            <a:r>
              <a:rPr lang="en-ZA" sz="1400" b="0" dirty="0">
                <a:latin typeface="Arial" panose="020B0604020202020204" pitchFamily="34" charset="0"/>
                <a:cs typeface="Arial" panose="020B0604020202020204" pitchFamily="34" charset="0"/>
              </a:rPr>
              <a:t>/insight2impact</a:t>
            </a:r>
          </a:p>
        </p:txBody>
      </p:sp>
      <p:sp>
        <p:nvSpPr>
          <p:cNvPr id="17" name="TextBox 16">
            <a:extLst>
              <a:ext uri="{FF2B5EF4-FFF2-40B4-BE49-F238E27FC236}">
                <a16:creationId xmlns:a16="http://schemas.microsoft.com/office/drawing/2014/main" id="{863D1D32-2254-4324-9BAC-90C7055C14F7}"/>
              </a:ext>
            </a:extLst>
          </p:cNvPr>
          <p:cNvSpPr txBox="1"/>
          <p:nvPr/>
        </p:nvSpPr>
        <p:spPr>
          <a:xfrm>
            <a:off x="839917" y="3075513"/>
            <a:ext cx="2787571" cy="307777"/>
          </a:xfrm>
          <a:prstGeom prst="rect">
            <a:avLst/>
          </a:prstGeom>
          <a:noFill/>
        </p:spPr>
        <p:txBody>
          <a:bodyPr wrap="square" rtlCol="0">
            <a:spAutoFit/>
          </a:bodyPr>
          <a:lstStyle/>
          <a:p>
            <a:r>
              <a:rPr lang="en-ZA" sz="1400" b="0" dirty="0">
                <a:latin typeface="Arial" panose="020B0604020202020204" pitchFamily="34" charset="0"/>
                <a:cs typeface="Arial" panose="020B0604020202020204" pitchFamily="34" charset="0"/>
              </a:rPr>
              <a:t>/insight2impact</a:t>
            </a:r>
          </a:p>
        </p:txBody>
      </p:sp>
      <p:sp>
        <p:nvSpPr>
          <p:cNvPr id="18" name="TextBox 17">
            <a:extLst>
              <a:ext uri="{FF2B5EF4-FFF2-40B4-BE49-F238E27FC236}">
                <a16:creationId xmlns:a16="http://schemas.microsoft.com/office/drawing/2014/main" id="{00963C16-3836-404A-BFBE-19C119BC3FDC}"/>
              </a:ext>
            </a:extLst>
          </p:cNvPr>
          <p:cNvSpPr txBox="1"/>
          <p:nvPr/>
        </p:nvSpPr>
        <p:spPr>
          <a:xfrm>
            <a:off x="851366" y="3469162"/>
            <a:ext cx="2787571" cy="307777"/>
          </a:xfrm>
          <a:prstGeom prst="rect">
            <a:avLst/>
          </a:prstGeom>
          <a:noFill/>
        </p:spPr>
        <p:txBody>
          <a:bodyPr wrap="square" rtlCol="0">
            <a:spAutoFit/>
          </a:bodyPr>
          <a:lstStyle/>
          <a:p>
            <a:r>
              <a:rPr lang="en-ZA" sz="1400" b="0" dirty="0">
                <a:latin typeface="Arial" panose="020B0604020202020204" pitchFamily="34" charset="0"/>
                <a:cs typeface="Arial" panose="020B0604020202020204" pitchFamily="34" charset="0"/>
              </a:rPr>
              <a:t>/i2ifacility</a:t>
            </a:r>
          </a:p>
        </p:txBody>
      </p:sp>
      <p:pic>
        <p:nvPicPr>
          <p:cNvPr id="19" name="Picture 2" descr="Image result for social media icons black png">
            <a:extLst>
              <a:ext uri="{FF2B5EF4-FFF2-40B4-BE49-F238E27FC236}">
                <a16:creationId xmlns:a16="http://schemas.microsoft.com/office/drawing/2014/main" id="{D1EC0173-8E1C-457B-B581-4AE94640D05E}"/>
              </a:ext>
            </a:extLst>
          </p:cNvPr>
          <p:cNvPicPr>
            <a:picLocks noChangeAspect="1" noChangeArrowheads="1"/>
          </p:cNvPicPr>
          <p:nvPr/>
        </p:nvPicPr>
        <p:blipFill rotWithShape="1">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200000"/>
                    </a14:imgEffect>
                  </a14:imgLayer>
                </a14:imgProps>
              </a:ext>
              <a:ext uri="{28A0092B-C50C-407E-A947-70E740481C1C}">
                <a14:useLocalDpi xmlns:a14="http://schemas.microsoft.com/office/drawing/2010/main"/>
              </a:ext>
            </a:extLst>
          </a:blip>
          <a:srcRect l="35330" t="69905" r="37745"/>
          <a:stretch/>
        </p:blipFill>
        <p:spPr bwMode="auto">
          <a:xfrm>
            <a:off x="459202" y="3058444"/>
            <a:ext cx="361298" cy="3796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social media icons black png">
            <a:extLst>
              <a:ext uri="{FF2B5EF4-FFF2-40B4-BE49-F238E27FC236}">
                <a16:creationId xmlns:a16="http://schemas.microsoft.com/office/drawing/2014/main" id="{2876C7F6-6E85-4EDF-850C-088FA1766AE9}"/>
              </a:ext>
            </a:extLst>
          </p:cNvPr>
          <p:cNvPicPr>
            <a:picLocks noChangeAspect="1" noChangeArrowheads="1"/>
          </p:cNvPicPr>
          <p:nvPr/>
        </p:nvPicPr>
        <p:blipFill rotWithShape="1">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200000"/>
                    </a14:imgEffect>
                  </a14:imgLayer>
                </a14:imgProps>
              </a:ext>
              <a:ext uri="{28A0092B-C50C-407E-A947-70E740481C1C}">
                <a14:useLocalDpi xmlns:a14="http://schemas.microsoft.com/office/drawing/2010/main"/>
              </a:ext>
            </a:extLst>
          </a:blip>
          <a:srcRect l="34692" t="-3208" r="34261" b="68338"/>
          <a:stretch/>
        </p:blipFill>
        <p:spPr bwMode="auto">
          <a:xfrm>
            <a:off x="459202" y="2583880"/>
            <a:ext cx="416611" cy="4398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social media icons black png">
            <a:extLst>
              <a:ext uri="{FF2B5EF4-FFF2-40B4-BE49-F238E27FC236}">
                <a16:creationId xmlns:a16="http://schemas.microsoft.com/office/drawing/2014/main" id="{9DD50F25-0ABC-4909-8E02-16DF88951829}"/>
              </a:ext>
            </a:extLst>
          </p:cNvPr>
          <p:cNvPicPr>
            <a:picLocks noChangeAspect="1" noChangeArrowheads="1"/>
          </p:cNvPicPr>
          <p:nvPr/>
        </p:nvPicPr>
        <p:blipFill rotWithShape="1">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200000"/>
                    </a14:imgEffect>
                  </a14:imgLayer>
                </a14:imgProps>
              </a:ext>
              <a:ext uri="{28A0092B-C50C-407E-A947-70E740481C1C}">
                <a14:useLocalDpi xmlns:a14="http://schemas.microsoft.com/office/drawing/2010/main"/>
              </a:ext>
            </a:extLst>
          </a:blip>
          <a:srcRect l="67460" r="2452" b="68722"/>
          <a:stretch/>
        </p:blipFill>
        <p:spPr bwMode="auto">
          <a:xfrm>
            <a:off x="472074" y="2236774"/>
            <a:ext cx="403739" cy="3945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social media icons black png">
            <a:extLst>
              <a:ext uri="{FF2B5EF4-FFF2-40B4-BE49-F238E27FC236}">
                <a16:creationId xmlns:a16="http://schemas.microsoft.com/office/drawing/2014/main" id="{E5C9550E-9999-4DB8-8CBB-21BB41FAD307}"/>
              </a:ext>
            </a:extLst>
          </p:cNvPr>
          <p:cNvPicPr>
            <a:picLocks noChangeAspect="1" noChangeArrowheads="1"/>
          </p:cNvPicPr>
          <p:nvPr/>
        </p:nvPicPr>
        <p:blipFill rotWithShape="1">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200000"/>
                    </a14:imgEffect>
                  </a14:imgLayer>
                </a14:imgProps>
              </a:ext>
              <a:ext uri="{28A0092B-C50C-407E-A947-70E740481C1C}">
                <a14:useLocalDpi xmlns:a14="http://schemas.microsoft.com/office/drawing/2010/main"/>
              </a:ext>
            </a:extLst>
          </a:blip>
          <a:srcRect r="70580" b="68834"/>
          <a:stretch/>
        </p:blipFill>
        <p:spPr bwMode="auto">
          <a:xfrm>
            <a:off x="437291" y="3405466"/>
            <a:ext cx="394784" cy="3931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4C82280-780D-4BC0-A181-117E43488A25}"/>
              </a:ext>
            </a:extLst>
          </p:cNvPr>
          <p:cNvSpPr txBox="1"/>
          <p:nvPr/>
        </p:nvSpPr>
        <p:spPr>
          <a:xfrm>
            <a:off x="401339" y="1090794"/>
            <a:ext cx="3579726" cy="71508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ZA" sz="1200" b="1" dirty="0">
                <a:solidFill>
                  <a:schemeClr val="accent2"/>
                </a:solidFill>
                <a:latin typeface="+mj-lt"/>
                <a:cs typeface="Arial" panose="020B0604020202020204" pitchFamily="34" charset="0"/>
              </a:rPr>
              <a:t>Chernay Johnson </a:t>
            </a:r>
            <a:r>
              <a:rPr lang="en-ZA" sz="1200" dirty="0">
                <a:solidFill>
                  <a:schemeClr val="accent2"/>
                </a:solidFill>
                <a:latin typeface="+mj-lt"/>
                <a:cs typeface="Arial" panose="020B0604020202020204" pitchFamily="34" charset="0"/>
              </a:rPr>
              <a:t>(Engagement Manager)</a:t>
            </a:r>
          </a:p>
          <a:p>
            <a:r>
              <a:rPr lang="en-ZA" sz="1200" u="sng" dirty="0">
                <a:solidFill>
                  <a:schemeClr val="accent1"/>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chernay@i2ifacility.org</a:t>
            </a:r>
            <a:endParaRPr lang="en-ZA" sz="1200" dirty="0">
              <a:solidFill>
                <a:schemeClr val="accent2"/>
              </a:solidFill>
              <a:latin typeface="+mj-lt"/>
              <a:cs typeface="Arial" panose="020B0604020202020204" pitchFamily="34" charset="0"/>
            </a:endParaRPr>
          </a:p>
          <a:p>
            <a:endParaRPr lang="en-ZA" sz="1200" dirty="0">
              <a:solidFill>
                <a:schemeClr val="bg1"/>
              </a:solidFill>
              <a:latin typeface="+mj-lt"/>
              <a:cs typeface="Arial" panose="020B0604020202020204" pitchFamily="34" charset="0"/>
            </a:endParaRPr>
          </a:p>
        </p:txBody>
      </p:sp>
      <p:pic>
        <p:nvPicPr>
          <p:cNvPr id="26" name="Picture 25">
            <a:extLst>
              <a:ext uri="{FF2B5EF4-FFF2-40B4-BE49-F238E27FC236}">
                <a16:creationId xmlns:a16="http://schemas.microsoft.com/office/drawing/2014/main" id="{BB68205B-B9D5-4FE6-AA49-FA5AB3EF83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72593">
            <a:off x="2309774" y="-283236"/>
            <a:ext cx="7620000" cy="3699979"/>
          </a:xfrm>
          <a:prstGeom prst="rect">
            <a:avLst/>
          </a:prstGeom>
        </p:spPr>
      </p:pic>
      <p:pic>
        <p:nvPicPr>
          <p:cNvPr id="24" name="Picture 23">
            <a:extLst>
              <a:ext uri="{FF2B5EF4-FFF2-40B4-BE49-F238E27FC236}">
                <a16:creationId xmlns:a16="http://schemas.microsoft.com/office/drawing/2014/main" id="{D0E9649A-2487-4A7A-9CB3-001F7FD66A74}"/>
              </a:ext>
            </a:extLst>
          </p:cNvPr>
          <p:cNvPicPr>
            <a:picLocks noChangeAspect="1"/>
          </p:cNvPicPr>
          <p:nvPr/>
        </p:nvPicPr>
        <p:blipFill rotWithShape="1">
          <a:blip r:embed="rId10" cstate="screen">
            <a:biLevel thresh="75000"/>
            <a:extLst>
              <a:ext uri="{BEBA8EAE-BF5A-486C-A8C5-ECC9F3942E4B}">
                <a14:imgProps xmlns:a14="http://schemas.microsoft.com/office/drawing/2010/main">
                  <a14:imgLayer r:embed="rId11">
                    <a14:imgEffect>
                      <a14:colorTemperature colorTemp="11200"/>
                    </a14:imgEffect>
                    <a14:imgEffect>
                      <a14:saturation sat="0"/>
                    </a14:imgEffect>
                  </a14:imgLayer>
                </a14:imgProps>
              </a:ext>
              <a:ext uri="{28A0092B-C50C-407E-A947-70E740481C1C}">
                <a14:useLocalDpi xmlns:a14="http://schemas.microsoft.com/office/drawing/2010/main"/>
              </a:ext>
            </a:extLst>
          </a:blip>
          <a:srcRect/>
          <a:stretch/>
        </p:blipFill>
        <p:spPr>
          <a:xfrm>
            <a:off x="4919241" y="-1"/>
            <a:ext cx="2700759" cy="4311074"/>
          </a:xfrm>
          <a:prstGeom prst="rect">
            <a:avLst/>
          </a:prstGeom>
        </p:spPr>
      </p:pic>
    </p:spTree>
    <p:extLst>
      <p:ext uri="{BB962C8B-B14F-4D97-AF65-F5344CB8AC3E}">
        <p14:creationId xmlns:p14="http://schemas.microsoft.com/office/powerpoint/2010/main" val="106062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14FD76-E36F-41DA-9FCB-D78907614A6D}"/>
              </a:ext>
            </a:extLst>
          </p:cNvPr>
          <p:cNvPicPr>
            <a:picLocks noChangeAspect="1"/>
          </p:cNvPicPr>
          <p:nvPr/>
        </p:nvPicPr>
        <p:blipFill>
          <a:blip r:embed="rId3"/>
          <a:stretch>
            <a:fillRect/>
          </a:stretch>
        </p:blipFill>
        <p:spPr>
          <a:xfrm>
            <a:off x="-3655" y="1248826"/>
            <a:ext cx="7613779" cy="4079891"/>
          </a:xfrm>
          <a:prstGeom prst="rect">
            <a:avLst/>
          </a:prstGeom>
        </p:spPr>
      </p:pic>
      <p:sp>
        <p:nvSpPr>
          <p:cNvPr id="7" name="Title 2">
            <a:extLst>
              <a:ext uri="{FF2B5EF4-FFF2-40B4-BE49-F238E27FC236}">
                <a16:creationId xmlns:a16="http://schemas.microsoft.com/office/drawing/2014/main" id="{8EBD6251-5C1C-48C6-BE52-4037F7AC388A}"/>
              </a:ext>
            </a:extLst>
          </p:cNvPr>
          <p:cNvSpPr txBox="1">
            <a:spLocks/>
          </p:cNvSpPr>
          <p:nvPr/>
        </p:nvSpPr>
        <p:spPr>
          <a:xfrm>
            <a:off x="300304" y="185197"/>
            <a:ext cx="5915301" cy="641196"/>
          </a:xfrm>
          <a:prstGeom prst="rect">
            <a:avLst/>
          </a:prstGeom>
        </p:spPr>
        <p:txBody>
          <a:bodyPr vert="horz" wrap="square" lIns="91440" tIns="45720" rIns="91440" bIns="45720" numCol="1" anchor="ctr" anchorCtr="0" compatLnSpc="1">
            <a:prstTxWarp prst="textNoShape">
              <a:avLst/>
            </a:prstTxWarp>
            <a:noAutofit/>
          </a:bodyPr>
          <a:lstStyle>
            <a:lvl1pPr algn="l" rtl="0" eaLnBrk="0" fontAlgn="base" hangingPunct="0">
              <a:lnSpc>
                <a:spcPts val="2500"/>
              </a:lnSpc>
              <a:spcBef>
                <a:spcPct val="0"/>
              </a:spcBef>
              <a:spcAft>
                <a:spcPct val="0"/>
              </a:spcAft>
              <a:defRPr sz="1800" b="1" kern="1200" cap="none" baseline="0">
                <a:solidFill>
                  <a:srgbClr val="2C9692"/>
                </a:solidFill>
                <a:latin typeface="Arial Nova" panose="020B0504020202020204" pitchFamily="34" charset="0"/>
                <a:ea typeface="Arial Nova" panose="020B0504020202020204" pitchFamily="34" charset="0"/>
                <a:cs typeface="Arial" panose="020B0604020202020204" pitchFamily="34" charset="0"/>
              </a:defRPr>
            </a:lvl1pPr>
            <a:lvl2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2pPr>
            <a:lvl3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3pPr>
            <a:lvl4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4pPr>
            <a:lvl5pPr algn="l" rtl="0" eaLnBrk="0" fontAlgn="base" hangingPunct="0">
              <a:lnSpc>
                <a:spcPts val="2500"/>
              </a:lnSpc>
              <a:spcBef>
                <a:spcPct val="0"/>
              </a:spcBef>
              <a:spcAft>
                <a:spcPct val="0"/>
              </a:spcAft>
              <a:defRPr sz="2333" b="1">
                <a:solidFill>
                  <a:srgbClr val="7A6F6B"/>
                </a:solidFill>
                <a:latin typeface="Arial" panose="020B0604020202020204" pitchFamily="34" charset="0"/>
                <a:ea typeface="Arial" charset="0"/>
                <a:cs typeface="Arial" panose="020B0604020202020204" pitchFamily="34" charset="0"/>
              </a:defRPr>
            </a:lvl5pPr>
            <a:lvl6pPr marL="380987"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6pPr>
            <a:lvl7pPr marL="761974"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7pPr>
            <a:lvl8pPr marL="1142960"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8pPr>
            <a:lvl9pPr marL="1523947" algn="l" rtl="0" fontAlgn="base">
              <a:lnSpc>
                <a:spcPts val="2500"/>
              </a:lnSpc>
              <a:spcBef>
                <a:spcPct val="0"/>
              </a:spcBef>
              <a:spcAft>
                <a:spcPct val="0"/>
              </a:spcAft>
              <a:defRPr sz="2333" b="1">
                <a:solidFill>
                  <a:srgbClr val="344447"/>
                </a:solidFill>
                <a:latin typeface="Arial" panose="020B0604020202020204" pitchFamily="34" charset="0"/>
                <a:cs typeface="Arial" panose="020B0604020202020204" pitchFamily="34" charset="0"/>
              </a:defRPr>
            </a:lvl9pPr>
          </a:lstStyle>
          <a:p>
            <a:r>
              <a:rPr lang="en-ZA" dirty="0"/>
              <a:t>Platform participation and informality</a:t>
            </a:r>
          </a:p>
        </p:txBody>
      </p:sp>
      <p:sp>
        <p:nvSpPr>
          <p:cNvPr id="5" name="Rectangle: Rounded Corners 4">
            <a:extLst>
              <a:ext uri="{FF2B5EF4-FFF2-40B4-BE49-F238E27FC236}">
                <a16:creationId xmlns:a16="http://schemas.microsoft.com/office/drawing/2014/main" id="{B09D59A8-73E1-4B84-88D1-A3385F1D1CC5}"/>
              </a:ext>
            </a:extLst>
          </p:cNvPr>
          <p:cNvSpPr/>
          <p:nvPr/>
        </p:nvSpPr>
        <p:spPr>
          <a:xfrm>
            <a:off x="3961252" y="814631"/>
            <a:ext cx="1318260" cy="783193"/>
          </a:xfrm>
          <a:prstGeom prst="round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ZA" sz="1000" dirty="0"/>
              <a:t>JP Morgan Chase (2018):</a:t>
            </a:r>
          </a:p>
          <a:p>
            <a:pPr algn="ctr"/>
            <a:r>
              <a:rPr lang="en-ZA" sz="1000" b="1" dirty="0"/>
              <a:t>1.6% </a:t>
            </a:r>
            <a:r>
              <a:rPr lang="en-ZA" sz="1000" dirty="0"/>
              <a:t>of accounts in the US</a:t>
            </a:r>
          </a:p>
        </p:txBody>
      </p:sp>
      <p:sp>
        <p:nvSpPr>
          <p:cNvPr id="11" name="Rectangle: Rounded Corners 10">
            <a:extLst>
              <a:ext uri="{FF2B5EF4-FFF2-40B4-BE49-F238E27FC236}">
                <a16:creationId xmlns:a16="http://schemas.microsoft.com/office/drawing/2014/main" id="{FB74F879-E189-4980-B572-F84DAE747836}"/>
              </a:ext>
            </a:extLst>
          </p:cNvPr>
          <p:cNvSpPr/>
          <p:nvPr/>
        </p:nvSpPr>
        <p:spPr>
          <a:xfrm>
            <a:off x="5448666" y="813502"/>
            <a:ext cx="1533878" cy="783193"/>
          </a:xfrm>
          <a:prstGeom prst="round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ZA" sz="1000" dirty="0"/>
              <a:t>Research ICT Africa (2017):</a:t>
            </a:r>
          </a:p>
          <a:p>
            <a:pPr algn="ctr"/>
            <a:r>
              <a:rPr lang="en-ZA" sz="1000" b="1" dirty="0"/>
              <a:t>1.3% </a:t>
            </a:r>
            <a:r>
              <a:rPr lang="en-ZA" sz="1000" dirty="0"/>
              <a:t>of adult population in Africa*</a:t>
            </a:r>
          </a:p>
        </p:txBody>
      </p:sp>
      <p:sp>
        <p:nvSpPr>
          <p:cNvPr id="12" name="TextBox 11">
            <a:extLst>
              <a:ext uri="{FF2B5EF4-FFF2-40B4-BE49-F238E27FC236}">
                <a16:creationId xmlns:a16="http://schemas.microsoft.com/office/drawing/2014/main" id="{1AEB28B3-D6F7-494D-BA9F-5FC7245F0F77}"/>
              </a:ext>
            </a:extLst>
          </p:cNvPr>
          <p:cNvSpPr txBox="1"/>
          <p:nvPr/>
        </p:nvSpPr>
        <p:spPr>
          <a:xfrm>
            <a:off x="912144" y="4828889"/>
            <a:ext cx="6697980" cy="630942"/>
          </a:xfrm>
          <a:prstGeom prst="rect">
            <a:avLst/>
          </a:prstGeom>
          <a:noFill/>
        </p:spPr>
        <p:txBody>
          <a:bodyPr wrap="square" rtlCol="0">
            <a:spAutoFit/>
          </a:bodyPr>
          <a:lstStyle/>
          <a:p>
            <a:pPr algn="ctr">
              <a:spcAft>
                <a:spcPts val="300"/>
              </a:spcAft>
            </a:pPr>
            <a:r>
              <a:rPr lang="en-US" sz="1200" b="1" dirty="0"/>
              <a:t>Share of informal employment in total employment</a:t>
            </a:r>
          </a:p>
          <a:p>
            <a:pPr algn="ctr">
              <a:spcAft>
                <a:spcPts val="300"/>
              </a:spcAft>
            </a:pPr>
            <a:r>
              <a:rPr lang="en-US" sz="900" dirty="0"/>
              <a:t>Source: BFA, IL0 (2018)</a:t>
            </a:r>
          </a:p>
          <a:p>
            <a:pPr algn="ctr">
              <a:spcAft>
                <a:spcPts val="300"/>
              </a:spcAft>
            </a:pPr>
            <a:endParaRPr lang="en-US" sz="900" dirty="0"/>
          </a:p>
        </p:txBody>
      </p:sp>
      <p:sp>
        <p:nvSpPr>
          <p:cNvPr id="2" name="Rectangle 1">
            <a:extLst>
              <a:ext uri="{FF2B5EF4-FFF2-40B4-BE49-F238E27FC236}">
                <a16:creationId xmlns:a16="http://schemas.microsoft.com/office/drawing/2014/main" id="{AB8B314E-A4AC-4BED-BB61-905B25B30D35}"/>
              </a:ext>
            </a:extLst>
          </p:cNvPr>
          <p:cNvSpPr/>
          <p:nvPr/>
        </p:nvSpPr>
        <p:spPr>
          <a:xfrm>
            <a:off x="3199652" y="5475341"/>
            <a:ext cx="4410472" cy="230832"/>
          </a:xfrm>
          <a:prstGeom prst="rect">
            <a:avLst/>
          </a:prstGeom>
        </p:spPr>
        <p:txBody>
          <a:bodyPr wrap="square">
            <a:spAutoFit/>
          </a:bodyPr>
          <a:lstStyle/>
          <a:p>
            <a:pPr algn="r">
              <a:spcAft>
                <a:spcPts val="300"/>
              </a:spcAft>
            </a:pPr>
            <a:r>
              <a:rPr lang="en-US" sz="900" i="1" dirty="0">
                <a:solidFill>
                  <a:srgbClr val="6E6259"/>
                </a:solidFill>
              </a:rPr>
              <a:t>* Aggregated across Ghana, Kenya, Nigeria, Rwanda, South Africa, Tanzania and Uganda</a:t>
            </a:r>
          </a:p>
        </p:txBody>
      </p:sp>
      <p:sp>
        <p:nvSpPr>
          <p:cNvPr id="9" name="TextBox 8">
            <a:extLst>
              <a:ext uri="{FF2B5EF4-FFF2-40B4-BE49-F238E27FC236}">
                <a16:creationId xmlns:a16="http://schemas.microsoft.com/office/drawing/2014/main" id="{3C80529F-66F4-443E-ABE5-A184636F84AE}"/>
              </a:ext>
            </a:extLst>
          </p:cNvPr>
          <p:cNvSpPr txBox="1"/>
          <p:nvPr/>
        </p:nvSpPr>
        <p:spPr>
          <a:xfrm>
            <a:off x="54599" y="793366"/>
            <a:ext cx="3789190" cy="783193"/>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685728"/>
            <a:r>
              <a:rPr lang="en-ZA" sz="1000" dirty="0"/>
              <a:t>A multi-sided digital platform (MSP) is a</a:t>
            </a:r>
            <a:r>
              <a:rPr lang="en-GB" sz="1000" dirty="0">
                <a:solidFill>
                  <a:schemeClr val="tx1"/>
                </a:solidFill>
              </a:rPr>
              <a:t> company or organisation that </a:t>
            </a:r>
            <a:r>
              <a:rPr lang="en-ZA" sz="1000" dirty="0"/>
              <a:t>derives </a:t>
            </a:r>
            <a:r>
              <a:rPr lang="en-ZA" sz="1000" b="1" dirty="0">
                <a:solidFill>
                  <a:schemeClr val="accent1"/>
                </a:solidFill>
              </a:rPr>
              <a:t>value primarily from enabling and facilitating observable, direct interactions </a:t>
            </a:r>
            <a:r>
              <a:rPr lang="en-ZA" sz="1000" dirty="0"/>
              <a:t>between </a:t>
            </a:r>
            <a:r>
              <a:rPr lang="en-ZA" sz="1000" b="1" dirty="0">
                <a:solidFill>
                  <a:schemeClr val="accent1"/>
                </a:solidFill>
              </a:rPr>
              <a:t>two or more distinct groups</a:t>
            </a:r>
            <a:r>
              <a:rPr lang="en-ZA" sz="1000" b="1" dirty="0">
                <a:solidFill>
                  <a:schemeClr val="accent1">
                    <a:lumMod val="75000"/>
                  </a:schemeClr>
                </a:solidFill>
              </a:rPr>
              <a:t> </a:t>
            </a:r>
            <a:r>
              <a:rPr lang="en-ZA" sz="1000" dirty="0"/>
              <a:t>of users </a:t>
            </a:r>
            <a:r>
              <a:rPr lang="en-ZA" sz="1000" b="1" dirty="0">
                <a:solidFill>
                  <a:schemeClr val="accent1"/>
                </a:solidFill>
              </a:rPr>
              <a:t>affiliated</a:t>
            </a:r>
            <a:r>
              <a:rPr lang="en-ZA" sz="1000" dirty="0"/>
              <a:t> </a:t>
            </a:r>
            <a:r>
              <a:rPr lang="en-ZA" sz="1000" dirty="0">
                <a:solidFill>
                  <a:schemeClr val="tx1"/>
                </a:solidFill>
              </a:rPr>
              <a:t>with the platform.</a:t>
            </a:r>
            <a:endParaRPr lang="en-ZA" sz="1000" dirty="0">
              <a:solidFill>
                <a:srgbClr val="6E6259"/>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78A2FE-822F-4D26-897D-3F67958BD4FD}"/>
              </a:ext>
            </a:extLst>
          </p:cNvPr>
          <p:cNvSpPr txBox="1"/>
          <p:nvPr/>
        </p:nvSpPr>
        <p:spPr>
          <a:xfrm>
            <a:off x="3504457" y="1184962"/>
            <a:ext cx="372218" cy="769441"/>
          </a:xfrm>
          <a:prstGeom prst="rect">
            <a:avLst/>
          </a:prstGeom>
          <a:noFill/>
        </p:spPr>
        <p:txBody>
          <a:bodyPr wrap="none" rtlCol="0">
            <a:spAutoFit/>
          </a:bodyPr>
          <a:lstStyle/>
          <a:p>
            <a:r>
              <a:rPr lang="en-ZA" sz="4400" dirty="0">
                <a:solidFill>
                  <a:schemeClr val="tx2"/>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09018A5D-1CEC-492B-B037-8FC031880668}"/>
              </a:ext>
            </a:extLst>
          </p:cNvPr>
          <p:cNvSpPr txBox="1"/>
          <p:nvPr/>
        </p:nvSpPr>
        <p:spPr>
          <a:xfrm>
            <a:off x="185192" y="620957"/>
            <a:ext cx="601817" cy="769441"/>
          </a:xfrm>
          <a:prstGeom prst="rect">
            <a:avLst/>
          </a:prstGeom>
          <a:noFill/>
        </p:spPr>
        <p:txBody>
          <a:bodyPr wrap="square" rtlCol="0">
            <a:spAutoFit/>
          </a:bodyPr>
          <a:lstStyle/>
          <a:p>
            <a:r>
              <a:rPr lang="en-ZA" sz="4400" dirty="0">
                <a:solidFill>
                  <a:schemeClr val="tx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589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3946-D71A-4DAB-86A5-F4E194F8F66B}"/>
              </a:ext>
            </a:extLst>
          </p:cNvPr>
          <p:cNvSpPr>
            <a:spLocks noGrp="1"/>
          </p:cNvSpPr>
          <p:nvPr>
            <p:ph type="title"/>
          </p:nvPr>
        </p:nvSpPr>
        <p:spPr>
          <a:xfrm>
            <a:off x="306899" y="250657"/>
            <a:ext cx="6037077" cy="518582"/>
          </a:xfrm>
        </p:spPr>
        <p:txBody>
          <a:bodyPr/>
          <a:lstStyle/>
          <a:p>
            <a:r>
              <a:rPr lang="en-ZA" dirty="0"/>
              <a:t>The landscape of Africa’s digital platforms</a:t>
            </a:r>
          </a:p>
        </p:txBody>
      </p:sp>
      <p:pic>
        <p:nvPicPr>
          <p:cNvPr id="4" name="Picture 3">
            <a:extLst>
              <a:ext uri="{FF2B5EF4-FFF2-40B4-BE49-F238E27FC236}">
                <a16:creationId xmlns:a16="http://schemas.microsoft.com/office/drawing/2014/main" id="{DC34F4B0-92E7-46AE-96DA-30582A55B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6142"/>
            <a:ext cx="5012144" cy="4688858"/>
          </a:xfrm>
          <a:prstGeom prst="rect">
            <a:avLst/>
          </a:prstGeom>
        </p:spPr>
      </p:pic>
      <p:graphicFrame>
        <p:nvGraphicFramePr>
          <p:cNvPr id="6" name="Chart 5">
            <a:extLst>
              <a:ext uri="{FF2B5EF4-FFF2-40B4-BE49-F238E27FC236}">
                <a16:creationId xmlns:a16="http://schemas.microsoft.com/office/drawing/2014/main" id="{7F56EE3E-6AD6-4204-88EE-651540B9B0FF}"/>
              </a:ext>
            </a:extLst>
          </p:cNvPr>
          <p:cNvGraphicFramePr/>
          <p:nvPr>
            <p:extLst>
              <p:ext uri="{D42A27DB-BD31-4B8C-83A1-F6EECF244321}">
                <p14:modId xmlns:p14="http://schemas.microsoft.com/office/powerpoint/2010/main" val="268038169"/>
              </p:ext>
            </p:extLst>
          </p:nvPr>
        </p:nvGraphicFramePr>
        <p:xfrm>
          <a:off x="5198226" y="2262877"/>
          <a:ext cx="2823282" cy="268320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981668D-A504-46D9-9A1F-B03C5E161BD0}"/>
              </a:ext>
            </a:extLst>
          </p:cNvPr>
          <p:cNvSpPr txBox="1"/>
          <p:nvPr/>
        </p:nvSpPr>
        <p:spPr>
          <a:xfrm>
            <a:off x="6454800" y="2172111"/>
            <a:ext cx="1201425" cy="523220"/>
          </a:xfrm>
          <a:prstGeom prst="rect">
            <a:avLst/>
          </a:prstGeom>
          <a:noFill/>
        </p:spPr>
        <p:txBody>
          <a:bodyPr wrap="square" rtlCol="0">
            <a:spAutoFit/>
          </a:bodyPr>
          <a:lstStyle/>
          <a:p>
            <a:pPr algn="ctr"/>
            <a:r>
              <a:rPr lang="en-ZA" sz="1400" b="1" dirty="0"/>
              <a:t> Origin of platforms</a:t>
            </a:r>
          </a:p>
        </p:txBody>
      </p:sp>
      <p:sp>
        <p:nvSpPr>
          <p:cNvPr id="8" name="TextBox 7">
            <a:extLst>
              <a:ext uri="{FF2B5EF4-FFF2-40B4-BE49-F238E27FC236}">
                <a16:creationId xmlns:a16="http://schemas.microsoft.com/office/drawing/2014/main" id="{DE550102-A903-4550-92F9-D3CE962FB66F}"/>
              </a:ext>
            </a:extLst>
          </p:cNvPr>
          <p:cNvSpPr txBox="1"/>
          <p:nvPr/>
        </p:nvSpPr>
        <p:spPr>
          <a:xfrm>
            <a:off x="5692604" y="4993528"/>
            <a:ext cx="2929812" cy="230832"/>
          </a:xfrm>
          <a:prstGeom prst="rect">
            <a:avLst/>
          </a:prstGeom>
          <a:noFill/>
        </p:spPr>
        <p:txBody>
          <a:bodyPr wrap="square" rtlCol="0">
            <a:spAutoFit/>
          </a:bodyPr>
          <a:lstStyle/>
          <a:p>
            <a:r>
              <a:rPr lang="en-ZA" sz="900" dirty="0"/>
              <a:t>Source: i2i (forthcoming) </a:t>
            </a:r>
          </a:p>
        </p:txBody>
      </p:sp>
      <p:sp>
        <p:nvSpPr>
          <p:cNvPr id="10" name="Oval 10">
            <a:extLst>
              <a:ext uri="{FF2B5EF4-FFF2-40B4-BE49-F238E27FC236}">
                <a16:creationId xmlns:a16="http://schemas.microsoft.com/office/drawing/2014/main" id="{1BC54144-92E9-4BD7-9614-6FB7000C52AD}"/>
              </a:ext>
            </a:extLst>
          </p:cNvPr>
          <p:cNvSpPr/>
          <p:nvPr/>
        </p:nvSpPr>
        <p:spPr>
          <a:xfrm>
            <a:off x="6130668" y="3930628"/>
            <a:ext cx="671181" cy="62235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ko-KR" sz="1200" b="1" dirty="0">
                <a:solidFill>
                  <a:schemeClr val="tx1"/>
                </a:solidFill>
              </a:rPr>
              <a:t>222</a:t>
            </a:r>
            <a:endParaRPr lang="ko-KR" altLang="en-US" sz="1200" b="1" dirty="0">
              <a:solidFill>
                <a:schemeClr val="tx1"/>
              </a:solidFill>
            </a:endParaRPr>
          </a:p>
        </p:txBody>
      </p:sp>
      <p:sp>
        <p:nvSpPr>
          <p:cNvPr id="11" name="Oval 10">
            <a:extLst>
              <a:ext uri="{FF2B5EF4-FFF2-40B4-BE49-F238E27FC236}">
                <a16:creationId xmlns:a16="http://schemas.microsoft.com/office/drawing/2014/main" id="{6514D36C-B503-4364-994B-01D9DCEBB66A}"/>
              </a:ext>
            </a:extLst>
          </p:cNvPr>
          <p:cNvSpPr/>
          <p:nvPr/>
        </p:nvSpPr>
        <p:spPr>
          <a:xfrm>
            <a:off x="5995639" y="2129710"/>
            <a:ext cx="470620" cy="40440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ko-KR" sz="1000" b="1" dirty="0">
                <a:solidFill>
                  <a:schemeClr val="tx1"/>
                </a:solidFill>
              </a:rPr>
              <a:t>14</a:t>
            </a:r>
          </a:p>
        </p:txBody>
      </p:sp>
      <p:sp>
        <p:nvSpPr>
          <p:cNvPr id="12" name="Oval 10">
            <a:extLst>
              <a:ext uri="{FF2B5EF4-FFF2-40B4-BE49-F238E27FC236}">
                <a16:creationId xmlns:a16="http://schemas.microsoft.com/office/drawing/2014/main" id="{90AA6F37-07CE-47C8-BABF-EFE54953E06D}"/>
              </a:ext>
            </a:extLst>
          </p:cNvPr>
          <p:cNvSpPr/>
          <p:nvPr/>
        </p:nvSpPr>
        <p:spPr>
          <a:xfrm>
            <a:off x="5498162" y="2242652"/>
            <a:ext cx="470620" cy="421419"/>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ko-KR" sz="1000" b="1" dirty="0">
                <a:solidFill>
                  <a:schemeClr val="tx1"/>
                </a:solidFill>
              </a:rPr>
              <a:t>19</a:t>
            </a:r>
            <a:endParaRPr lang="ko-KR" altLang="en-US" sz="1000" b="1" dirty="0">
              <a:solidFill>
                <a:schemeClr val="tx1"/>
              </a:solidFill>
            </a:endParaRPr>
          </a:p>
        </p:txBody>
      </p:sp>
      <p:sp>
        <p:nvSpPr>
          <p:cNvPr id="13" name="Oval 10">
            <a:extLst>
              <a:ext uri="{FF2B5EF4-FFF2-40B4-BE49-F238E27FC236}">
                <a16:creationId xmlns:a16="http://schemas.microsoft.com/office/drawing/2014/main" id="{11DD478C-8C57-4662-BCEB-5709C2448608}"/>
              </a:ext>
            </a:extLst>
          </p:cNvPr>
          <p:cNvSpPr/>
          <p:nvPr/>
        </p:nvSpPr>
        <p:spPr>
          <a:xfrm>
            <a:off x="5089176" y="2614489"/>
            <a:ext cx="470619" cy="42141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ko-KR" sz="1000" b="1" dirty="0">
                <a:solidFill>
                  <a:schemeClr val="tx1"/>
                </a:solidFill>
              </a:rPr>
              <a:t>22</a:t>
            </a:r>
            <a:endParaRPr lang="ko-KR" altLang="en-US" sz="1000" b="1" dirty="0">
              <a:solidFill>
                <a:schemeClr val="tx1"/>
              </a:solidFill>
            </a:endParaRPr>
          </a:p>
        </p:txBody>
      </p:sp>
      <p:sp>
        <p:nvSpPr>
          <p:cNvPr id="14" name="Rectangle: Rounded Corners 5">
            <a:extLst>
              <a:ext uri="{FF2B5EF4-FFF2-40B4-BE49-F238E27FC236}">
                <a16:creationId xmlns:a16="http://schemas.microsoft.com/office/drawing/2014/main" id="{E4E83FC9-3099-44AA-9BE0-A840AE8E4DB7}"/>
              </a:ext>
            </a:extLst>
          </p:cNvPr>
          <p:cNvSpPr/>
          <p:nvPr/>
        </p:nvSpPr>
        <p:spPr>
          <a:xfrm>
            <a:off x="5115684" y="1026142"/>
            <a:ext cx="2366851" cy="949083"/>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Significant numbers of </a:t>
            </a:r>
            <a:r>
              <a:rPr lang="en-ZA" sz="1400" b="1" dirty="0">
                <a:solidFill>
                  <a:schemeClr val="tx1"/>
                </a:solidFill>
              </a:rPr>
              <a:t>homegrown</a:t>
            </a:r>
            <a:r>
              <a:rPr lang="en-ZA" sz="1400" dirty="0">
                <a:solidFill>
                  <a:schemeClr val="tx1"/>
                </a:solidFill>
              </a:rPr>
              <a:t> platforms across eight focus countries</a:t>
            </a:r>
            <a:endParaRPr lang="en-ZA" sz="1200" dirty="0">
              <a:solidFill>
                <a:schemeClr val="tx1"/>
              </a:solidFill>
            </a:endParaRPr>
          </a:p>
        </p:txBody>
      </p:sp>
    </p:spTree>
    <p:extLst>
      <p:ext uri="{BB962C8B-B14F-4D97-AF65-F5344CB8AC3E}">
        <p14:creationId xmlns:p14="http://schemas.microsoft.com/office/powerpoint/2010/main" val="128531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B188C61-E23D-486E-9947-0DD81A7C1376}"/>
              </a:ext>
            </a:extLst>
          </p:cNvPr>
          <p:cNvSpPr/>
          <p:nvPr/>
        </p:nvSpPr>
        <p:spPr>
          <a:xfrm>
            <a:off x="5619750" y="1172229"/>
            <a:ext cx="266700" cy="3098800"/>
          </a:xfrm>
          <a:prstGeom prst="roundRect">
            <a:avLst/>
          </a:prstGeom>
          <a:solidFill>
            <a:schemeClr val="accent3">
              <a:lumMod val="20000"/>
              <a:lumOff val="80000"/>
              <a:alpha val="4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Rounded Corners 11">
            <a:extLst>
              <a:ext uri="{FF2B5EF4-FFF2-40B4-BE49-F238E27FC236}">
                <a16:creationId xmlns:a16="http://schemas.microsoft.com/office/drawing/2014/main" id="{A26D682E-649F-457C-B86B-982F11DCD90D}"/>
              </a:ext>
            </a:extLst>
          </p:cNvPr>
          <p:cNvSpPr/>
          <p:nvPr/>
        </p:nvSpPr>
        <p:spPr>
          <a:xfrm>
            <a:off x="4730082" y="1280179"/>
            <a:ext cx="266700" cy="2990850"/>
          </a:xfrm>
          <a:prstGeom prst="roundRect">
            <a:avLst/>
          </a:prstGeom>
          <a:solidFill>
            <a:schemeClr val="accent3">
              <a:lumMod val="20000"/>
              <a:lumOff val="80000"/>
              <a:alpha val="4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Rounded Corners 12">
            <a:extLst>
              <a:ext uri="{FF2B5EF4-FFF2-40B4-BE49-F238E27FC236}">
                <a16:creationId xmlns:a16="http://schemas.microsoft.com/office/drawing/2014/main" id="{5244DFD1-10B2-4B34-A02D-EC551B9D7DBA}"/>
              </a:ext>
            </a:extLst>
          </p:cNvPr>
          <p:cNvSpPr/>
          <p:nvPr/>
        </p:nvSpPr>
        <p:spPr>
          <a:xfrm>
            <a:off x="3422650" y="2537479"/>
            <a:ext cx="266700" cy="1733550"/>
          </a:xfrm>
          <a:prstGeom prst="roundRect">
            <a:avLst/>
          </a:prstGeom>
          <a:solidFill>
            <a:schemeClr val="accent3">
              <a:lumMod val="20000"/>
              <a:lumOff val="80000"/>
              <a:alpha val="4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14" name="Content Placeholder 8">
            <a:extLst>
              <a:ext uri="{FF2B5EF4-FFF2-40B4-BE49-F238E27FC236}">
                <a16:creationId xmlns:a16="http://schemas.microsoft.com/office/drawing/2014/main" id="{A1E110ED-7550-42CD-A57B-5B382344F237}"/>
              </a:ext>
            </a:extLst>
          </p:cNvPr>
          <p:cNvGraphicFramePr>
            <a:graphicFrameLocks noGrp="1"/>
          </p:cNvGraphicFramePr>
          <p:nvPr>
            <p:ph idx="1"/>
            <p:extLst>
              <p:ext uri="{D42A27DB-BD31-4B8C-83A1-F6EECF244321}">
                <p14:modId xmlns:p14="http://schemas.microsoft.com/office/powerpoint/2010/main" val="3427433653"/>
              </p:ext>
            </p:extLst>
          </p:nvPr>
        </p:nvGraphicFramePr>
        <p:xfrm>
          <a:off x="300304" y="858786"/>
          <a:ext cx="6922029" cy="459639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2">
            <a:extLst>
              <a:ext uri="{FF2B5EF4-FFF2-40B4-BE49-F238E27FC236}">
                <a16:creationId xmlns:a16="http://schemas.microsoft.com/office/drawing/2014/main" id="{9AD8024C-FA09-43D3-8685-3F604B0C877D}"/>
              </a:ext>
            </a:extLst>
          </p:cNvPr>
          <p:cNvSpPr>
            <a:spLocks noGrp="1"/>
          </p:cNvSpPr>
          <p:nvPr>
            <p:ph type="title"/>
          </p:nvPr>
        </p:nvSpPr>
        <p:spPr>
          <a:xfrm>
            <a:off x="300304" y="185197"/>
            <a:ext cx="5915301" cy="641196"/>
          </a:xfrm>
        </p:spPr>
        <p:txBody>
          <a:bodyPr/>
          <a:lstStyle/>
          <a:p>
            <a:r>
              <a:rPr lang="en-ZA" dirty="0"/>
              <a:t>The rise of Africa’s digital platforms</a:t>
            </a:r>
          </a:p>
        </p:txBody>
      </p:sp>
      <p:sp>
        <p:nvSpPr>
          <p:cNvPr id="10" name="TextBox 9">
            <a:extLst>
              <a:ext uri="{FF2B5EF4-FFF2-40B4-BE49-F238E27FC236}">
                <a16:creationId xmlns:a16="http://schemas.microsoft.com/office/drawing/2014/main" id="{3D307BFB-15F6-4B05-AA5D-CD692AF3738F}"/>
              </a:ext>
            </a:extLst>
          </p:cNvPr>
          <p:cNvSpPr txBox="1"/>
          <p:nvPr/>
        </p:nvSpPr>
        <p:spPr>
          <a:xfrm>
            <a:off x="417496" y="5508734"/>
            <a:ext cx="6804837" cy="353569"/>
          </a:xfrm>
          <a:prstGeom prst="rect">
            <a:avLst/>
          </a:prstGeom>
          <a:noFill/>
        </p:spPr>
        <p:txBody>
          <a:bodyPr wrap="square" lIns="0" tIns="0" rIns="0" bIns="0" rtlCol="0">
            <a:noAutofit/>
          </a:bodyPr>
          <a:lstStyle/>
          <a:p>
            <a:pPr algn="ctr">
              <a:spcBef>
                <a:spcPts val="500"/>
              </a:spcBef>
              <a:buSzPct val="100000"/>
              <a:defRPr/>
            </a:pPr>
            <a:r>
              <a:rPr lang="en-ZA" sz="900" dirty="0"/>
              <a:t>Sources: i2i Africa’s Digital Platforms database (2018), World Bank </a:t>
            </a:r>
            <a:r>
              <a:rPr lang="en-ZA" sz="900" dirty="0" err="1"/>
              <a:t>Findex</a:t>
            </a:r>
            <a:r>
              <a:rPr lang="en-ZA" sz="900" dirty="0"/>
              <a:t> (2017), World Bank World Development Indicators</a:t>
            </a:r>
            <a:endParaRPr lang="en-US" sz="900" dirty="0">
              <a:latin typeface="Calibri"/>
            </a:endParaRPr>
          </a:p>
        </p:txBody>
      </p:sp>
    </p:spTree>
    <p:extLst>
      <p:ext uri="{BB962C8B-B14F-4D97-AF65-F5344CB8AC3E}">
        <p14:creationId xmlns:p14="http://schemas.microsoft.com/office/powerpoint/2010/main" val="231903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E97E73-D426-4BBF-90CA-FCF011F336A4}"/>
              </a:ext>
            </a:extLst>
          </p:cNvPr>
          <p:cNvSpPr>
            <a:spLocks noGrp="1"/>
          </p:cNvSpPr>
          <p:nvPr>
            <p:ph type="title"/>
          </p:nvPr>
        </p:nvSpPr>
        <p:spPr>
          <a:xfrm>
            <a:off x="349290" y="308362"/>
            <a:ext cx="6287730" cy="641196"/>
          </a:xfrm>
        </p:spPr>
        <p:txBody>
          <a:bodyPr/>
          <a:lstStyle/>
          <a:p>
            <a:r>
              <a:rPr lang="en-ZA" dirty="0"/>
              <a:t>Online shopping and freelance platforms most common</a:t>
            </a:r>
            <a:br>
              <a:rPr lang="en-ZA" dirty="0"/>
            </a:br>
            <a:endParaRPr lang="en-ZA" dirty="0"/>
          </a:p>
        </p:txBody>
      </p:sp>
      <p:sp>
        <p:nvSpPr>
          <p:cNvPr id="4" name="Flowchart: Connector 3">
            <a:extLst>
              <a:ext uri="{FF2B5EF4-FFF2-40B4-BE49-F238E27FC236}">
                <a16:creationId xmlns:a16="http://schemas.microsoft.com/office/drawing/2014/main" id="{E94D9134-BA5F-4DA9-9747-CCAF350FDE42}"/>
              </a:ext>
            </a:extLst>
          </p:cNvPr>
          <p:cNvSpPr/>
          <p:nvPr/>
        </p:nvSpPr>
        <p:spPr>
          <a:xfrm>
            <a:off x="812348" y="904575"/>
            <a:ext cx="2095218" cy="2073728"/>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Flowchart: Connector 4">
            <a:extLst>
              <a:ext uri="{FF2B5EF4-FFF2-40B4-BE49-F238E27FC236}">
                <a16:creationId xmlns:a16="http://schemas.microsoft.com/office/drawing/2014/main" id="{72E83027-1D4E-46D3-AC01-3F2DD0FA0DB2}"/>
              </a:ext>
            </a:extLst>
          </p:cNvPr>
          <p:cNvSpPr/>
          <p:nvPr/>
        </p:nvSpPr>
        <p:spPr>
          <a:xfrm>
            <a:off x="1734841" y="1718282"/>
            <a:ext cx="1876926" cy="1857675"/>
          </a:xfrm>
          <a:prstGeom prst="flowChartConnector">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lowchart: Connector 5">
            <a:extLst>
              <a:ext uri="{FF2B5EF4-FFF2-40B4-BE49-F238E27FC236}">
                <a16:creationId xmlns:a16="http://schemas.microsoft.com/office/drawing/2014/main" id="{DA7AA01E-FB5C-4059-AB33-08464EEC1ABF}"/>
              </a:ext>
            </a:extLst>
          </p:cNvPr>
          <p:cNvSpPr/>
          <p:nvPr/>
        </p:nvSpPr>
        <p:spPr>
          <a:xfrm>
            <a:off x="2673304" y="2477829"/>
            <a:ext cx="1615168" cy="1598602"/>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Flowchart: Connector 6">
            <a:extLst>
              <a:ext uri="{FF2B5EF4-FFF2-40B4-BE49-F238E27FC236}">
                <a16:creationId xmlns:a16="http://schemas.microsoft.com/office/drawing/2014/main" id="{3BFBBDF5-C5E0-4BC1-BFF0-D6436A387489}"/>
              </a:ext>
            </a:extLst>
          </p:cNvPr>
          <p:cNvSpPr/>
          <p:nvPr/>
        </p:nvSpPr>
        <p:spPr>
          <a:xfrm>
            <a:off x="3480888" y="3192172"/>
            <a:ext cx="1440870" cy="1426092"/>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lowchart: Connector 7">
            <a:extLst>
              <a:ext uri="{FF2B5EF4-FFF2-40B4-BE49-F238E27FC236}">
                <a16:creationId xmlns:a16="http://schemas.microsoft.com/office/drawing/2014/main" id="{F346C842-60DB-44B4-88EF-8FB9382795A0}"/>
              </a:ext>
            </a:extLst>
          </p:cNvPr>
          <p:cNvSpPr/>
          <p:nvPr/>
        </p:nvSpPr>
        <p:spPr>
          <a:xfrm>
            <a:off x="4225703" y="3746542"/>
            <a:ext cx="1251382" cy="1258165"/>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Flowchart: Connector 8">
            <a:extLst>
              <a:ext uri="{FF2B5EF4-FFF2-40B4-BE49-F238E27FC236}">
                <a16:creationId xmlns:a16="http://schemas.microsoft.com/office/drawing/2014/main" id="{7AC499A9-AFBD-441F-8BEB-F8D6297F37AC}"/>
              </a:ext>
            </a:extLst>
          </p:cNvPr>
          <p:cNvSpPr/>
          <p:nvPr/>
        </p:nvSpPr>
        <p:spPr>
          <a:xfrm>
            <a:off x="4921758" y="4291073"/>
            <a:ext cx="1059312" cy="1065054"/>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a:extLst>
              <a:ext uri="{FF2B5EF4-FFF2-40B4-BE49-F238E27FC236}">
                <a16:creationId xmlns:a16="http://schemas.microsoft.com/office/drawing/2014/main" id="{21110FC9-5BC8-4F1F-A7A1-1F17735ED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844" y="1365499"/>
            <a:ext cx="495994" cy="448239"/>
          </a:xfrm>
          <a:prstGeom prst="rect">
            <a:avLst/>
          </a:prstGeom>
          <a:noFill/>
          <a:ln>
            <a:noFill/>
          </a:ln>
        </p:spPr>
      </p:pic>
      <p:sp>
        <p:nvSpPr>
          <p:cNvPr id="11" name="TextBox 10">
            <a:extLst>
              <a:ext uri="{FF2B5EF4-FFF2-40B4-BE49-F238E27FC236}">
                <a16:creationId xmlns:a16="http://schemas.microsoft.com/office/drawing/2014/main" id="{9A48F503-7636-45CD-AA7F-2D8BC27291C9}"/>
              </a:ext>
            </a:extLst>
          </p:cNvPr>
          <p:cNvSpPr txBox="1"/>
          <p:nvPr/>
        </p:nvSpPr>
        <p:spPr>
          <a:xfrm>
            <a:off x="1527123" y="1761044"/>
            <a:ext cx="415435" cy="369332"/>
          </a:xfrm>
          <a:prstGeom prst="rect">
            <a:avLst/>
          </a:prstGeom>
          <a:noFill/>
        </p:spPr>
        <p:txBody>
          <a:bodyPr wrap="square" rtlCol="0">
            <a:spAutoFit/>
          </a:bodyPr>
          <a:lstStyle/>
          <a:p>
            <a:r>
              <a:rPr lang="en-ZA" dirty="0">
                <a:solidFill>
                  <a:schemeClr val="tx1">
                    <a:lumMod val="50000"/>
                  </a:schemeClr>
                </a:solidFill>
              </a:rPr>
              <a:t>91</a:t>
            </a:r>
          </a:p>
        </p:txBody>
      </p:sp>
      <p:pic>
        <p:nvPicPr>
          <p:cNvPr id="12" name="Picture 11">
            <a:extLst>
              <a:ext uri="{FF2B5EF4-FFF2-40B4-BE49-F238E27FC236}">
                <a16:creationId xmlns:a16="http://schemas.microsoft.com/office/drawing/2014/main" id="{E1DC6557-DDA2-44CA-8548-DF0084781E23}"/>
              </a:ext>
            </a:extLst>
          </p:cNvPr>
          <p:cNvPicPr>
            <a:picLocks noChangeAspect="1"/>
          </p:cNvPicPr>
          <p:nvPr/>
        </p:nvPicPr>
        <p:blipFill>
          <a:blip r:embed="rId4"/>
          <a:stretch>
            <a:fillRect/>
          </a:stretch>
        </p:blipFill>
        <p:spPr>
          <a:xfrm>
            <a:off x="2325160" y="2091546"/>
            <a:ext cx="602546" cy="470481"/>
          </a:xfrm>
          <a:prstGeom prst="rect">
            <a:avLst/>
          </a:prstGeom>
        </p:spPr>
      </p:pic>
      <p:pic>
        <p:nvPicPr>
          <p:cNvPr id="15" name="Picture 14">
            <a:extLst>
              <a:ext uri="{FF2B5EF4-FFF2-40B4-BE49-F238E27FC236}">
                <a16:creationId xmlns:a16="http://schemas.microsoft.com/office/drawing/2014/main" id="{5F0E3E02-6633-43A2-8BDB-838356E33C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861" y="2624624"/>
            <a:ext cx="784054" cy="580052"/>
          </a:xfrm>
          <a:prstGeom prst="rect">
            <a:avLst/>
          </a:prstGeom>
        </p:spPr>
      </p:pic>
      <p:pic>
        <p:nvPicPr>
          <p:cNvPr id="16" name="Picture 15">
            <a:extLst>
              <a:ext uri="{FF2B5EF4-FFF2-40B4-BE49-F238E27FC236}">
                <a16:creationId xmlns:a16="http://schemas.microsoft.com/office/drawing/2014/main" id="{6309BE06-684E-4086-BDDC-A7A397A49B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2915" y="3277130"/>
            <a:ext cx="513315" cy="513315"/>
          </a:xfrm>
          <a:prstGeom prst="rect">
            <a:avLst/>
          </a:prstGeom>
        </p:spPr>
      </p:pic>
      <p:pic>
        <p:nvPicPr>
          <p:cNvPr id="17" name="Picture 16">
            <a:extLst>
              <a:ext uri="{FF2B5EF4-FFF2-40B4-BE49-F238E27FC236}">
                <a16:creationId xmlns:a16="http://schemas.microsoft.com/office/drawing/2014/main" id="{C45B45D5-0EBF-4E46-B5E6-221AF5E047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8407" y="3905218"/>
            <a:ext cx="469142" cy="468768"/>
          </a:xfrm>
          <a:prstGeom prst="rect">
            <a:avLst/>
          </a:prstGeom>
        </p:spPr>
      </p:pic>
      <p:pic>
        <p:nvPicPr>
          <p:cNvPr id="18" name="Picture 17">
            <a:extLst>
              <a:ext uri="{FF2B5EF4-FFF2-40B4-BE49-F238E27FC236}">
                <a16:creationId xmlns:a16="http://schemas.microsoft.com/office/drawing/2014/main" id="{00A53890-1949-4660-B04C-BFC359D077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6692" y="4373986"/>
            <a:ext cx="610328" cy="568286"/>
          </a:xfrm>
          <a:prstGeom prst="rect">
            <a:avLst/>
          </a:prstGeom>
        </p:spPr>
      </p:pic>
      <p:sp>
        <p:nvSpPr>
          <p:cNvPr id="19" name="TextBox 18">
            <a:extLst>
              <a:ext uri="{FF2B5EF4-FFF2-40B4-BE49-F238E27FC236}">
                <a16:creationId xmlns:a16="http://schemas.microsoft.com/office/drawing/2014/main" id="{B63CC1A6-4130-4CCC-815C-B0A29370682C}"/>
              </a:ext>
            </a:extLst>
          </p:cNvPr>
          <p:cNvSpPr txBox="1"/>
          <p:nvPr/>
        </p:nvSpPr>
        <p:spPr>
          <a:xfrm>
            <a:off x="2411908" y="2477829"/>
            <a:ext cx="415444" cy="380227"/>
          </a:xfrm>
          <a:prstGeom prst="rect">
            <a:avLst/>
          </a:prstGeom>
          <a:noFill/>
        </p:spPr>
        <p:txBody>
          <a:bodyPr wrap="square" rtlCol="0">
            <a:spAutoFit/>
          </a:bodyPr>
          <a:lstStyle/>
          <a:p>
            <a:r>
              <a:rPr lang="en-ZA" dirty="0">
                <a:solidFill>
                  <a:schemeClr val="bg1"/>
                </a:solidFill>
              </a:rPr>
              <a:t>75</a:t>
            </a:r>
          </a:p>
        </p:txBody>
      </p:sp>
      <p:sp>
        <p:nvSpPr>
          <p:cNvPr id="20" name="TextBox 19">
            <a:extLst>
              <a:ext uri="{FF2B5EF4-FFF2-40B4-BE49-F238E27FC236}">
                <a16:creationId xmlns:a16="http://schemas.microsoft.com/office/drawing/2014/main" id="{7DBEDC30-5B29-4330-A1E1-7AE18575FA3B}"/>
              </a:ext>
            </a:extLst>
          </p:cNvPr>
          <p:cNvSpPr txBox="1"/>
          <p:nvPr/>
        </p:nvSpPr>
        <p:spPr>
          <a:xfrm>
            <a:off x="3239629" y="3106260"/>
            <a:ext cx="415435" cy="369332"/>
          </a:xfrm>
          <a:prstGeom prst="rect">
            <a:avLst/>
          </a:prstGeom>
          <a:noFill/>
        </p:spPr>
        <p:txBody>
          <a:bodyPr wrap="square" rtlCol="0">
            <a:spAutoFit/>
          </a:bodyPr>
          <a:lstStyle/>
          <a:p>
            <a:r>
              <a:rPr lang="en-ZA" dirty="0">
                <a:solidFill>
                  <a:schemeClr val="tx1">
                    <a:lumMod val="50000"/>
                  </a:schemeClr>
                </a:solidFill>
              </a:rPr>
              <a:t>53</a:t>
            </a:r>
          </a:p>
        </p:txBody>
      </p:sp>
      <p:sp>
        <p:nvSpPr>
          <p:cNvPr id="21" name="TextBox 20">
            <a:extLst>
              <a:ext uri="{FF2B5EF4-FFF2-40B4-BE49-F238E27FC236}">
                <a16:creationId xmlns:a16="http://schemas.microsoft.com/office/drawing/2014/main" id="{81AFAC12-C49D-4427-946A-0627E9F6AD70}"/>
              </a:ext>
            </a:extLst>
          </p:cNvPr>
          <p:cNvSpPr txBox="1"/>
          <p:nvPr/>
        </p:nvSpPr>
        <p:spPr>
          <a:xfrm>
            <a:off x="3935932" y="3725010"/>
            <a:ext cx="415435" cy="369332"/>
          </a:xfrm>
          <a:prstGeom prst="rect">
            <a:avLst/>
          </a:prstGeom>
          <a:noFill/>
        </p:spPr>
        <p:txBody>
          <a:bodyPr wrap="square" rtlCol="0">
            <a:spAutoFit/>
          </a:bodyPr>
          <a:lstStyle/>
          <a:p>
            <a:r>
              <a:rPr lang="en-ZA" dirty="0">
                <a:solidFill>
                  <a:schemeClr val="tx1">
                    <a:lumMod val="50000"/>
                  </a:schemeClr>
                </a:solidFill>
              </a:rPr>
              <a:t>37</a:t>
            </a:r>
          </a:p>
        </p:txBody>
      </p:sp>
      <p:sp>
        <p:nvSpPr>
          <p:cNvPr id="22" name="TextBox 21">
            <a:extLst>
              <a:ext uri="{FF2B5EF4-FFF2-40B4-BE49-F238E27FC236}">
                <a16:creationId xmlns:a16="http://schemas.microsoft.com/office/drawing/2014/main" id="{B369340C-D607-4C16-84E1-CCF4F96DAA6C}"/>
              </a:ext>
            </a:extLst>
          </p:cNvPr>
          <p:cNvSpPr txBox="1"/>
          <p:nvPr/>
        </p:nvSpPr>
        <p:spPr>
          <a:xfrm>
            <a:off x="4632456" y="4248932"/>
            <a:ext cx="415435" cy="369332"/>
          </a:xfrm>
          <a:prstGeom prst="rect">
            <a:avLst/>
          </a:prstGeom>
          <a:noFill/>
        </p:spPr>
        <p:txBody>
          <a:bodyPr wrap="square" rtlCol="0">
            <a:spAutoFit/>
          </a:bodyPr>
          <a:lstStyle/>
          <a:p>
            <a:r>
              <a:rPr lang="en-ZA" dirty="0">
                <a:solidFill>
                  <a:schemeClr val="tx1">
                    <a:lumMod val="50000"/>
                  </a:schemeClr>
                </a:solidFill>
              </a:rPr>
              <a:t>27</a:t>
            </a:r>
          </a:p>
        </p:txBody>
      </p:sp>
      <p:sp>
        <p:nvSpPr>
          <p:cNvPr id="23" name="TextBox 22">
            <a:extLst>
              <a:ext uri="{FF2B5EF4-FFF2-40B4-BE49-F238E27FC236}">
                <a16:creationId xmlns:a16="http://schemas.microsoft.com/office/drawing/2014/main" id="{27104984-47A7-4497-BF8C-2212CCC87571}"/>
              </a:ext>
            </a:extLst>
          </p:cNvPr>
          <p:cNvSpPr txBox="1"/>
          <p:nvPr/>
        </p:nvSpPr>
        <p:spPr>
          <a:xfrm>
            <a:off x="5269367" y="4820041"/>
            <a:ext cx="415435" cy="369332"/>
          </a:xfrm>
          <a:prstGeom prst="rect">
            <a:avLst/>
          </a:prstGeom>
          <a:noFill/>
        </p:spPr>
        <p:txBody>
          <a:bodyPr wrap="square" rtlCol="0">
            <a:spAutoFit/>
          </a:bodyPr>
          <a:lstStyle/>
          <a:p>
            <a:r>
              <a:rPr lang="en-ZA" dirty="0">
                <a:solidFill>
                  <a:schemeClr val="tx1">
                    <a:lumMod val="50000"/>
                  </a:schemeClr>
                </a:solidFill>
              </a:rPr>
              <a:t>26</a:t>
            </a:r>
          </a:p>
        </p:txBody>
      </p:sp>
      <p:cxnSp>
        <p:nvCxnSpPr>
          <p:cNvPr id="25" name="Straight Arrow Connector 24">
            <a:extLst>
              <a:ext uri="{FF2B5EF4-FFF2-40B4-BE49-F238E27FC236}">
                <a16:creationId xmlns:a16="http://schemas.microsoft.com/office/drawing/2014/main" id="{6B191009-B016-45AD-B98D-F4A2E8797F91}"/>
              </a:ext>
            </a:extLst>
          </p:cNvPr>
          <p:cNvCxnSpPr/>
          <p:nvPr/>
        </p:nvCxnSpPr>
        <p:spPr>
          <a:xfrm>
            <a:off x="682708" y="2827261"/>
            <a:ext cx="4109942" cy="2718708"/>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1B8AA6D4-E9DD-4526-96B6-8C44610A651E}"/>
              </a:ext>
            </a:extLst>
          </p:cNvPr>
          <p:cNvSpPr txBox="1"/>
          <p:nvPr/>
        </p:nvSpPr>
        <p:spPr>
          <a:xfrm rot="2014718">
            <a:off x="658047" y="4302059"/>
            <a:ext cx="4030513" cy="307777"/>
          </a:xfrm>
          <a:prstGeom prst="rect">
            <a:avLst/>
          </a:prstGeom>
          <a:noFill/>
        </p:spPr>
        <p:txBody>
          <a:bodyPr wrap="square" rtlCol="0">
            <a:spAutoFit/>
          </a:bodyPr>
          <a:lstStyle/>
          <a:p>
            <a:r>
              <a:rPr lang="en-ZA" sz="1400" dirty="0"/>
              <a:t>Number of active digital platforms per type</a:t>
            </a:r>
          </a:p>
        </p:txBody>
      </p:sp>
      <p:sp>
        <p:nvSpPr>
          <p:cNvPr id="28" name="Rectangle: Rounded Corners 5">
            <a:extLst>
              <a:ext uri="{FF2B5EF4-FFF2-40B4-BE49-F238E27FC236}">
                <a16:creationId xmlns:a16="http://schemas.microsoft.com/office/drawing/2014/main" id="{10A9138A-DDE7-4494-A332-5B7FC69DED94}"/>
              </a:ext>
            </a:extLst>
          </p:cNvPr>
          <p:cNvSpPr/>
          <p:nvPr/>
        </p:nvSpPr>
        <p:spPr>
          <a:xfrm>
            <a:off x="4785606" y="1225632"/>
            <a:ext cx="2765813" cy="106505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rPr>
              <a:t>Online shopping </a:t>
            </a:r>
            <a:r>
              <a:rPr lang="en-ZA" sz="1400" dirty="0">
                <a:solidFill>
                  <a:schemeClr val="tx1"/>
                </a:solidFill>
              </a:rPr>
              <a:t>the most prevalent type of digital platform in Africa, followed closely by </a:t>
            </a:r>
            <a:r>
              <a:rPr lang="en-ZA" sz="1400" b="1" dirty="0">
                <a:solidFill>
                  <a:schemeClr val="tx1"/>
                </a:solidFill>
              </a:rPr>
              <a:t>freelance </a:t>
            </a:r>
            <a:r>
              <a:rPr lang="en-ZA" sz="1400" dirty="0">
                <a:solidFill>
                  <a:schemeClr val="tx1"/>
                </a:solidFill>
              </a:rPr>
              <a:t>platforms</a:t>
            </a:r>
            <a:endParaRPr lang="en-ZA" sz="1200" dirty="0">
              <a:solidFill>
                <a:schemeClr val="tx1"/>
              </a:solidFill>
            </a:endParaRPr>
          </a:p>
        </p:txBody>
      </p:sp>
      <p:pic>
        <p:nvPicPr>
          <p:cNvPr id="24" name="Picture 23">
            <a:extLst>
              <a:ext uri="{FF2B5EF4-FFF2-40B4-BE49-F238E27FC236}">
                <a16:creationId xmlns:a16="http://schemas.microsoft.com/office/drawing/2014/main" id="{A098043C-2D4B-4784-92B4-53369090B705}"/>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6433" y="1099509"/>
            <a:ext cx="1077197" cy="398962"/>
          </a:xfrm>
          <a:prstGeom prst="rect">
            <a:avLst/>
          </a:prstGeom>
        </p:spPr>
      </p:pic>
      <p:pic>
        <p:nvPicPr>
          <p:cNvPr id="27" name="Picture 26">
            <a:extLst>
              <a:ext uri="{FF2B5EF4-FFF2-40B4-BE49-F238E27FC236}">
                <a16:creationId xmlns:a16="http://schemas.microsoft.com/office/drawing/2014/main" id="{69924277-D3C2-4CC6-BF12-6C0A9DAE3A5A}"/>
              </a:ext>
            </a:extLst>
          </p:cNvPr>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336280" y="3633081"/>
            <a:ext cx="806508" cy="298707"/>
          </a:xfrm>
          <a:prstGeom prst="rect">
            <a:avLst/>
          </a:prstGeom>
        </p:spPr>
      </p:pic>
      <p:pic>
        <p:nvPicPr>
          <p:cNvPr id="29" name="Picture 28">
            <a:extLst>
              <a:ext uri="{FF2B5EF4-FFF2-40B4-BE49-F238E27FC236}">
                <a16:creationId xmlns:a16="http://schemas.microsoft.com/office/drawing/2014/main" id="{8FA0A541-862B-436D-83EC-7EAB38A459A9}"/>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01954" y="4206810"/>
            <a:ext cx="1007861" cy="373282"/>
          </a:xfrm>
          <a:prstGeom prst="rect">
            <a:avLst/>
          </a:prstGeom>
        </p:spPr>
      </p:pic>
      <p:pic>
        <p:nvPicPr>
          <p:cNvPr id="30" name="Picture 29">
            <a:extLst>
              <a:ext uri="{FF2B5EF4-FFF2-40B4-BE49-F238E27FC236}">
                <a16:creationId xmlns:a16="http://schemas.microsoft.com/office/drawing/2014/main" id="{D22A8A43-CD72-46DD-8ECF-C47490D95554}"/>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22761" y="1607053"/>
            <a:ext cx="1626341" cy="602349"/>
          </a:xfrm>
          <a:prstGeom prst="rect">
            <a:avLst/>
          </a:prstGeom>
        </p:spPr>
      </p:pic>
      <p:pic>
        <p:nvPicPr>
          <p:cNvPr id="31" name="Picture 30">
            <a:extLst>
              <a:ext uri="{FF2B5EF4-FFF2-40B4-BE49-F238E27FC236}">
                <a16:creationId xmlns:a16="http://schemas.microsoft.com/office/drawing/2014/main" id="{4ED4AD5F-AC0F-4B4A-9130-D4A07154C9AB}"/>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31844" y="2473141"/>
            <a:ext cx="1196116" cy="443006"/>
          </a:xfrm>
          <a:prstGeom prst="rect">
            <a:avLst/>
          </a:prstGeom>
        </p:spPr>
      </p:pic>
      <p:pic>
        <p:nvPicPr>
          <p:cNvPr id="32" name="Picture 31">
            <a:extLst>
              <a:ext uri="{FF2B5EF4-FFF2-40B4-BE49-F238E27FC236}">
                <a16:creationId xmlns:a16="http://schemas.microsoft.com/office/drawing/2014/main" id="{C1386361-6DA5-430D-8AD6-46CE5211D819}"/>
              </a:ext>
            </a:extLst>
          </p:cNvPr>
          <p:cNvPicPr>
            <a:picLocks noChangeAspect="1"/>
          </p:cNvPicPr>
          <p:nvPr/>
        </p:nvPicPr>
        <p:blipFill>
          <a:blip r:embed="rId1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399691" y="739739"/>
            <a:ext cx="990468" cy="366840"/>
          </a:xfrm>
          <a:prstGeom prst="rect">
            <a:avLst/>
          </a:prstGeom>
        </p:spPr>
      </p:pic>
      <p:pic>
        <p:nvPicPr>
          <p:cNvPr id="33" name="Picture 32">
            <a:extLst>
              <a:ext uri="{FF2B5EF4-FFF2-40B4-BE49-F238E27FC236}">
                <a16:creationId xmlns:a16="http://schemas.microsoft.com/office/drawing/2014/main" id="{DF703867-605C-410B-9CC7-909446D54E83}"/>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96250" y="3192615"/>
            <a:ext cx="681822" cy="252527"/>
          </a:xfrm>
          <a:prstGeom prst="rect">
            <a:avLst/>
          </a:prstGeom>
        </p:spPr>
      </p:pic>
      <p:pic>
        <p:nvPicPr>
          <p:cNvPr id="34" name="Picture 33">
            <a:extLst>
              <a:ext uri="{FF2B5EF4-FFF2-40B4-BE49-F238E27FC236}">
                <a16:creationId xmlns:a16="http://schemas.microsoft.com/office/drawing/2014/main" id="{05105CD9-2366-4B2F-BE84-6DB0CBBD9345}"/>
              </a:ext>
            </a:extLst>
          </p:cNvPr>
          <p:cNvPicPr>
            <a:picLocks noChangeAspect="1"/>
          </p:cNvPicPr>
          <p:nvPr/>
        </p:nvPicPr>
        <p:blipFill>
          <a:blip r:embed="rId16"/>
          <a:stretch>
            <a:fillRect/>
          </a:stretch>
        </p:blipFill>
        <p:spPr>
          <a:xfrm>
            <a:off x="3679090" y="2107690"/>
            <a:ext cx="883234" cy="258421"/>
          </a:xfrm>
          <a:prstGeom prst="rect">
            <a:avLst/>
          </a:prstGeom>
        </p:spPr>
      </p:pic>
      <p:sp>
        <p:nvSpPr>
          <p:cNvPr id="2" name="TextBox 1">
            <a:extLst>
              <a:ext uri="{FF2B5EF4-FFF2-40B4-BE49-F238E27FC236}">
                <a16:creationId xmlns:a16="http://schemas.microsoft.com/office/drawing/2014/main" id="{9090DE04-C045-47E9-9D84-199DAF1EA09C}"/>
              </a:ext>
            </a:extLst>
          </p:cNvPr>
          <p:cNvSpPr txBox="1"/>
          <p:nvPr/>
        </p:nvSpPr>
        <p:spPr>
          <a:xfrm>
            <a:off x="0" y="5480388"/>
            <a:ext cx="7038753" cy="215444"/>
          </a:xfrm>
          <a:prstGeom prst="rect">
            <a:avLst/>
          </a:prstGeom>
          <a:noFill/>
        </p:spPr>
        <p:txBody>
          <a:bodyPr wrap="square" rtlCol="0">
            <a:spAutoFit/>
          </a:bodyPr>
          <a:lstStyle/>
          <a:p>
            <a:r>
              <a:rPr lang="en-ZA" sz="800" i="1" dirty="0"/>
              <a:t>Note: The e-hailing platform </a:t>
            </a:r>
            <a:r>
              <a:rPr lang="en-ZA" sz="800" i="1" dirty="0" err="1"/>
              <a:t>Taxify</a:t>
            </a:r>
            <a:r>
              <a:rPr lang="en-ZA" sz="800" i="1" dirty="0"/>
              <a:t> was rebranded to Bolt in March 2019</a:t>
            </a:r>
          </a:p>
        </p:txBody>
      </p:sp>
    </p:spTree>
    <p:extLst>
      <p:ext uri="{BB962C8B-B14F-4D97-AF65-F5344CB8AC3E}">
        <p14:creationId xmlns:p14="http://schemas.microsoft.com/office/powerpoint/2010/main" val="140231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0CF1A8-C8F3-415D-AF80-915EB4EE0219}"/>
              </a:ext>
            </a:extLst>
          </p:cNvPr>
          <p:cNvSpPr>
            <a:spLocks noGrp="1"/>
          </p:cNvSpPr>
          <p:nvPr>
            <p:ph type="title"/>
          </p:nvPr>
        </p:nvSpPr>
        <p:spPr/>
        <p:txBody>
          <a:bodyPr/>
          <a:lstStyle/>
          <a:p>
            <a:r>
              <a:rPr lang="en-ZA" dirty="0"/>
              <a:t>Platform-generated income reported as essential for meeting basic needs</a:t>
            </a:r>
          </a:p>
        </p:txBody>
      </p:sp>
      <p:pic>
        <p:nvPicPr>
          <p:cNvPr id="4" name="Picture 3">
            <a:extLst>
              <a:ext uri="{FF2B5EF4-FFF2-40B4-BE49-F238E27FC236}">
                <a16:creationId xmlns:a16="http://schemas.microsoft.com/office/drawing/2014/main" id="{ED9ED743-4201-4EEB-ADA8-DEBEBBB5FBC3}"/>
              </a:ext>
            </a:extLst>
          </p:cNvPr>
          <p:cNvPicPr>
            <a:picLocks noChangeAspect="1"/>
          </p:cNvPicPr>
          <p:nvPr/>
        </p:nvPicPr>
        <p:blipFill>
          <a:blip r:embed="rId3"/>
          <a:stretch>
            <a:fillRect/>
          </a:stretch>
        </p:blipFill>
        <p:spPr>
          <a:xfrm>
            <a:off x="1225722" y="826393"/>
            <a:ext cx="4779581" cy="4604060"/>
          </a:xfrm>
          <a:prstGeom prst="rect">
            <a:avLst/>
          </a:prstGeom>
        </p:spPr>
      </p:pic>
      <p:sp>
        <p:nvSpPr>
          <p:cNvPr id="2" name="TextBox 1">
            <a:extLst>
              <a:ext uri="{FF2B5EF4-FFF2-40B4-BE49-F238E27FC236}">
                <a16:creationId xmlns:a16="http://schemas.microsoft.com/office/drawing/2014/main" id="{579ECC46-2A3F-459B-A939-71CD2528E73C}"/>
              </a:ext>
            </a:extLst>
          </p:cNvPr>
          <p:cNvSpPr txBox="1"/>
          <p:nvPr/>
        </p:nvSpPr>
        <p:spPr>
          <a:xfrm>
            <a:off x="2687216" y="5484168"/>
            <a:ext cx="2929812" cy="230832"/>
          </a:xfrm>
          <a:prstGeom prst="rect">
            <a:avLst/>
          </a:prstGeom>
          <a:noFill/>
        </p:spPr>
        <p:txBody>
          <a:bodyPr wrap="square" rtlCol="0">
            <a:spAutoFit/>
          </a:bodyPr>
          <a:lstStyle/>
          <a:p>
            <a:r>
              <a:rPr lang="en-ZA" sz="900" dirty="0"/>
              <a:t>Source: </a:t>
            </a:r>
            <a:r>
              <a:rPr lang="en-ZA" sz="900" dirty="0" err="1"/>
              <a:t>RiA</a:t>
            </a:r>
            <a:r>
              <a:rPr lang="en-ZA" sz="900" dirty="0"/>
              <a:t>/I2i infographic (2018) </a:t>
            </a:r>
          </a:p>
        </p:txBody>
      </p:sp>
    </p:spTree>
    <p:extLst>
      <p:ext uri="{BB962C8B-B14F-4D97-AF65-F5344CB8AC3E}">
        <p14:creationId xmlns:p14="http://schemas.microsoft.com/office/powerpoint/2010/main" val="212987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12E22C-C423-4A9B-90A0-4696BA0F2353}"/>
              </a:ext>
            </a:extLst>
          </p:cNvPr>
          <p:cNvSpPr>
            <a:spLocks noGrp="1"/>
          </p:cNvSpPr>
          <p:nvPr>
            <p:ph type="title"/>
          </p:nvPr>
        </p:nvSpPr>
        <p:spPr/>
        <p:txBody>
          <a:bodyPr/>
          <a:lstStyle/>
          <a:p>
            <a:r>
              <a:rPr lang="en-ZA" dirty="0"/>
              <a:t>Platform workers evenly split across gender but with significantly different characteristics </a:t>
            </a:r>
          </a:p>
        </p:txBody>
      </p:sp>
      <p:pic>
        <p:nvPicPr>
          <p:cNvPr id="4" name="Picture 3">
            <a:extLst>
              <a:ext uri="{FF2B5EF4-FFF2-40B4-BE49-F238E27FC236}">
                <a16:creationId xmlns:a16="http://schemas.microsoft.com/office/drawing/2014/main" id="{46699CA9-23AD-438A-A489-225F4901A291}"/>
              </a:ext>
            </a:extLst>
          </p:cNvPr>
          <p:cNvPicPr>
            <a:picLocks noChangeAspect="1"/>
          </p:cNvPicPr>
          <p:nvPr/>
        </p:nvPicPr>
        <p:blipFill>
          <a:blip r:embed="rId3"/>
          <a:stretch>
            <a:fillRect/>
          </a:stretch>
        </p:blipFill>
        <p:spPr>
          <a:xfrm>
            <a:off x="1045946" y="826393"/>
            <a:ext cx="5099420" cy="4545707"/>
          </a:xfrm>
          <a:prstGeom prst="rect">
            <a:avLst/>
          </a:prstGeom>
        </p:spPr>
      </p:pic>
      <p:sp>
        <p:nvSpPr>
          <p:cNvPr id="5" name="TextBox 4">
            <a:extLst>
              <a:ext uri="{FF2B5EF4-FFF2-40B4-BE49-F238E27FC236}">
                <a16:creationId xmlns:a16="http://schemas.microsoft.com/office/drawing/2014/main" id="{D77EC735-F4D5-475C-AC1E-E131FBEE4165}"/>
              </a:ext>
            </a:extLst>
          </p:cNvPr>
          <p:cNvSpPr txBox="1"/>
          <p:nvPr/>
        </p:nvSpPr>
        <p:spPr>
          <a:xfrm>
            <a:off x="2659224" y="5484168"/>
            <a:ext cx="2929812" cy="230832"/>
          </a:xfrm>
          <a:prstGeom prst="rect">
            <a:avLst/>
          </a:prstGeom>
          <a:noFill/>
        </p:spPr>
        <p:txBody>
          <a:bodyPr wrap="square" rtlCol="0">
            <a:spAutoFit/>
          </a:bodyPr>
          <a:lstStyle/>
          <a:p>
            <a:r>
              <a:rPr lang="en-ZA" sz="900" dirty="0"/>
              <a:t>Source: </a:t>
            </a:r>
            <a:r>
              <a:rPr lang="en-ZA" sz="900" dirty="0" err="1"/>
              <a:t>RiA</a:t>
            </a:r>
            <a:r>
              <a:rPr lang="en-ZA" sz="900" dirty="0"/>
              <a:t>/I2i infographic (2018) </a:t>
            </a:r>
          </a:p>
        </p:txBody>
      </p:sp>
    </p:spTree>
    <p:extLst>
      <p:ext uri="{BB962C8B-B14F-4D97-AF65-F5344CB8AC3E}">
        <p14:creationId xmlns:p14="http://schemas.microsoft.com/office/powerpoint/2010/main" val="50701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5">
            <a:extLst>
              <a:ext uri="{FF2B5EF4-FFF2-40B4-BE49-F238E27FC236}">
                <a16:creationId xmlns:a16="http://schemas.microsoft.com/office/drawing/2014/main" id="{30830ED9-E5DC-458A-9754-AA0A966018C7}"/>
              </a:ext>
            </a:extLst>
          </p:cNvPr>
          <p:cNvGraphicFramePr>
            <a:graphicFrameLocks noGrp="1"/>
          </p:cNvGraphicFramePr>
          <p:nvPr>
            <p:ph idx="1"/>
            <p:extLst>
              <p:ext uri="{D42A27DB-BD31-4B8C-83A1-F6EECF244321}">
                <p14:modId xmlns:p14="http://schemas.microsoft.com/office/powerpoint/2010/main" val="1983435420"/>
              </p:ext>
            </p:extLst>
          </p:nvPr>
        </p:nvGraphicFramePr>
        <p:xfrm>
          <a:off x="300037" y="1156117"/>
          <a:ext cx="7019921" cy="4265612"/>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2">
            <a:extLst>
              <a:ext uri="{FF2B5EF4-FFF2-40B4-BE49-F238E27FC236}">
                <a16:creationId xmlns:a16="http://schemas.microsoft.com/office/drawing/2014/main" id="{A74C2945-1407-472B-944A-83ABC36F7E9A}"/>
              </a:ext>
            </a:extLst>
          </p:cNvPr>
          <p:cNvSpPr>
            <a:spLocks noGrp="1"/>
          </p:cNvSpPr>
          <p:nvPr>
            <p:ph type="title"/>
          </p:nvPr>
        </p:nvSpPr>
        <p:spPr>
          <a:xfrm>
            <a:off x="300304" y="185197"/>
            <a:ext cx="6081446" cy="641196"/>
          </a:xfrm>
        </p:spPr>
        <p:txBody>
          <a:bodyPr/>
          <a:lstStyle/>
          <a:p>
            <a:r>
              <a:rPr lang="en-ZA" dirty="0"/>
              <a:t>Opportunities to close financial barriers to platform participation</a:t>
            </a:r>
          </a:p>
        </p:txBody>
      </p:sp>
      <p:sp>
        <p:nvSpPr>
          <p:cNvPr id="13" name="TextBox 12">
            <a:extLst>
              <a:ext uri="{FF2B5EF4-FFF2-40B4-BE49-F238E27FC236}">
                <a16:creationId xmlns:a16="http://schemas.microsoft.com/office/drawing/2014/main" id="{8385FD5B-35C4-48CB-B890-6D6ADE6B69AD}"/>
              </a:ext>
            </a:extLst>
          </p:cNvPr>
          <p:cNvSpPr txBox="1"/>
          <p:nvPr/>
        </p:nvSpPr>
        <p:spPr>
          <a:xfrm>
            <a:off x="2687216" y="5484168"/>
            <a:ext cx="2929812" cy="230832"/>
          </a:xfrm>
          <a:prstGeom prst="rect">
            <a:avLst/>
          </a:prstGeom>
          <a:noFill/>
        </p:spPr>
        <p:txBody>
          <a:bodyPr wrap="square" rtlCol="0">
            <a:spAutoFit/>
          </a:bodyPr>
          <a:lstStyle/>
          <a:p>
            <a:r>
              <a:rPr lang="en-ZA" sz="900" dirty="0"/>
              <a:t>Source: i2i (forthcoming), World Bank </a:t>
            </a:r>
            <a:r>
              <a:rPr lang="en-ZA" sz="900" dirty="0" err="1"/>
              <a:t>Findex</a:t>
            </a:r>
            <a:r>
              <a:rPr lang="en-ZA" sz="900" dirty="0"/>
              <a:t> (2018) </a:t>
            </a:r>
          </a:p>
        </p:txBody>
      </p:sp>
    </p:spTree>
    <p:extLst>
      <p:ext uri="{BB962C8B-B14F-4D97-AF65-F5344CB8AC3E}">
        <p14:creationId xmlns:p14="http://schemas.microsoft.com/office/powerpoint/2010/main" val="165313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ctangle 297">
            <a:extLst>
              <a:ext uri="{FF2B5EF4-FFF2-40B4-BE49-F238E27FC236}">
                <a16:creationId xmlns:a16="http://schemas.microsoft.com/office/drawing/2014/main" id="{FB797876-E8DC-4DDD-9F71-E06C74D05F94}"/>
              </a:ext>
            </a:extLst>
          </p:cNvPr>
          <p:cNvSpPr/>
          <p:nvPr/>
        </p:nvSpPr>
        <p:spPr>
          <a:xfrm>
            <a:off x="6301799" y="2216912"/>
            <a:ext cx="956465" cy="952866"/>
          </a:xfrm>
          <a:prstGeom prst="rect">
            <a:avLst/>
          </a:prstGeom>
          <a:solidFill>
            <a:schemeClr val="bg1"/>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9" name="Rectangle 298">
            <a:extLst>
              <a:ext uri="{FF2B5EF4-FFF2-40B4-BE49-F238E27FC236}">
                <a16:creationId xmlns:a16="http://schemas.microsoft.com/office/drawing/2014/main" id="{378D855B-2E87-48DA-BD57-02CBDEC7CF0C}"/>
              </a:ext>
            </a:extLst>
          </p:cNvPr>
          <p:cNvSpPr/>
          <p:nvPr/>
        </p:nvSpPr>
        <p:spPr>
          <a:xfrm>
            <a:off x="6299227" y="3284836"/>
            <a:ext cx="956465" cy="711177"/>
          </a:xfrm>
          <a:prstGeom prst="rect">
            <a:avLst/>
          </a:prstGeom>
          <a:solidFill>
            <a:schemeClr val="bg1"/>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00" name="Group 115">
            <a:extLst>
              <a:ext uri="{FF2B5EF4-FFF2-40B4-BE49-F238E27FC236}">
                <a16:creationId xmlns:a16="http://schemas.microsoft.com/office/drawing/2014/main" id="{01CF4E4A-9896-48D7-B891-D84BDE1654C0}"/>
              </a:ext>
            </a:extLst>
          </p:cNvPr>
          <p:cNvGrpSpPr>
            <a:grpSpLocks/>
          </p:cNvGrpSpPr>
          <p:nvPr/>
        </p:nvGrpSpPr>
        <p:grpSpPr bwMode="auto">
          <a:xfrm>
            <a:off x="1487083" y="2983297"/>
            <a:ext cx="1037719" cy="2016724"/>
            <a:chOff x="1821" y="3072"/>
            <a:chExt cx="785" cy="1202"/>
          </a:xfrm>
          <a:solidFill>
            <a:srgbClr val="7F7F7F">
              <a:lumMod val="40000"/>
              <a:lumOff val="60000"/>
            </a:srgbClr>
          </a:solidFill>
        </p:grpSpPr>
        <p:sp>
          <p:nvSpPr>
            <p:cNvPr id="301" name="Freeform 187">
              <a:extLst>
                <a:ext uri="{FF2B5EF4-FFF2-40B4-BE49-F238E27FC236}">
                  <a16:creationId xmlns:a16="http://schemas.microsoft.com/office/drawing/2014/main" id="{A109BB43-70EC-4FA4-8CD1-1482A91FB303}"/>
                </a:ext>
              </a:extLst>
            </p:cNvPr>
            <p:cNvSpPr>
              <a:spLocks/>
            </p:cNvSpPr>
            <p:nvPr/>
          </p:nvSpPr>
          <p:spPr bwMode="auto">
            <a:xfrm>
              <a:off x="2163" y="3176"/>
              <a:ext cx="21" cy="8"/>
            </a:xfrm>
            <a:custGeom>
              <a:avLst/>
              <a:gdLst>
                <a:gd name="T0" fmla="*/ 0 w 21"/>
                <a:gd name="T1" fmla="*/ 0 h 8"/>
                <a:gd name="T2" fmla="*/ 0 w 21"/>
                <a:gd name="T3" fmla="*/ 0 h 8"/>
                <a:gd name="T4" fmla="*/ 2 w 21"/>
                <a:gd name="T5" fmla="*/ 7 h 8"/>
                <a:gd name="T6" fmla="*/ 20 w 21"/>
                <a:gd name="T7" fmla="*/ 4 h 8"/>
                <a:gd name="T8" fmla="*/ 0 w 21"/>
                <a:gd name="T9" fmla="*/ 0 h 8"/>
                <a:gd name="T10" fmla="*/ 0 w 21"/>
                <a:gd name="T11" fmla="*/ 0 h 8"/>
                <a:gd name="T12" fmla="*/ 0 60000 65536"/>
                <a:gd name="T13" fmla="*/ 0 60000 65536"/>
                <a:gd name="T14" fmla="*/ 0 60000 65536"/>
                <a:gd name="T15" fmla="*/ 0 60000 65536"/>
                <a:gd name="T16" fmla="*/ 0 60000 65536"/>
                <a:gd name="T17" fmla="*/ 0 60000 65536"/>
                <a:gd name="T18" fmla="*/ 0 w 21"/>
                <a:gd name="T19" fmla="*/ 0 h 8"/>
                <a:gd name="T20" fmla="*/ 21 w 21"/>
                <a:gd name="T21" fmla="*/ 8 h 8"/>
              </a:gdLst>
              <a:ahLst/>
              <a:cxnLst>
                <a:cxn ang="T12">
                  <a:pos x="T0" y="T1"/>
                </a:cxn>
                <a:cxn ang="T13">
                  <a:pos x="T2" y="T3"/>
                </a:cxn>
                <a:cxn ang="T14">
                  <a:pos x="T4" y="T5"/>
                </a:cxn>
                <a:cxn ang="T15">
                  <a:pos x="T6" y="T7"/>
                </a:cxn>
                <a:cxn ang="T16">
                  <a:pos x="T8" y="T9"/>
                </a:cxn>
                <a:cxn ang="T17">
                  <a:pos x="T10" y="T11"/>
                </a:cxn>
              </a:cxnLst>
              <a:rect l="T18" t="T19" r="T20" b="T21"/>
              <a:pathLst>
                <a:path w="21" h="8">
                  <a:moveTo>
                    <a:pt x="0" y="0"/>
                  </a:moveTo>
                  <a:lnTo>
                    <a:pt x="0" y="0"/>
                  </a:lnTo>
                  <a:lnTo>
                    <a:pt x="2" y="7"/>
                  </a:lnTo>
                  <a:lnTo>
                    <a:pt x="20" y="4"/>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02" name="Freeform 188">
              <a:extLst>
                <a:ext uri="{FF2B5EF4-FFF2-40B4-BE49-F238E27FC236}">
                  <a16:creationId xmlns:a16="http://schemas.microsoft.com/office/drawing/2014/main" id="{CAD7ECC8-7CCC-4362-BECD-68393B853480}"/>
                </a:ext>
              </a:extLst>
            </p:cNvPr>
            <p:cNvSpPr>
              <a:spLocks/>
            </p:cNvSpPr>
            <p:nvPr/>
          </p:nvSpPr>
          <p:spPr bwMode="auto">
            <a:xfrm>
              <a:off x="2079" y="3729"/>
              <a:ext cx="270" cy="481"/>
            </a:xfrm>
            <a:custGeom>
              <a:avLst/>
              <a:gdLst>
                <a:gd name="T0" fmla="*/ 0 w 270"/>
                <a:gd name="T1" fmla="*/ 444 h 481"/>
                <a:gd name="T2" fmla="*/ 0 w 270"/>
                <a:gd name="T3" fmla="*/ 444 h 481"/>
                <a:gd name="T4" fmla="*/ 3 w 270"/>
                <a:gd name="T5" fmla="*/ 455 h 481"/>
                <a:gd name="T6" fmla="*/ 14 w 270"/>
                <a:gd name="T7" fmla="*/ 451 h 481"/>
                <a:gd name="T8" fmla="*/ 18 w 270"/>
                <a:gd name="T9" fmla="*/ 475 h 481"/>
                <a:gd name="T10" fmla="*/ 68 w 270"/>
                <a:gd name="T11" fmla="*/ 480 h 481"/>
                <a:gd name="T12" fmla="*/ 54 w 270"/>
                <a:gd name="T13" fmla="*/ 468 h 481"/>
                <a:gd name="T14" fmla="*/ 64 w 270"/>
                <a:gd name="T15" fmla="*/ 435 h 481"/>
                <a:gd name="T16" fmla="*/ 74 w 270"/>
                <a:gd name="T17" fmla="*/ 442 h 481"/>
                <a:gd name="T18" fmla="*/ 105 w 270"/>
                <a:gd name="T19" fmla="*/ 396 h 481"/>
                <a:gd name="T20" fmla="*/ 81 w 270"/>
                <a:gd name="T21" fmla="*/ 370 h 481"/>
                <a:gd name="T22" fmla="*/ 108 w 270"/>
                <a:gd name="T23" fmla="*/ 354 h 481"/>
                <a:gd name="T24" fmla="*/ 112 w 270"/>
                <a:gd name="T25" fmla="*/ 331 h 481"/>
                <a:gd name="T26" fmla="*/ 124 w 270"/>
                <a:gd name="T27" fmla="*/ 320 h 481"/>
                <a:gd name="T28" fmla="*/ 113 w 270"/>
                <a:gd name="T29" fmla="*/ 316 h 481"/>
                <a:gd name="T30" fmla="*/ 134 w 270"/>
                <a:gd name="T31" fmla="*/ 316 h 481"/>
                <a:gd name="T32" fmla="*/ 131 w 270"/>
                <a:gd name="T33" fmla="*/ 305 h 481"/>
                <a:gd name="T34" fmla="*/ 122 w 270"/>
                <a:gd name="T35" fmla="*/ 312 h 481"/>
                <a:gd name="T36" fmla="*/ 113 w 270"/>
                <a:gd name="T37" fmla="*/ 304 h 481"/>
                <a:gd name="T38" fmla="*/ 112 w 270"/>
                <a:gd name="T39" fmla="*/ 287 h 481"/>
                <a:gd name="T40" fmla="*/ 149 w 270"/>
                <a:gd name="T41" fmla="*/ 288 h 481"/>
                <a:gd name="T42" fmla="*/ 152 w 270"/>
                <a:gd name="T43" fmla="*/ 253 h 481"/>
                <a:gd name="T44" fmla="*/ 210 w 270"/>
                <a:gd name="T45" fmla="*/ 247 h 481"/>
                <a:gd name="T46" fmla="*/ 227 w 270"/>
                <a:gd name="T47" fmla="*/ 223 h 481"/>
                <a:gd name="T48" fmla="*/ 204 w 270"/>
                <a:gd name="T49" fmla="*/ 178 h 481"/>
                <a:gd name="T50" fmla="*/ 216 w 270"/>
                <a:gd name="T51" fmla="*/ 122 h 481"/>
                <a:gd name="T52" fmla="*/ 269 w 270"/>
                <a:gd name="T53" fmla="*/ 76 h 481"/>
                <a:gd name="T54" fmla="*/ 267 w 270"/>
                <a:gd name="T55" fmla="*/ 55 h 481"/>
                <a:gd name="T56" fmla="*/ 256 w 270"/>
                <a:gd name="T57" fmla="*/ 55 h 481"/>
                <a:gd name="T58" fmla="*/ 242 w 270"/>
                <a:gd name="T59" fmla="*/ 79 h 481"/>
                <a:gd name="T60" fmla="*/ 205 w 270"/>
                <a:gd name="T61" fmla="*/ 78 h 481"/>
                <a:gd name="T62" fmla="*/ 213 w 270"/>
                <a:gd name="T63" fmla="*/ 50 h 481"/>
                <a:gd name="T64" fmla="*/ 147 w 270"/>
                <a:gd name="T65" fmla="*/ 7 h 481"/>
                <a:gd name="T66" fmla="*/ 125 w 270"/>
                <a:gd name="T67" fmla="*/ 3 h 481"/>
                <a:gd name="T68" fmla="*/ 123 w 270"/>
                <a:gd name="T69" fmla="*/ 12 h 481"/>
                <a:gd name="T70" fmla="*/ 98 w 270"/>
                <a:gd name="T71" fmla="*/ 0 h 481"/>
                <a:gd name="T72" fmla="*/ 84 w 270"/>
                <a:gd name="T73" fmla="*/ 15 h 481"/>
                <a:gd name="T74" fmla="*/ 82 w 270"/>
                <a:gd name="T75" fmla="*/ 32 h 481"/>
                <a:gd name="T76" fmla="*/ 67 w 270"/>
                <a:gd name="T77" fmla="*/ 39 h 481"/>
                <a:gd name="T78" fmla="*/ 68 w 270"/>
                <a:gd name="T79" fmla="*/ 73 h 481"/>
                <a:gd name="T80" fmla="*/ 51 w 270"/>
                <a:gd name="T81" fmla="*/ 91 h 481"/>
                <a:gd name="T82" fmla="*/ 39 w 270"/>
                <a:gd name="T83" fmla="*/ 138 h 481"/>
                <a:gd name="T84" fmla="*/ 48 w 270"/>
                <a:gd name="T85" fmla="*/ 182 h 481"/>
                <a:gd name="T86" fmla="*/ 31 w 270"/>
                <a:gd name="T87" fmla="*/ 220 h 481"/>
                <a:gd name="T88" fmla="*/ 18 w 270"/>
                <a:gd name="T89" fmla="*/ 313 h 481"/>
                <a:gd name="T90" fmla="*/ 28 w 270"/>
                <a:gd name="T91" fmla="*/ 348 h 481"/>
                <a:gd name="T92" fmla="*/ 19 w 270"/>
                <a:gd name="T93" fmla="*/ 351 h 481"/>
                <a:gd name="T94" fmla="*/ 23 w 270"/>
                <a:gd name="T95" fmla="*/ 381 h 481"/>
                <a:gd name="T96" fmla="*/ 0 w 270"/>
                <a:gd name="T97" fmla="*/ 444 h 481"/>
                <a:gd name="T98" fmla="*/ 0 w 270"/>
                <a:gd name="T99" fmla="*/ 444 h 4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0"/>
                <a:gd name="T151" fmla="*/ 0 h 481"/>
                <a:gd name="T152" fmla="*/ 270 w 270"/>
                <a:gd name="T153" fmla="*/ 481 h 4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0" h="481">
                  <a:moveTo>
                    <a:pt x="0" y="444"/>
                  </a:moveTo>
                  <a:lnTo>
                    <a:pt x="0" y="444"/>
                  </a:lnTo>
                  <a:lnTo>
                    <a:pt x="3" y="455"/>
                  </a:lnTo>
                  <a:lnTo>
                    <a:pt x="14" y="451"/>
                  </a:lnTo>
                  <a:lnTo>
                    <a:pt x="18" y="475"/>
                  </a:lnTo>
                  <a:lnTo>
                    <a:pt x="68" y="480"/>
                  </a:lnTo>
                  <a:lnTo>
                    <a:pt x="54" y="468"/>
                  </a:lnTo>
                  <a:lnTo>
                    <a:pt x="64" y="435"/>
                  </a:lnTo>
                  <a:lnTo>
                    <a:pt x="74" y="442"/>
                  </a:lnTo>
                  <a:lnTo>
                    <a:pt x="105" y="396"/>
                  </a:lnTo>
                  <a:lnTo>
                    <a:pt x="81" y="370"/>
                  </a:lnTo>
                  <a:lnTo>
                    <a:pt x="108" y="354"/>
                  </a:lnTo>
                  <a:lnTo>
                    <a:pt x="112" y="331"/>
                  </a:lnTo>
                  <a:lnTo>
                    <a:pt x="124" y="320"/>
                  </a:lnTo>
                  <a:lnTo>
                    <a:pt x="113" y="316"/>
                  </a:lnTo>
                  <a:lnTo>
                    <a:pt x="134" y="316"/>
                  </a:lnTo>
                  <a:lnTo>
                    <a:pt x="131" y="305"/>
                  </a:lnTo>
                  <a:lnTo>
                    <a:pt x="122" y="312"/>
                  </a:lnTo>
                  <a:lnTo>
                    <a:pt x="113" y="304"/>
                  </a:lnTo>
                  <a:lnTo>
                    <a:pt x="112" y="287"/>
                  </a:lnTo>
                  <a:lnTo>
                    <a:pt x="149" y="288"/>
                  </a:lnTo>
                  <a:lnTo>
                    <a:pt x="152" y="253"/>
                  </a:lnTo>
                  <a:lnTo>
                    <a:pt x="210" y="247"/>
                  </a:lnTo>
                  <a:lnTo>
                    <a:pt x="227" y="223"/>
                  </a:lnTo>
                  <a:lnTo>
                    <a:pt x="204" y="178"/>
                  </a:lnTo>
                  <a:lnTo>
                    <a:pt x="216" y="122"/>
                  </a:lnTo>
                  <a:lnTo>
                    <a:pt x="269" y="76"/>
                  </a:lnTo>
                  <a:lnTo>
                    <a:pt x="267" y="55"/>
                  </a:lnTo>
                  <a:lnTo>
                    <a:pt x="256" y="55"/>
                  </a:lnTo>
                  <a:lnTo>
                    <a:pt x="242" y="79"/>
                  </a:lnTo>
                  <a:lnTo>
                    <a:pt x="205" y="78"/>
                  </a:lnTo>
                  <a:lnTo>
                    <a:pt x="213" y="50"/>
                  </a:lnTo>
                  <a:lnTo>
                    <a:pt x="147" y="7"/>
                  </a:lnTo>
                  <a:lnTo>
                    <a:pt x="125" y="3"/>
                  </a:lnTo>
                  <a:lnTo>
                    <a:pt x="123" y="12"/>
                  </a:lnTo>
                  <a:lnTo>
                    <a:pt x="98" y="0"/>
                  </a:lnTo>
                  <a:lnTo>
                    <a:pt x="84" y="15"/>
                  </a:lnTo>
                  <a:lnTo>
                    <a:pt x="82" y="32"/>
                  </a:lnTo>
                  <a:lnTo>
                    <a:pt x="67" y="39"/>
                  </a:lnTo>
                  <a:lnTo>
                    <a:pt x="68" y="73"/>
                  </a:lnTo>
                  <a:lnTo>
                    <a:pt x="51" y="91"/>
                  </a:lnTo>
                  <a:lnTo>
                    <a:pt x="39" y="138"/>
                  </a:lnTo>
                  <a:lnTo>
                    <a:pt x="48" y="182"/>
                  </a:lnTo>
                  <a:lnTo>
                    <a:pt x="31" y="220"/>
                  </a:lnTo>
                  <a:lnTo>
                    <a:pt x="18" y="313"/>
                  </a:lnTo>
                  <a:lnTo>
                    <a:pt x="28" y="348"/>
                  </a:lnTo>
                  <a:lnTo>
                    <a:pt x="19" y="351"/>
                  </a:lnTo>
                  <a:lnTo>
                    <a:pt x="23" y="381"/>
                  </a:lnTo>
                  <a:lnTo>
                    <a:pt x="0" y="44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04" name="Freeform 189">
              <a:extLst>
                <a:ext uri="{FF2B5EF4-FFF2-40B4-BE49-F238E27FC236}">
                  <a16:creationId xmlns:a16="http://schemas.microsoft.com/office/drawing/2014/main" id="{37EE4727-0C8C-4455-933B-0F58C6926D20}"/>
                </a:ext>
              </a:extLst>
            </p:cNvPr>
            <p:cNvSpPr>
              <a:spLocks/>
            </p:cNvSpPr>
            <p:nvPr/>
          </p:nvSpPr>
          <p:spPr bwMode="auto">
            <a:xfrm>
              <a:off x="2143" y="4217"/>
              <a:ext cx="49" cy="42"/>
            </a:xfrm>
            <a:custGeom>
              <a:avLst/>
              <a:gdLst>
                <a:gd name="T0" fmla="*/ 0 w 49"/>
                <a:gd name="T1" fmla="*/ 0 h 42"/>
                <a:gd name="T2" fmla="*/ 0 w 49"/>
                <a:gd name="T3" fmla="*/ 0 h 42"/>
                <a:gd name="T4" fmla="*/ 2 w 49"/>
                <a:gd name="T5" fmla="*/ 41 h 42"/>
                <a:gd name="T6" fmla="*/ 48 w 49"/>
                <a:gd name="T7" fmla="*/ 37 h 42"/>
                <a:gd name="T8" fmla="*/ 11 w 49"/>
                <a:gd name="T9" fmla="*/ 20 h 42"/>
                <a:gd name="T10" fmla="*/ 0 w 49"/>
                <a:gd name="T11" fmla="*/ 0 h 42"/>
                <a:gd name="T12" fmla="*/ 0 w 49"/>
                <a:gd name="T13" fmla="*/ 0 h 42"/>
                <a:gd name="T14" fmla="*/ 0 60000 65536"/>
                <a:gd name="T15" fmla="*/ 0 60000 65536"/>
                <a:gd name="T16" fmla="*/ 0 60000 65536"/>
                <a:gd name="T17" fmla="*/ 0 60000 65536"/>
                <a:gd name="T18" fmla="*/ 0 60000 65536"/>
                <a:gd name="T19" fmla="*/ 0 60000 65536"/>
                <a:gd name="T20" fmla="*/ 0 60000 65536"/>
                <a:gd name="T21" fmla="*/ 0 w 49"/>
                <a:gd name="T22" fmla="*/ 0 h 42"/>
                <a:gd name="T23" fmla="*/ 49 w 4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2">
                  <a:moveTo>
                    <a:pt x="0" y="0"/>
                  </a:moveTo>
                  <a:lnTo>
                    <a:pt x="0" y="0"/>
                  </a:lnTo>
                  <a:lnTo>
                    <a:pt x="2" y="41"/>
                  </a:lnTo>
                  <a:lnTo>
                    <a:pt x="48" y="37"/>
                  </a:lnTo>
                  <a:lnTo>
                    <a:pt x="11" y="20"/>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05" name="Freeform 190">
              <a:extLst>
                <a:ext uri="{FF2B5EF4-FFF2-40B4-BE49-F238E27FC236}">
                  <a16:creationId xmlns:a16="http://schemas.microsoft.com/office/drawing/2014/main" id="{34F7BF4D-9A78-4B20-B122-A111750B972E}"/>
                </a:ext>
              </a:extLst>
            </p:cNvPr>
            <p:cNvSpPr>
              <a:spLocks/>
            </p:cNvSpPr>
            <p:nvPr/>
          </p:nvSpPr>
          <p:spPr bwMode="auto">
            <a:xfrm>
              <a:off x="2129" y="3560"/>
              <a:ext cx="165" cy="185"/>
            </a:xfrm>
            <a:custGeom>
              <a:avLst/>
              <a:gdLst>
                <a:gd name="T0" fmla="*/ 0 w 165"/>
                <a:gd name="T1" fmla="*/ 18 h 185"/>
                <a:gd name="T2" fmla="*/ 0 w 165"/>
                <a:gd name="T3" fmla="*/ 18 h 185"/>
                <a:gd name="T4" fmla="*/ 13 w 165"/>
                <a:gd name="T5" fmla="*/ 38 h 185"/>
                <a:gd name="T6" fmla="*/ 4 w 165"/>
                <a:gd name="T7" fmla="*/ 80 h 185"/>
                <a:gd name="T8" fmla="*/ 13 w 165"/>
                <a:gd name="T9" fmla="*/ 84 h 185"/>
                <a:gd name="T10" fmla="*/ 9 w 165"/>
                <a:gd name="T11" fmla="*/ 91 h 185"/>
                <a:gd name="T12" fmla="*/ 1 w 165"/>
                <a:gd name="T13" fmla="*/ 108 h 185"/>
                <a:gd name="T14" fmla="*/ 16 w 165"/>
                <a:gd name="T15" fmla="*/ 133 h 185"/>
                <a:gd name="T16" fmla="*/ 24 w 165"/>
                <a:gd name="T17" fmla="*/ 183 h 185"/>
                <a:gd name="T18" fmla="*/ 34 w 165"/>
                <a:gd name="T19" fmla="*/ 184 h 185"/>
                <a:gd name="T20" fmla="*/ 48 w 165"/>
                <a:gd name="T21" fmla="*/ 169 h 185"/>
                <a:gd name="T22" fmla="*/ 73 w 165"/>
                <a:gd name="T23" fmla="*/ 181 h 185"/>
                <a:gd name="T24" fmla="*/ 75 w 165"/>
                <a:gd name="T25" fmla="*/ 172 h 185"/>
                <a:gd name="T26" fmla="*/ 97 w 165"/>
                <a:gd name="T27" fmla="*/ 176 h 185"/>
                <a:gd name="T28" fmla="*/ 106 w 165"/>
                <a:gd name="T29" fmla="*/ 139 h 185"/>
                <a:gd name="T30" fmla="*/ 145 w 165"/>
                <a:gd name="T31" fmla="*/ 133 h 185"/>
                <a:gd name="T32" fmla="*/ 159 w 165"/>
                <a:gd name="T33" fmla="*/ 145 h 185"/>
                <a:gd name="T34" fmla="*/ 164 w 165"/>
                <a:gd name="T35" fmla="*/ 117 h 185"/>
                <a:gd name="T36" fmla="*/ 155 w 165"/>
                <a:gd name="T37" fmla="*/ 93 h 185"/>
                <a:gd name="T38" fmla="*/ 132 w 165"/>
                <a:gd name="T39" fmla="*/ 91 h 185"/>
                <a:gd name="T40" fmla="*/ 122 w 165"/>
                <a:gd name="T41" fmla="*/ 55 h 185"/>
                <a:gd name="T42" fmla="*/ 62 w 165"/>
                <a:gd name="T43" fmla="*/ 31 h 185"/>
                <a:gd name="T44" fmla="*/ 58 w 165"/>
                <a:gd name="T45" fmla="*/ 0 h 185"/>
                <a:gd name="T46" fmla="*/ 17 w 165"/>
                <a:gd name="T47" fmla="*/ 19 h 185"/>
                <a:gd name="T48" fmla="*/ 0 w 165"/>
                <a:gd name="T49" fmla="*/ 18 h 185"/>
                <a:gd name="T50" fmla="*/ 0 w 165"/>
                <a:gd name="T51" fmla="*/ 18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185"/>
                <a:gd name="T80" fmla="*/ 165 w 165"/>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185">
                  <a:moveTo>
                    <a:pt x="0" y="18"/>
                  </a:moveTo>
                  <a:lnTo>
                    <a:pt x="0" y="18"/>
                  </a:lnTo>
                  <a:lnTo>
                    <a:pt x="13" y="38"/>
                  </a:lnTo>
                  <a:lnTo>
                    <a:pt x="4" y="80"/>
                  </a:lnTo>
                  <a:lnTo>
                    <a:pt x="13" y="84"/>
                  </a:lnTo>
                  <a:lnTo>
                    <a:pt x="9" y="91"/>
                  </a:lnTo>
                  <a:lnTo>
                    <a:pt x="1" y="108"/>
                  </a:lnTo>
                  <a:lnTo>
                    <a:pt x="16" y="133"/>
                  </a:lnTo>
                  <a:lnTo>
                    <a:pt x="24" y="183"/>
                  </a:lnTo>
                  <a:lnTo>
                    <a:pt x="34" y="184"/>
                  </a:lnTo>
                  <a:lnTo>
                    <a:pt x="48" y="169"/>
                  </a:lnTo>
                  <a:lnTo>
                    <a:pt x="73" y="181"/>
                  </a:lnTo>
                  <a:lnTo>
                    <a:pt x="75" y="172"/>
                  </a:lnTo>
                  <a:lnTo>
                    <a:pt x="97" y="176"/>
                  </a:lnTo>
                  <a:lnTo>
                    <a:pt x="106" y="139"/>
                  </a:lnTo>
                  <a:lnTo>
                    <a:pt x="145" y="133"/>
                  </a:lnTo>
                  <a:lnTo>
                    <a:pt x="159" y="145"/>
                  </a:lnTo>
                  <a:lnTo>
                    <a:pt x="164" y="117"/>
                  </a:lnTo>
                  <a:lnTo>
                    <a:pt x="155" y="93"/>
                  </a:lnTo>
                  <a:lnTo>
                    <a:pt x="132" y="91"/>
                  </a:lnTo>
                  <a:lnTo>
                    <a:pt x="122" y="55"/>
                  </a:lnTo>
                  <a:lnTo>
                    <a:pt x="62" y="31"/>
                  </a:lnTo>
                  <a:lnTo>
                    <a:pt x="58" y="0"/>
                  </a:lnTo>
                  <a:lnTo>
                    <a:pt x="17" y="19"/>
                  </a:lnTo>
                  <a:lnTo>
                    <a:pt x="0" y="1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06" name="Freeform 191">
              <a:extLst>
                <a:ext uri="{FF2B5EF4-FFF2-40B4-BE49-F238E27FC236}">
                  <a16:creationId xmlns:a16="http://schemas.microsoft.com/office/drawing/2014/main" id="{4A21B453-74AF-4378-B4AB-87AC891A1DFD}"/>
                </a:ext>
              </a:extLst>
            </p:cNvPr>
            <p:cNvSpPr>
              <a:spLocks/>
            </p:cNvSpPr>
            <p:nvPr/>
          </p:nvSpPr>
          <p:spPr bwMode="auto">
            <a:xfrm>
              <a:off x="2073" y="3360"/>
              <a:ext cx="533" cy="544"/>
            </a:xfrm>
            <a:custGeom>
              <a:avLst/>
              <a:gdLst>
                <a:gd name="T0" fmla="*/ 0 w 533"/>
                <a:gd name="T1" fmla="*/ 172 h 544"/>
                <a:gd name="T2" fmla="*/ 30 w 533"/>
                <a:gd name="T3" fmla="*/ 205 h 544"/>
                <a:gd name="T4" fmla="*/ 45 w 533"/>
                <a:gd name="T5" fmla="*/ 218 h 544"/>
                <a:gd name="T6" fmla="*/ 73 w 533"/>
                <a:gd name="T7" fmla="*/ 219 h 544"/>
                <a:gd name="T8" fmla="*/ 118 w 533"/>
                <a:gd name="T9" fmla="*/ 231 h 544"/>
                <a:gd name="T10" fmla="*/ 188 w 533"/>
                <a:gd name="T11" fmla="*/ 291 h 544"/>
                <a:gd name="T12" fmla="*/ 220 w 533"/>
                <a:gd name="T13" fmla="*/ 317 h 544"/>
                <a:gd name="T14" fmla="*/ 218 w 533"/>
                <a:gd name="T15" fmla="*/ 372 h 544"/>
                <a:gd name="T16" fmla="*/ 250 w 533"/>
                <a:gd name="T17" fmla="*/ 396 h 544"/>
                <a:gd name="T18" fmla="*/ 262 w 533"/>
                <a:gd name="T19" fmla="*/ 424 h 544"/>
                <a:gd name="T20" fmla="*/ 275 w 533"/>
                <a:gd name="T21" fmla="*/ 445 h 544"/>
                <a:gd name="T22" fmla="*/ 232 w 533"/>
                <a:gd name="T23" fmla="*/ 488 h 544"/>
                <a:gd name="T24" fmla="*/ 281 w 533"/>
                <a:gd name="T25" fmla="*/ 529 h 544"/>
                <a:gd name="T26" fmla="*/ 343 w 533"/>
                <a:gd name="T27" fmla="*/ 462 h 544"/>
                <a:gd name="T28" fmla="*/ 399 w 533"/>
                <a:gd name="T29" fmla="*/ 384 h 544"/>
                <a:gd name="T30" fmla="*/ 445 w 533"/>
                <a:gd name="T31" fmla="*/ 371 h 544"/>
                <a:gd name="T32" fmla="*/ 475 w 533"/>
                <a:gd name="T33" fmla="*/ 249 h 544"/>
                <a:gd name="T34" fmla="*/ 532 w 533"/>
                <a:gd name="T35" fmla="*/ 166 h 544"/>
                <a:gd name="T36" fmla="*/ 502 w 533"/>
                <a:gd name="T37" fmla="*/ 137 h 544"/>
                <a:gd name="T38" fmla="*/ 401 w 533"/>
                <a:gd name="T39" fmla="*/ 106 h 544"/>
                <a:gd name="T40" fmla="*/ 365 w 533"/>
                <a:gd name="T41" fmla="*/ 78 h 544"/>
                <a:gd name="T42" fmla="*/ 334 w 533"/>
                <a:gd name="T43" fmla="*/ 102 h 544"/>
                <a:gd name="T44" fmla="*/ 305 w 533"/>
                <a:gd name="T45" fmla="*/ 98 h 544"/>
                <a:gd name="T46" fmla="*/ 306 w 533"/>
                <a:gd name="T47" fmla="*/ 75 h 544"/>
                <a:gd name="T48" fmla="*/ 305 w 533"/>
                <a:gd name="T49" fmla="*/ 15 h 544"/>
                <a:gd name="T50" fmla="*/ 265 w 533"/>
                <a:gd name="T51" fmla="*/ 39 h 544"/>
                <a:gd name="T52" fmla="*/ 198 w 533"/>
                <a:gd name="T53" fmla="*/ 49 h 544"/>
                <a:gd name="T54" fmla="*/ 194 w 533"/>
                <a:gd name="T55" fmla="*/ 9 h 544"/>
                <a:gd name="T56" fmla="*/ 147 w 533"/>
                <a:gd name="T57" fmla="*/ 16 h 544"/>
                <a:gd name="T58" fmla="*/ 131 w 533"/>
                <a:gd name="T59" fmla="*/ 37 h 544"/>
                <a:gd name="T60" fmla="*/ 111 w 533"/>
                <a:gd name="T61" fmla="*/ 59 h 544"/>
                <a:gd name="T62" fmla="*/ 87 w 533"/>
                <a:gd name="T63" fmla="*/ 42 h 544"/>
                <a:gd name="T64" fmla="*/ 65 w 533"/>
                <a:gd name="T65" fmla="*/ 61 h 544"/>
                <a:gd name="T66" fmla="*/ 59 w 533"/>
                <a:gd name="T67" fmla="*/ 87 h 544"/>
                <a:gd name="T68" fmla="*/ 19 w 533"/>
                <a:gd name="T69" fmla="*/ 140 h 544"/>
                <a:gd name="T70" fmla="*/ 0 w 533"/>
                <a:gd name="T71" fmla="*/ 172 h 5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3"/>
                <a:gd name="T109" fmla="*/ 0 h 544"/>
                <a:gd name="T110" fmla="*/ 533 w 533"/>
                <a:gd name="T111" fmla="*/ 544 h 5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3" h="544">
                  <a:moveTo>
                    <a:pt x="0" y="172"/>
                  </a:moveTo>
                  <a:lnTo>
                    <a:pt x="0" y="172"/>
                  </a:lnTo>
                  <a:lnTo>
                    <a:pt x="11" y="197"/>
                  </a:lnTo>
                  <a:lnTo>
                    <a:pt x="30" y="205"/>
                  </a:lnTo>
                  <a:lnTo>
                    <a:pt x="45" y="196"/>
                  </a:lnTo>
                  <a:lnTo>
                    <a:pt x="45" y="218"/>
                  </a:lnTo>
                  <a:lnTo>
                    <a:pt x="56" y="218"/>
                  </a:lnTo>
                  <a:lnTo>
                    <a:pt x="73" y="219"/>
                  </a:lnTo>
                  <a:lnTo>
                    <a:pt x="114" y="200"/>
                  </a:lnTo>
                  <a:lnTo>
                    <a:pt x="118" y="231"/>
                  </a:lnTo>
                  <a:lnTo>
                    <a:pt x="178" y="255"/>
                  </a:lnTo>
                  <a:lnTo>
                    <a:pt x="188" y="291"/>
                  </a:lnTo>
                  <a:lnTo>
                    <a:pt x="211" y="293"/>
                  </a:lnTo>
                  <a:lnTo>
                    <a:pt x="220" y="317"/>
                  </a:lnTo>
                  <a:lnTo>
                    <a:pt x="215" y="345"/>
                  </a:lnTo>
                  <a:lnTo>
                    <a:pt x="218" y="372"/>
                  </a:lnTo>
                  <a:lnTo>
                    <a:pt x="246" y="377"/>
                  </a:lnTo>
                  <a:lnTo>
                    <a:pt x="250" y="396"/>
                  </a:lnTo>
                  <a:lnTo>
                    <a:pt x="264" y="399"/>
                  </a:lnTo>
                  <a:lnTo>
                    <a:pt x="262" y="424"/>
                  </a:lnTo>
                  <a:lnTo>
                    <a:pt x="273" y="424"/>
                  </a:lnTo>
                  <a:lnTo>
                    <a:pt x="275" y="445"/>
                  </a:lnTo>
                  <a:lnTo>
                    <a:pt x="222" y="491"/>
                  </a:lnTo>
                  <a:lnTo>
                    <a:pt x="232" y="488"/>
                  </a:lnTo>
                  <a:lnTo>
                    <a:pt x="273" y="517"/>
                  </a:lnTo>
                  <a:lnTo>
                    <a:pt x="281" y="529"/>
                  </a:lnTo>
                  <a:lnTo>
                    <a:pt x="278" y="543"/>
                  </a:lnTo>
                  <a:lnTo>
                    <a:pt x="343" y="462"/>
                  </a:lnTo>
                  <a:lnTo>
                    <a:pt x="347" y="421"/>
                  </a:lnTo>
                  <a:lnTo>
                    <a:pt x="399" y="384"/>
                  </a:lnTo>
                  <a:lnTo>
                    <a:pt x="432" y="384"/>
                  </a:lnTo>
                  <a:lnTo>
                    <a:pt x="445" y="371"/>
                  </a:lnTo>
                  <a:lnTo>
                    <a:pt x="472" y="310"/>
                  </a:lnTo>
                  <a:lnTo>
                    <a:pt x="475" y="249"/>
                  </a:lnTo>
                  <a:lnTo>
                    <a:pt x="527" y="191"/>
                  </a:lnTo>
                  <a:lnTo>
                    <a:pt x="532" y="166"/>
                  </a:lnTo>
                  <a:lnTo>
                    <a:pt x="524" y="141"/>
                  </a:lnTo>
                  <a:lnTo>
                    <a:pt x="502" y="137"/>
                  </a:lnTo>
                  <a:lnTo>
                    <a:pt x="468" y="111"/>
                  </a:lnTo>
                  <a:lnTo>
                    <a:pt x="401" y="106"/>
                  </a:lnTo>
                  <a:lnTo>
                    <a:pt x="395" y="90"/>
                  </a:lnTo>
                  <a:lnTo>
                    <a:pt x="365" y="78"/>
                  </a:lnTo>
                  <a:lnTo>
                    <a:pt x="352" y="79"/>
                  </a:lnTo>
                  <a:lnTo>
                    <a:pt x="334" y="102"/>
                  </a:lnTo>
                  <a:lnTo>
                    <a:pt x="334" y="94"/>
                  </a:lnTo>
                  <a:lnTo>
                    <a:pt x="305" y="98"/>
                  </a:lnTo>
                  <a:lnTo>
                    <a:pt x="317" y="93"/>
                  </a:lnTo>
                  <a:lnTo>
                    <a:pt x="306" y="75"/>
                  </a:lnTo>
                  <a:lnTo>
                    <a:pt x="327" y="48"/>
                  </a:lnTo>
                  <a:lnTo>
                    <a:pt x="305" y="15"/>
                  </a:lnTo>
                  <a:lnTo>
                    <a:pt x="285" y="41"/>
                  </a:lnTo>
                  <a:lnTo>
                    <a:pt x="265" y="39"/>
                  </a:lnTo>
                  <a:lnTo>
                    <a:pt x="237" y="43"/>
                  </a:lnTo>
                  <a:lnTo>
                    <a:pt x="198" y="49"/>
                  </a:lnTo>
                  <a:lnTo>
                    <a:pt x="191" y="35"/>
                  </a:lnTo>
                  <a:lnTo>
                    <a:pt x="194" y="9"/>
                  </a:lnTo>
                  <a:lnTo>
                    <a:pt x="181" y="0"/>
                  </a:lnTo>
                  <a:lnTo>
                    <a:pt x="147" y="16"/>
                  </a:lnTo>
                  <a:lnTo>
                    <a:pt x="124" y="11"/>
                  </a:lnTo>
                  <a:lnTo>
                    <a:pt x="131" y="37"/>
                  </a:lnTo>
                  <a:lnTo>
                    <a:pt x="144" y="40"/>
                  </a:lnTo>
                  <a:lnTo>
                    <a:pt x="111" y="59"/>
                  </a:lnTo>
                  <a:lnTo>
                    <a:pt x="95" y="52"/>
                  </a:lnTo>
                  <a:lnTo>
                    <a:pt x="87" y="42"/>
                  </a:lnTo>
                  <a:lnTo>
                    <a:pt x="55" y="47"/>
                  </a:lnTo>
                  <a:lnTo>
                    <a:pt x="65" y="61"/>
                  </a:lnTo>
                  <a:lnTo>
                    <a:pt x="52" y="63"/>
                  </a:lnTo>
                  <a:lnTo>
                    <a:pt x="59" y="87"/>
                  </a:lnTo>
                  <a:lnTo>
                    <a:pt x="53" y="126"/>
                  </a:lnTo>
                  <a:lnTo>
                    <a:pt x="19" y="140"/>
                  </a:lnTo>
                  <a:lnTo>
                    <a:pt x="0" y="17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07" name="Freeform 192">
              <a:extLst>
                <a:ext uri="{FF2B5EF4-FFF2-40B4-BE49-F238E27FC236}">
                  <a16:creationId xmlns:a16="http://schemas.microsoft.com/office/drawing/2014/main" id="{95B70588-7F73-4417-A499-C98ABEB1DD27}"/>
                </a:ext>
              </a:extLst>
            </p:cNvPr>
            <p:cNvSpPr>
              <a:spLocks/>
            </p:cNvSpPr>
            <p:nvPr/>
          </p:nvSpPr>
          <p:spPr bwMode="auto">
            <a:xfrm>
              <a:off x="1863" y="3176"/>
              <a:ext cx="13" cy="37"/>
            </a:xfrm>
            <a:custGeom>
              <a:avLst/>
              <a:gdLst>
                <a:gd name="T0" fmla="*/ 0 w 13"/>
                <a:gd name="T1" fmla="*/ 8 h 37"/>
                <a:gd name="T2" fmla="*/ 0 w 13"/>
                <a:gd name="T3" fmla="*/ 8 h 37"/>
                <a:gd name="T4" fmla="*/ 5 w 13"/>
                <a:gd name="T5" fmla="*/ 36 h 37"/>
                <a:gd name="T6" fmla="*/ 12 w 13"/>
                <a:gd name="T7" fmla="*/ 0 h 37"/>
                <a:gd name="T8" fmla="*/ 0 w 13"/>
                <a:gd name="T9" fmla="*/ 8 h 37"/>
                <a:gd name="T10" fmla="*/ 0 w 13"/>
                <a:gd name="T11" fmla="*/ 8 h 37"/>
                <a:gd name="T12" fmla="*/ 0 60000 65536"/>
                <a:gd name="T13" fmla="*/ 0 60000 65536"/>
                <a:gd name="T14" fmla="*/ 0 60000 65536"/>
                <a:gd name="T15" fmla="*/ 0 60000 65536"/>
                <a:gd name="T16" fmla="*/ 0 60000 65536"/>
                <a:gd name="T17" fmla="*/ 0 60000 65536"/>
                <a:gd name="T18" fmla="*/ 0 w 13"/>
                <a:gd name="T19" fmla="*/ 0 h 37"/>
                <a:gd name="T20" fmla="*/ 13 w 1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 h="37">
                  <a:moveTo>
                    <a:pt x="0" y="8"/>
                  </a:moveTo>
                  <a:lnTo>
                    <a:pt x="0" y="8"/>
                  </a:lnTo>
                  <a:lnTo>
                    <a:pt x="5" y="36"/>
                  </a:lnTo>
                  <a:lnTo>
                    <a:pt x="12" y="0"/>
                  </a:lnTo>
                  <a:lnTo>
                    <a:pt x="0" y="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08" name="Freeform 193">
              <a:extLst>
                <a:ext uri="{FF2B5EF4-FFF2-40B4-BE49-F238E27FC236}">
                  <a16:creationId xmlns:a16="http://schemas.microsoft.com/office/drawing/2014/main" id="{C7D09063-ADC2-4D50-8426-4446BB163DBC}"/>
                </a:ext>
              </a:extLst>
            </p:cNvPr>
            <p:cNvSpPr>
              <a:spLocks/>
            </p:cNvSpPr>
            <p:nvPr/>
          </p:nvSpPr>
          <p:spPr bwMode="auto">
            <a:xfrm>
              <a:off x="2049" y="3668"/>
              <a:ext cx="115" cy="571"/>
            </a:xfrm>
            <a:custGeom>
              <a:avLst/>
              <a:gdLst>
                <a:gd name="T0" fmla="*/ 0 w 115"/>
                <a:gd name="T1" fmla="*/ 445 h 571"/>
                <a:gd name="T2" fmla="*/ 0 w 115"/>
                <a:gd name="T3" fmla="*/ 445 h 571"/>
                <a:gd name="T4" fmla="*/ 9 w 115"/>
                <a:gd name="T5" fmla="*/ 430 h 571"/>
                <a:gd name="T6" fmla="*/ 24 w 115"/>
                <a:gd name="T7" fmla="*/ 441 h 571"/>
                <a:gd name="T8" fmla="*/ 39 w 115"/>
                <a:gd name="T9" fmla="*/ 412 h 571"/>
                <a:gd name="T10" fmla="*/ 33 w 115"/>
                <a:gd name="T11" fmla="*/ 400 h 571"/>
                <a:gd name="T12" fmla="*/ 45 w 115"/>
                <a:gd name="T13" fmla="*/ 360 h 571"/>
                <a:gd name="T14" fmla="*/ 24 w 115"/>
                <a:gd name="T15" fmla="*/ 357 h 571"/>
                <a:gd name="T16" fmla="*/ 27 w 115"/>
                <a:gd name="T17" fmla="*/ 292 h 571"/>
                <a:gd name="T18" fmla="*/ 55 w 115"/>
                <a:gd name="T19" fmla="*/ 224 h 571"/>
                <a:gd name="T20" fmla="*/ 54 w 115"/>
                <a:gd name="T21" fmla="*/ 166 h 571"/>
                <a:gd name="T22" fmla="*/ 74 w 115"/>
                <a:gd name="T23" fmla="*/ 58 h 571"/>
                <a:gd name="T24" fmla="*/ 68 w 115"/>
                <a:gd name="T25" fmla="*/ 9 h 571"/>
                <a:gd name="T26" fmla="*/ 81 w 115"/>
                <a:gd name="T27" fmla="*/ 0 h 571"/>
                <a:gd name="T28" fmla="*/ 96 w 115"/>
                <a:gd name="T29" fmla="*/ 25 h 571"/>
                <a:gd name="T30" fmla="*/ 104 w 115"/>
                <a:gd name="T31" fmla="*/ 75 h 571"/>
                <a:gd name="T32" fmla="*/ 114 w 115"/>
                <a:gd name="T33" fmla="*/ 76 h 571"/>
                <a:gd name="T34" fmla="*/ 112 w 115"/>
                <a:gd name="T35" fmla="*/ 93 h 571"/>
                <a:gd name="T36" fmla="*/ 97 w 115"/>
                <a:gd name="T37" fmla="*/ 100 h 571"/>
                <a:gd name="T38" fmla="*/ 98 w 115"/>
                <a:gd name="T39" fmla="*/ 134 h 571"/>
                <a:gd name="T40" fmla="*/ 81 w 115"/>
                <a:gd name="T41" fmla="*/ 152 h 571"/>
                <a:gd name="T42" fmla="*/ 69 w 115"/>
                <a:gd name="T43" fmla="*/ 199 h 571"/>
                <a:gd name="T44" fmla="*/ 78 w 115"/>
                <a:gd name="T45" fmla="*/ 243 h 571"/>
                <a:gd name="T46" fmla="*/ 61 w 115"/>
                <a:gd name="T47" fmla="*/ 281 h 571"/>
                <a:gd name="T48" fmla="*/ 48 w 115"/>
                <a:gd name="T49" fmla="*/ 374 h 571"/>
                <a:gd name="T50" fmla="*/ 58 w 115"/>
                <a:gd name="T51" fmla="*/ 409 h 571"/>
                <a:gd name="T52" fmla="*/ 49 w 115"/>
                <a:gd name="T53" fmla="*/ 412 h 571"/>
                <a:gd name="T54" fmla="*/ 53 w 115"/>
                <a:gd name="T55" fmla="*/ 442 h 571"/>
                <a:gd name="T56" fmla="*/ 30 w 115"/>
                <a:gd name="T57" fmla="*/ 505 h 571"/>
                <a:gd name="T58" fmla="*/ 33 w 115"/>
                <a:gd name="T59" fmla="*/ 516 h 571"/>
                <a:gd name="T60" fmla="*/ 44 w 115"/>
                <a:gd name="T61" fmla="*/ 512 h 571"/>
                <a:gd name="T62" fmla="*/ 48 w 115"/>
                <a:gd name="T63" fmla="*/ 536 h 571"/>
                <a:gd name="T64" fmla="*/ 98 w 115"/>
                <a:gd name="T65" fmla="*/ 541 h 571"/>
                <a:gd name="T66" fmla="*/ 65 w 115"/>
                <a:gd name="T67" fmla="*/ 551 h 571"/>
                <a:gd name="T68" fmla="*/ 61 w 115"/>
                <a:gd name="T69" fmla="*/ 570 h 571"/>
                <a:gd name="T70" fmla="*/ 46 w 115"/>
                <a:gd name="T71" fmla="*/ 565 h 571"/>
                <a:gd name="T72" fmla="*/ 62 w 115"/>
                <a:gd name="T73" fmla="*/ 553 h 571"/>
                <a:gd name="T74" fmla="*/ 38 w 115"/>
                <a:gd name="T75" fmla="*/ 548 h 571"/>
                <a:gd name="T76" fmla="*/ 35 w 115"/>
                <a:gd name="T77" fmla="*/ 527 h 571"/>
                <a:gd name="T78" fmla="*/ 29 w 115"/>
                <a:gd name="T79" fmla="*/ 537 h 571"/>
                <a:gd name="T80" fmla="*/ 20 w 115"/>
                <a:gd name="T81" fmla="*/ 518 h 571"/>
                <a:gd name="T82" fmla="*/ 25 w 115"/>
                <a:gd name="T83" fmla="*/ 513 h 571"/>
                <a:gd name="T84" fmla="*/ 14 w 115"/>
                <a:gd name="T85" fmla="*/ 504 h 571"/>
                <a:gd name="T86" fmla="*/ 24 w 115"/>
                <a:gd name="T87" fmla="*/ 494 h 571"/>
                <a:gd name="T88" fmla="*/ 15 w 115"/>
                <a:gd name="T89" fmla="*/ 466 h 571"/>
                <a:gd name="T90" fmla="*/ 32 w 115"/>
                <a:gd name="T91" fmla="*/ 469 h 571"/>
                <a:gd name="T92" fmla="*/ 15 w 115"/>
                <a:gd name="T93" fmla="*/ 455 h 571"/>
                <a:gd name="T94" fmla="*/ 19 w 115"/>
                <a:gd name="T95" fmla="*/ 444 h 571"/>
                <a:gd name="T96" fmla="*/ 0 w 115"/>
                <a:gd name="T97" fmla="*/ 445 h 571"/>
                <a:gd name="T98" fmla="*/ 0 w 115"/>
                <a:gd name="T99" fmla="*/ 445 h 5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571"/>
                <a:gd name="T152" fmla="*/ 115 w 115"/>
                <a:gd name="T153" fmla="*/ 571 h 5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571">
                  <a:moveTo>
                    <a:pt x="0" y="445"/>
                  </a:moveTo>
                  <a:lnTo>
                    <a:pt x="0" y="445"/>
                  </a:lnTo>
                  <a:lnTo>
                    <a:pt x="9" y="430"/>
                  </a:lnTo>
                  <a:lnTo>
                    <a:pt x="24" y="441"/>
                  </a:lnTo>
                  <a:lnTo>
                    <a:pt x="39" y="412"/>
                  </a:lnTo>
                  <a:lnTo>
                    <a:pt x="33" y="400"/>
                  </a:lnTo>
                  <a:lnTo>
                    <a:pt x="45" y="360"/>
                  </a:lnTo>
                  <a:lnTo>
                    <a:pt x="24" y="357"/>
                  </a:lnTo>
                  <a:lnTo>
                    <a:pt x="27" y="292"/>
                  </a:lnTo>
                  <a:lnTo>
                    <a:pt x="55" y="224"/>
                  </a:lnTo>
                  <a:lnTo>
                    <a:pt x="54" y="166"/>
                  </a:lnTo>
                  <a:lnTo>
                    <a:pt x="74" y="58"/>
                  </a:lnTo>
                  <a:lnTo>
                    <a:pt x="68" y="9"/>
                  </a:lnTo>
                  <a:lnTo>
                    <a:pt x="81" y="0"/>
                  </a:lnTo>
                  <a:lnTo>
                    <a:pt x="96" y="25"/>
                  </a:lnTo>
                  <a:lnTo>
                    <a:pt x="104" y="75"/>
                  </a:lnTo>
                  <a:lnTo>
                    <a:pt x="114" y="76"/>
                  </a:lnTo>
                  <a:lnTo>
                    <a:pt x="112" y="93"/>
                  </a:lnTo>
                  <a:lnTo>
                    <a:pt x="97" y="100"/>
                  </a:lnTo>
                  <a:lnTo>
                    <a:pt x="98" y="134"/>
                  </a:lnTo>
                  <a:lnTo>
                    <a:pt x="81" y="152"/>
                  </a:lnTo>
                  <a:lnTo>
                    <a:pt x="69" y="199"/>
                  </a:lnTo>
                  <a:lnTo>
                    <a:pt x="78" y="243"/>
                  </a:lnTo>
                  <a:lnTo>
                    <a:pt x="61" y="281"/>
                  </a:lnTo>
                  <a:lnTo>
                    <a:pt x="48" y="374"/>
                  </a:lnTo>
                  <a:lnTo>
                    <a:pt x="58" y="409"/>
                  </a:lnTo>
                  <a:lnTo>
                    <a:pt x="49" y="412"/>
                  </a:lnTo>
                  <a:lnTo>
                    <a:pt x="53" y="442"/>
                  </a:lnTo>
                  <a:lnTo>
                    <a:pt x="30" y="505"/>
                  </a:lnTo>
                  <a:lnTo>
                    <a:pt x="33" y="516"/>
                  </a:lnTo>
                  <a:lnTo>
                    <a:pt x="44" y="512"/>
                  </a:lnTo>
                  <a:lnTo>
                    <a:pt x="48" y="536"/>
                  </a:lnTo>
                  <a:lnTo>
                    <a:pt x="98" y="541"/>
                  </a:lnTo>
                  <a:lnTo>
                    <a:pt x="65" y="551"/>
                  </a:lnTo>
                  <a:lnTo>
                    <a:pt x="61" y="570"/>
                  </a:lnTo>
                  <a:lnTo>
                    <a:pt x="46" y="565"/>
                  </a:lnTo>
                  <a:lnTo>
                    <a:pt x="62" y="553"/>
                  </a:lnTo>
                  <a:lnTo>
                    <a:pt x="38" y="548"/>
                  </a:lnTo>
                  <a:lnTo>
                    <a:pt x="35" y="527"/>
                  </a:lnTo>
                  <a:lnTo>
                    <a:pt x="29" y="537"/>
                  </a:lnTo>
                  <a:lnTo>
                    <a:pt x="20" y="518"/>
                  </a:lnTo>
                  <a:lnTo>
                    <a:pt x="25" y="513"/>
                  </a:lnTo>
                  <a:lnTo>
                    <a:pt x="14" y="504"/>
                  </a:lnTo>
                  <a:lnTo>
                    <a:pt x="24" y="494"/>
                  </a:lnTo>
                  <a:lnTo>
                    <a:pt x="15" y="466"/>
                  </a:lnTo>
                  <a:lnTo>
                    <a:pt x="32" y="469"/>
                  </a:lnTo>
                  <a:lnTo>
                    <a:pt x="15" y="455"/>
                  </a:lnTo>
                  <a:lnTo>
                    <a:pt x="19" y="444"/>
                  </a:lnTo>
                  <a:lnTo>
                    <a:pt x="0" y="44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09" name="Freeform 194">
              <a:extLst>
                <a:ext uri="{FF2B5EF4-FFF2-40B4-BE49-F238E27FC236}">
                  <a16:creationId xmlns:a16="http://schemas.microsoft.com/office/drawing/2014/main" id="{87B4D1D0-38EE-4220-B86B-249E76DCC81F}"/>
                </a:ext>
              </a:extLst>
            </p:cNvPr>
            <p:cNvSpPr>
              <a:spLocks/>
            </p:cNvSpPr>
            <p:nvPr/>
          </p:nvSpPr>
          <p:spPr bwMode="auto">
            <a:xfrm>
              <a:off x="2055" y="4146"/>
              <a:ext cx="10" cy="22"/>
            </a:xfrm>
            <a:custGeom>
              <a:avLst/>
              <a:gdLst>
                <a:gd name="T0" fmla="*/ 0 w 10"/>
                <a:gd name="T1" fmla="*/ 9 h 22"/>
                <a:gd name="T2" fmla="*/ 0 w 10"/>
                <a:gd name="T3" fmla="*/ 9 h 22"/>
                <a:gd name="T4" fmla="*/ 4 w 10"/>
                <a:gd name="T5" fmla="*/ 0 h 22"/>
                <a:gd name="T6" fmla="*/ 9 w 10"/>
                <a:gd name="T7" fmla="*/ 21 h 22"/>
                <a:gd name="T8" fmla="*/ 0 w 10"/>
                <a:gd name="T9" fmla="*/ 9 h 22"/>
                <a:gd name="T10" fmla="*/ 0 w 10"/>
                <a:gd name="T11" fmla="*/ 9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0" y="9"/>
                  </a:moveTo>
                  <a:lnTo>
                    <a:pt x="0" y="9"/>
                  </a:lnTo>
                  <a:lnTo>
                    <a:pt x="4" y="0"/>
                  </a:lnTo>
                  <a:lnTo>
                    <a:pt x="9" y="21"/>
                  </a:lnTo>
                  <a:lnTo>
                    <a:pt x="0" y="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10" name="Freeform 195">
              <a:extLst>
                <a:ext uri="{FF2B5EF4-FFF2-40B4-BE49-F238E27FC236}">
                  <a16:creationId xmlns:a16="http://schemas.microsoft.com/office/drawing/2014/main" id="{CD1D1764-28E9-488F-8646-54D1B222FFB5}"/>
                </a:ext>
              </a:extLst>
            </p:cNvPr>
            <p:cNvSpPr>
              <a:spLocks/>
            </p:cNvSpPr>
            <p:nvPr/>
          </p:nvSpPr>
          <p:spPr bwMode="auto">
            <a:xfrm>
              <a:off x="2065" y="4030"/>
              <a:ext cx="9" cy="28"/>
            </a:xfrm>
            <a:custGeom>
              <a:avLst/>
              <a:gdLst>
                <a:gd name="T0" fmla="*/ 0 w 9"/>
                <a:gd name="T1" fmla="*/ 23 h 28"/>
                <a:gd name="T2" fmla="*/ 0 w 9"/>
                <a:gd name="T3" fmla="*/ 23 h 28"/>
                <a:gd name="T4" fmla="*/ 8 w 9"/>
                <a:gd name="T5" fmla="*/ 0 h 28"/>
                <a:gd name="T6" fmla="*/ 8 w 9"/>
                <a:gd name="T7" fmla="*/ 27 h 28"/>
                <a:gd name="T8" fmla="*/ 0 w 9"/>
                <a:gd name="T9" fmla="*/ 23 h 28"/>
                <a:gd name="T10" fmla="*/ 0 w 9"/>
                <a:gd name="T11" fmla="*/ 23 h 28"/>
                <a:gd name="T12" fmla="*/ 0 60000 65536"/>
                <a:gd name="T13" fmla="*/ 0 60000 65536"/>
                <a:gd name="T14" fmla="*/ 0 60000 65536"/>
                <a:gd name="T15" fmla="*/ 0 60000 65536"/>
                <a:gd name="T16" fmla="*/ 0 60000 65536"/>
                <a:gd name="T17" fmla="*/ 0 60000 65536"/>
                <a:gd name="T18" fmla="*/ 0 w 9"/>
                <a:gd name="T19" fmla="*/ 0 h 28"/>
                <a:gd name="T20" fmla="*/ 9 w 9"/>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9" h="28">
                  <a:moveTo>
                    <a:pt x="0" y="23"/>
                  </a:moveTo>
                  <a:lnTo>
                    <a:pt x="0" y="23"/>
                  </a:lnTo>
                  <a:lnTo>
                    <a:pt x="8" y="0"/>
                  </a:lnTo>
                  <a:lnTo>
                    <a:pt x="8" y="27"/>
                  </a:lnTo>
                  <a:lnTo>
                    <a:pt x="0" y="2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11" name="Freeform 196">
              <a:extLst>
                <a:ext uri="{FF2B5EF4-FFF2-40B4-BE49-F238E27FC236}">
                  <a16:creationId xmlns:a16="http://schemas.microsoft.com/office/drawing/2014/main" id="{E72D8135-5C37-45EC-A29B-FB26FEF347B0}"/>
                </a:ext>
              </a:extLst>
            </p:cNvPr>
            <p:cNvSpPr>
              <a:spLocks/>
            </p:cNvSpPr>
            <p:nvPr/>
          </p:nvSpPr>
          <p:spPr bwMode="auto">
            <a:xfrm>
              <a:off x="2074" y="4231"/>
              <a:ext cx="19" cy="13"/>
            </a:xfrm>
            <a:custGeom>
              <a:avLst/>
              <a:gdLst>
                <a:gd name="T0" fmla="*/ 0 w 19"/>
                <a:gd name="T1" fmla="*/ 0 h 13"/>
                <a:gd name="T2" fmla="*/ 0 w 19"/>
                <a:gd name="T3" fmla="*/ 0 h 13"/>
                <a:gd name="T4" fmla="*/ 18 w 19"/>
                <a:gd name="T5" fmla="*/ 3 h 13"/>
                <a:gd name="T6" fmla="*/ 18 w 19"/>
                <a:gd name="T7" fmla="*/ 12 h 13"/>
                <a:gd name="T8" fmla="*/ 0 w 19"/>
                <a:gd name="T9" fmla="*/ 0 h 13"/>
                <a:gd name="T10" fmla="*/ 0 w 19"/>
                <a:gd name="T11" fmla="*/ 0 h 13"/>
                <a:gd name="T12" fmla="*/ 0 60000 65536"/>
                <a:gd name="T13" fmla="*/ 0 60000 65536"/>
                <a:gd name="T14" fmla="*/ 0 60000 65536"/>
                <a:gd name="T15" fmla="*/ 0 60000 65536"/>
                <a:gd name="T16" fmla="*/ 0 60000 65536"/>
                <a:gd name="T17" fmla="*/ 0 60000 65536"/>
                <a:gd name="T18" fmla="*/ 0 w 19"/>
                <a:gd name="T19" fmla="*/ 0 h 13"/>
                <a:gd name="T20" fmla="*/ 19 w 1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9" h="13">
                  <a:moveTo>
                    <a:pt x="0" y="0"/>
                  </a:moveTo>
                  <a:lnTo>
                    <a:pt x="0" y="0"/>
                  </a:lnTo>
                  <a:lnTo>
                    <a:pt x="18" y="3"/>
                  </a:lnTo>
                  <a:lnTo>
                    <a:pt x="18" y="12"/>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12" name="Freeform 197">
              <a:extLst>
                <a:ext uri="{FF2B5EF4-FFF2-40B4-BE49-F238E27FC236}">
                  <a16:creationId xmlns:a16="http://schemas.microsoft.com/office/drawing/2014/main" id="{72B00665-1FED-48B5-A5D8-D36C5B25BBD7}"/>
                </a:ext>
              </a:extLst>
            </p:cNvPr>
            <p:cNvSpPr>
              <a:spLocks/>
            </p:cNvSpPr>
            <p:nvPr/>
          </p:nvSpPr>
          <p:spPr bwMode="auto">
            <a:xfrm>
              <a:off x="2078" y="4204"/>
              <a:ext cx="28" cy="28"/>
            </a:xfrm>
            <a:custGeom>
              <a:avLst/>
              <a:gdLst>
                <a:gd name="T0" fmla="*/ 0 w 28"/>
                <a:gd name="T1" fmla="*/ 5 h 28"/>
                <a:gd name="T2" fmla="*/ 0 w 28"/>
                <a:gd name="T3" fmla="*/ 5 h 28"/>
                <a:gd name="T4" fmla="*/ 7 w 28"/>
                <a:gd name="T5" fmla="*/ 0 h 28"/>
                <a:gd name="T6" fmla="*/ 6 w 28"/>
                <a:gd name="T7" fmla="*/ 13 h 28"/>
                <a:gd name="T8" fmla="*/ 27 w 28"/>
                <a:gd name="T9" fmla="*/ 17 h 28"/>
                <a:gd name="T10" fmla="*/ 14 w 28"/>
                <a:gd name="T11" fmla="*/ 27 h 28"/>
                <a:gd name="T12" fmla="*/ 0 w 28"/>
                <a:gd name="T13" fmla="*/ 5 h 28"/>
                <a:gd name="T14" fmla="*/ 0 w 2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8"/>
                <a:gd name="T26" fmla="*/ 28 w 2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8">
                  <a:moveTo>
                    <a:pt x="0" y="5"/>
                  </a:moveTo>
                  <a:lnTo>
                    <a:pt x="0" y="5"/>
                  </a:lnTo>
                  <a:lnTo>
                    <a:pt x="7" y="0"/>
                  </a:lnTo>
                  <a:lnTo>
                    <a:pt x="6" y="13"/>
                  </a:lnTo>
                  <a:lnTo>
                    <a:pt x="27" y="17"/>
                  </a:lnTo>
                  <a:lnTo>
                    <a:pt x="14" y="27"/>
                  </a:lnTo>
                  <a:lnTo>
                    <a:pt x="0" y="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13" name="Freeform 198">
              <a:extLst>
                <a:ext uri="{FF2B5EF4-FFF2-40B4-BE49-F238E27FC236}">
                  <a16:creationId xmlns:a16="http://schemas.microsoft.com/office/drawing/2014/main" id="{49D08CCA-9ECE-4A05-A081-AAF029803475}"/>
                </a:ext>
              </a:extLst>
            </p:cNvPr>
            <p:cNvSpPr>
              <a:spLocks/>
            </p:cNvSpPr>
            <p:nvPr/>
          </p:nvSpPr>
          <p:spPr bwMode="auto">
            <a:xfrm>
              <a:off x="2097" y="4240"/>
              <a:ext cx="16" cy="8"/>
            </a:xfrm>
            <a:custGeom>
              <a:avLst/>
              <a:gdLst>
                <a:gd name="T0" fmla="*/ 0 w 16"/>
                <a:gd name="T1" fmla="*/ 5 h 8"/>
                <a:gd name="T2" fmla="*/ 0 w 16"/>
                <a:gd name="T3" fmla="*/ 5 h 8"/>
                <a:gd name="T4" fmla="*/ 4 w 16"/>
                <a:gd name="T5" fmla="*/ 0 h 8"/>
                <a:gd name="T6" fmla="*/ 15 w 16"/>
                <a:gd name="T7" fmla="*/ 7 h 8"/>
                <a:gd name="T8" fmla="*/ 0 w 16"/>
                <a:gd name="T9" fmla="*/ 5 h 8"/>
                <a:gd name="T10" fmla="*/ 0 w 16"/>
                <a:gd name="T11" fmla="*/ 5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5"/>
                  </a:moveTo>
                  <a:lnTo>
                    <a:pt x="0" y="5"/>
                  </a:lnTo>
                  <a:lnTo>
                    <a:pt x="4" y="0"/>
                  </a:lnTo>
                  <a:lnTo>
                    <a:pt x="15" y="7"/>
                  </a:lnTo>
                  <a:lnTo>
                    <a:pt x="0" y="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14" name="Freeform 199">
              <a:extLst>
                <a:ext uri="{FF2B5EF4-FFF2-40B4-BE49-F238E27FC236}">
                  <a16:creationId xmlns:a16="http://schemas.microsoft.com/office/drawing/2014/main" id="{9C1B4E42-1E45-485A-BD37-F98A3FEC6833}"/>
                </a:ext>
              </a:extLst>
            </p:cNvPr>
            <p:cNvSpPr>
              <a:spLocks/>
            </p:cNvSpPr>
            <p:nvPr/>
          </p:nvSpPr>
          <p:spPr bwMode="auto">
            <a:xfrm>
              <a:off x="2107" y="4217"/>
              <a:ext cx="39" cy="42"/>
            </a:xfrm>
            <a:custGeom>
              <a:avLst/>
              <a:gdLst>
                <a:gd name="T0" fmla="*/ 0 w 39"/>
                <a:gd name="T1" fmla="*/ 34 h 42"/>
                <a:gd name="T2" fmla="*/ 0 w 39"/>
                <a:gd name="T3" fmla="*/ 34 h 42"/>
                <a:gd name="T4" fmla="*/ 6 w 39"/>
                <a:gd name="T5" fmla="*/ 27 h 42"/>
                <a:gd name="T6" fmla="*/ 26 w 39"/>
                <a:gd name="T7" fmla="*/ 31 h 42"/>
                <a:gd name="T8" fmla="*/ 17 w 39"/>
                <a:gd name="T9" fmla="*/ 21 h 42"/>
                <a:gd name="T10" fmla="*/ 27 w 39"/>
                <a:gd name="T11" fmla="*/ 14 h 42"/>
                <a:gd name="T12" fmla="*/ 12 w 39"/>
                <a:gd name="T13" fmla="*/ 12 h 42"/>
                <a:gd name="T14" fmla="*/ 12 w 39"/>
                <a:gd name="T15" fmla="*/ 2 h 42"/>
                <a:gd name="T16" fmla="*/ 36 w 39"/>
                <a:gd name="T17" fmla="*/ 0 h 42"/>
                <a:gd name="T18" fmla="*/ 38 w 39"/>
                <a:gd name="T19" fmla="*/ 41 h 42"/>
                <a:gd name="T20" fmla="*/ 0 w 39"/>
                <a:gd name="T21" fmla="*/ 34 h 42"/>
                <a:gd name="T22" fmla="*/ 0 w 39"/>
                <a:gd name="T23" fmla="*/ 34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42"/>
                <a:gd name="T38" fmla="*/ 39 w 3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42">
                  <a:moveTo>
                    <a:pt x="0" y="34"/>
                  </a:moveTo>
                  <a:lnTo>
                    <a:pt x="0" y="34"/>
                  </a:lnTo>
                  <a:lnTo>
                    <a:pt x="6" y="27"/>
                  </a:lnTo>
                  <a:lnTo>
                    <a:pt x="26" y="31"/>
                  </a:lnTo>
                  <a:lnTo>
                    <a:pt x="17" y="21"/>
                  </a:lnTo>
                  <a:lnTo>
                    <a:pt x="27" y="14"/>
                  </a:lnTo>
                  <a:lnTo>
                    <a:pt x="12" y="12"/>
                  </a:lnTo>
                  <a:lnTo>
                    <a:pt x="12" y="2"/>
                  </a:lnTo>
                  <a:lnTo>
                    <a:pt x="36" y="0"/>
                  </a:lnTo>
                  <a:lnTo>
                    <a:pt x="38" y="41"/>
                  </a:lnTo>
                  <a:lnTo>
                    <a:pt x="0" y="3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15" name="Freeform 200">
              <a:extLst>
                <a:ext uri="{FF2B5EF4-FFF2-40B4-BE49-F238E27FC236}">
                  <a16:creationId xmlns:a16="http://schemas.microsoft.com/office/drawing/2014/main" id="{72D4327D-6A7B-4E43-9F75-F431E4AAE5F4}"/>
                </a:ext>
              </a:extLst>
            </p:cNvPr>
            <p:cNvSpPr>
              <a:spLocks/>
            </p:cNvSpPr>
            <p:nvPr/>
          </p:nvSpPr>
          <p:spPr bwMode="auto">
            <a:xfrm>
              <a:off x="2126" y="4265"/>
              <a:ext cx="29" cy="9"/>
            </a:xfrm>
            <a:custGeom>
              <a:avLst/>
              <a:gdLst>
                <a:gd name="T0" fmla="*/ 0 w 29"/>
                <a:gd name="T1" fmla="*/ 0 h 9"/>
                <a:gd name="T2" fmla="*/ 0 w 29"/>
                <a:gd name="T3" fmla="*/ 0 h 9"/>
                <a:gd name="T4" fmla="*/ 25 w 29"/>
                <a:gd name="T5" fmla="*/ 2 h 9"/>
                <a:gd name="T6" fmla="*/ 28 w 29"/>
                <a:gd name="T7" fmla="*/ 8 h 9"/>
                <a:gd name="T8" fmla="*/ 0 w 29"/>
                <a:gd name="T9" fmla="*/ 0 h 9"/>
                <a:gd name="T10" fmla="*/ 0 w 29"/>
                <a:gd name="T11" fmla="*/ 0 h 9"/>
                <a:gd name="T12" fmla="*/ 0 60000 65536"/>
                <a:gd name="T13" fmla="*/ 0 60000 65536"/>
                <a:gd name="T14" fmla="*/ 0 60000 65536"/>
                <a:gd name="T15" fmla="*/ 0 60000 65536"/>
                <a:gd name="T16" fmla="*/ 0 60000 65536"/>
                <a:gd name="T17" fmla="*/ 0 60000 65536"/>
                <a:gd name="T18" fmla="*/ 0 w 29"/>
                <a:gd name="T19" fmla="*/ 0 h 9"/>
                <a:gd name="T20" fmla="*/ 29 w 29"/>
                <a:gd name="T21" fmla="*/ 9 h 9"/>
              </a:gdLst>
              <a:ahLst/>
              <a:cxnLst>
                <a:cxn ang="T12">
                  <a:pos x="T0" y="T1"/>
                </a:cxn>
                <a:cxn ang="T13">
                  <a:pos x="T2" y="T3"/>
                </a:cxn>
                <a:cxn ang="T14">
                  <a:pos x="T4" y="T5"/>
                </a:cxn>
                <a:cxn ang="T15">
                  <a:pos x="T6" y="T7"/>
                </a:cxn>
                <a:cxn ang="T16">
                  <a:pos x="T8" y="T9"/>
                </a:cxn>
                <a:cxn ang="T17">
                  <a:pos x="T10" y="T11"/>
                </a:cxn>
              </a:cxnLst>
              <a:rect l="T18" t="T19" r="T20" b="T21"/>
              <a:pathLst>
                <a:path w="29" h="9">
                  <a:moveTo>
                    <a:pt x="0" y="0"/>
                  </a:moveTo>
                  <a:lnTo>
                    <a:pt x="0" y="0"/>
                  </a:lnTo>
                  <a:lnTo>
                    <a:pt x="25" y="2"/>
                  </a:lnTo>
                  <a:lnTo>
                    <a:pt x="28" y="8"/>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16" name="Freeform 201">
              <a:extLst>
                <a:ext uri="{FF2B5EF4-FFF2-40B4-BE49-F238E27FC236}">
                  <a16:creationId xmlns:a16="http://schemas.microsoft.com/office/drawing/2014/main" id="{9F0D4095-DC5F-4802-8055-BC7385233795}"/>
                </a:ext>
              </a:extLst>
            </p:cNvPr>
            <p:cNvSpPr>
              <a:spLocks/>
            </p:cNvSpPr>
            <p:nvPr/>
          </p:nvSpPr>
          <p:spPr bwMode="auto">
            <a:xfrm>
              <a:off x="2153" y="4259"/>
              <a:ext cx="14" cy="7"/>
            </a:xfrm>
            <a:custGeom>
              <a:avLst/>
              <a:gdLst>
                <a:gd name="T0" fmla="*/ 0 w 14"/>
                <a:gd name="T1" fmla="*/ 6 h 7"/>
                <a:gd name="T2" fmla="*/ 0 w 14"/>
                <a:gd name="T3" fmla="*/ 6 h 7"/>
                <a:gd name="T4" fmla="*/ 3 w 14"/>
                <a:gd name="T5" fmla="*/ 0 h 7"/>
                <a:gd name="T6" fmla="*/ 13 w 14"/>
                <a:gd name="T7" fmla="*/ 6 h 7"/>
                <a:gd name="T8" fmla="*/ 0 w 14"/>
                <a:gd name="T9" fmla="*/ 6 h 7"/>
                <a:gd name="T10" fmla="*/ 0 w 14"/>
                <a:gd name="T11" fmla="*/ 6 h 7"/>
                <a:gd name="T12" fmla="*/ 0 60000 65536"/>
                <a:gd name="T13" fmla="*/ 0 60000 65536"/>
                <a:gd name="T14" fmla="*/ 0 60000 65536"/>
                <a:gd name="T15" fmla="*/ 0 60000 65536"/>
                <a:gd name="T16" fmla="*/ 0 60000 65536"/>
                <a:gd name="T17" fmla="*/ 0 60000 65536"/>
                <a:gd name="T18" fmla="*/ 0 w 14"/>
                <a:gd name="T19" fmla="*/ 0 h 7"/>
                <a:gd name="T20" fmla="*/ 14 w 14"/>
                <a:gd name="T21" fmla="*/ 7 h 7"/>
              </a:gdLst>
              <a:ahLst/>
              <a:cxnLst>
                <a:cxn ang="T12">
                  <a:pos x="T0" y="T1"/>
                </a:cxn>
                <a:cxn ang="T13">
                  <a:pos x="T2" y="T3"/>
                </a:cxn>
                <a:cxn ang="T14">
                  <a:pos x="T4" y="T5"/>
                </a:cxn>
                <a:cxn ang="T15">
                  <a:pos x="T6" y="T7"/>
                </a:cxn>
                <a:cxn ang="T16">
                  <a:pos x="T8" y="T9"/>
                </a:cxn>
                <a:cxn ang="T17">
                  <a:pos x="T10" y="T11"/>
                </a:cxn>
              </a:cxnLst>
              <a:rect l="T18" t="T19" r="T20" b="T21"/>
              <a:pathLst>
                <a:path w="14" h="7">
                  <a:moveTo>
                    <a:pt x="0" y="6"/>
                  </a:moveTo>
                  <a:lnTo>
                    <a:pt x="0" y="6"/>
                  </a:lnTo>
                  <a:lnTo>
                    <a:pt x="3" y="0"/>
                  </a:lnTo>
                  <a:lnTo>
                    <a:pt x="13" y="6"/>
                  </a:lnTo>
                  <a:lnTo>
                    <a:pt x="0" y="6"/>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17" name="Freeform 202">
              <a:extLst>
                <a:ext uri="{FF2B5EF4-FFF2-40B4-BE49-F238E27FC236}">
                  <a16:creationId xmlns:a16="http://schemas.microsoft.com/office/drawing/2014/main" id="{32E1EADA-BEF6-4918-9ACF-4A6310A7131A}"/>
                </a:ext>
              </a:extLst>
            </p:cNvPr>
            <p:cNvSpPr>
              <a:spLocks/>
            </p:cNvSpPr>
            <p:nvPr/>
          </p:nvSpPr>
          <p:spPr bwMode="auto">
            <a:xfrm>
              <a:off x="2005" y="3261"/>
              <a:ext cx="164" cy="226"/>
            </a:xfrm>
            <a:custGeom>
              <a:avLst/>
              <a:gdLst>
                <a:gd name="T0" fmla="*/ 0 w 164"/>
                <a:gd name="T1" fmla="*/ 150 h 226"/>
                <a:gd name="T2" fmla="*/ 0 w 164"/>
                <a:gd name="T3" fmla="*/ 150 h 226"/>
                <a:gd name="T4" fmla="*/ 20 w 164"/>
                <a:gd name="T5" fmla="*/ 166 h 226"/>
                <a:gd name="T6" fmla="*/ 49 w 164"/>
                <a:gd name="T7" fmla="*/ 170 h 226"/>
                <a:gd name="T8" fmla="*/ 78 w 164"/>
                <a:gd name="T9" fmla="*/ 200 h 226"/>
                <a:gd name="T10" fmla="*/ 117 w 164"/>
                <a:gd name="T11" fmla="*/ 203 h 226"/>
                <a:gd name="T12" fmla="*/ 111 w 164"/>
                <a:gd name="T13" fmla="*/ 219 h 226"/>
                <a:gd name="T14" fmla="*/ 121 w 164"/>
                <a:gd name="T15" fmla="*/ 225 h 226"/>
                <a:gd name="T16" fmla="*/ 127 w 164"/>
                <a:gd name="T17" fmla="*/ 186 h 226"/>
                <a:gd name="T18" fmla="*/ 120 w 164"/>
                <a:gd name="T19" fmla="*/ 162 h 226"/>
                <a:gd name="T20" fmla="*/ 133 w 164"/>
                <a:gd name="T21" fmla="*/ 160 h 226"/>
                <a:gd name="T22" fmla="*/ 123 w 164"/>
                <a:gd name="T23" fmla="*/ 146 h 226"/>
                <a:gd name="T24" fmla="*/ 155 w 164"/>
                <a:gd name="T25" fmla="*/ 141 h 226"/>
                <a:gd name="T26" fmla="*/ 163 w 164"/>
                <a:gd name="T27" fmla="*/ 151 h 226"/>
                <a:gd name="T28" fmla="*/ 151 w 164"/>
                <a:gd name="T29" fmla="*/ 131 h 226"/>
                <a:gd name="T30" fmla="*/ 155 w 164"/>
                <a:gd name="T31" fmla="*/ 84 h 226"/>
                <a:gd name="T32" fmla="*/ 128 w 164"/>
                <a:gd name="T33" fmla="*/ 86 h 226"/>
                <a:gd name="T34" fmla="*/ 120 w 164"/>
                <a:gd name="T35" fmla="*/ 74 h 226"/>
                <a:gd name="T36" fmla="*/ 93 w 164"/>
                <a:gd name="T37" fmla="*/ 71 h 226"/>
                <a:gd name="T38" fmla="*/ 76 w 164"/>
                <a:gd name="T39" fmla="*/ 44 h 226"/>
                <a:gd name="T40" fmla="*/ 102 w 164"/>
                <a:gd name="T41" fmla="*/ 8 h 226"/>
                <a:gd name="T42" fmla="*/ 98 w 164"/>
                <a:gd name="T43" fmla="*/ 0 h 226"/>
                <a:gd name="T44" fmla="*/ 52 w 164"/>
                <a:gd name="T45" fmla="*/ 20 h 226"/>
                <a:gd name="T46" fmla="*/ 27 w 164"/>
                <a:gd name="T47" fmla="*/ 60 h 226"/>
                <a:gd name="T48" fmla="*/ 19 w 164"/>
                <a:gd name="T49" fmla="*/ 50 h 226"/>
                <a:gd name="T50" fmla="*/ 13 w 164"/>
                <a:gd name="T51" fmla="*/ 70 h 226"/>
                <a:gd name="T52" fmla="*/ 19 w 164"/>
                <a:gd name="T53" fmla="*/ 115 h 226"/>
                <a:gd name="T54" fmla="*/ 25 w 164"/>
                <a:gd name="T55" fmla="*/ 115 h 226"/>
                <a:gd name="T56" fmla="*/ 0 w 164"/>
                <a:gd name="T57" fmla="*/ 150 h 226"/>
                <a:gd name="T58" fmla="*/ 0 w 164"/>
                <a:gd name="T59" fmla="*/ 150 h 2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226"/>
                <a:gd name="T92" fmla="*/ 164 w 164"/>
                <a:gd name="T93" fmla="*/ 226 h 2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226">
                  <a:moveTo>
                    <a:pt x="0" y="150"/>
                  </a:moveTo>
                  <a:lnTo>
                    <a:pt x="0" y="150"/>
                  </a:lnTo>
                  <a:lnTo>
                    <a:pt x="20" y="166"/>
                  </a:lnTo>
                  <a:lnTo>
                    <a:pt x="49" y="170"/>
                  </a:lnTo>
                  <a:lnTo>
                    <a:pt x="78" y="200"/>
                  </a:lnTo>
                  <a:lnTo>
                    <a:pt x="117" y="203"/>
                  </a:lnTo>
                  <a:lnTo>
                    <a:pt x="111" y="219"/>
                  </a:lnTo>
                  <a:lnTo>
                    <a:pt x="121" y="225"/>
                  </a:lnTo>
                  <a:lnTo>
                    <a:pt x="127" y="186"/>
                  </a:lnTo>
                  <a:lnTo>
                    <a:pt x="120" y="162"/>
                  </a:lnTo>
                  <a:lnTo>
                    <a:pt x="133" y="160"/>
                  </a:lnTo>
                  <a:lnTo>
                    <a:pt x="123" y="146"/>
                  </a:lnTo>
                  <a:lnTo>
                    <a:pt x="155" y="141"/>
                  </a:lnTo>
                  <a:lnTo>
                    <a:pt x="163" y="151"/>
                  </a:lnTo>
                  <a:lnTo>
                    <a:pt x="151" y="131"/>
                  </a:lnTo>
                  <a:lnTo>
                    <a:pt x="155" y="84"/>
                  </a:lnTo>
                  <a:lnTo>
                    <a:pt x="128" y="86"/>
                  </a:lnTo>
                  <a:lnTo>
                    <a:pt x="120" y="74"/>
                  </a:lnTo>
                  <a:lnTo>
                    <a:pt x="93" y="71"/>
                  </a:lnTo>
                  <a:lnTo>
                    <a:pt x="76" y="44"/>
                  </a:lnTo>
                  <a:lnTo>
                    <a:pt x="102" y="8"/>
                  </a:lnTo>
                  <a:lnTo>
                    <a:pt x="98" y="0"/>
                  </a:lnTo>
                  <a:lnTo>
                    <a:pt x="52" y="20"/>
                  </a:lnTo>
                  <a:lnTo>
                    <a:pt x="27" y="60"/>
                  </a:lnTo>
                  <a:lnTo>
                    <a:pt x="19" y="50"/>
                  </a:lnTo>
                  <a:lnTo>
                    <a:pt x="13" y="70"/>
                  </a:lnTo>
                  <a:lnTo>
                    <a:pt x="19" y="115"/>
                  </a:lnTo>
                  <a:lnTo>
                    <a:pt x="25" y="115"/>
                  </a:lnTo>
                  <a:lnTo>
                    <a:pt x="0" y="15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18" name="Freeform 203">
              <a:extLst>
                <a:ext uri="{FF2B5EF4-FFF2-40B4-BE49-F238E27FC236}">
                  <a16:creationId xmlns:a16="http://schemas.microsoft.com/office/drawing/2014/main" id="{A1360979-FE07-4C5B-A454-0B70FCD4FD90}"/>
                </a:ext>
              </a:extLst>
            </p:cNvPr>
            <p:cNvSpPr>
              <a:spLocks/>
            </p:cNvSpPr>
            <p:nvPr/>
          </p:nvSpPr>
          <p:spPr bwMode="auto">
            <a:xfrm>
              <a:off x="1911" y="3280"/>
              <a:ext cx="44" cy="37"/>
            </a:xfrm>
            <a:custGeom>
              <a:avLst/>
              <a:gdLst>
                <a:gd name="T0" fmla="*/ 0 w 44"/>
                <a:gd name="T1" fmla="*/ 0 h 37"/>
                <a:gd name="T2" fmla="*/ 0 w 44"/>
                <a:gd name="T3" fmla="*/ 0 h 37"/>
                <a:gd name="T4" fmla="*/ 1 w 44"/>
                <a:gd name="T5" fmla="*/ 14 h 37"/>
                <a:gd name="T6" fmla="*/ 10 w 44"/>
                <a:gd name="T7" fmla="*/ 12 h 37"/>
                <a:gd name="T8" fmla="*/ 37 w 44"/>
                <a:gd name="T9" fmla="*/ 36 h 37"/>
                <a:gd name="T10" fmla="*/ 43 w 44"/>
                <a:gd name="T11" fmla="*/ 18 h 37"/>
                <a:gd name="T12" fmla="*/ 28 w 44"/>
                <a:gd name="T13" fmla="*/ 1 h 37"/>
                <a:gd name="T14" fmla="*/ 0 w 44"/>
                <a:gd name="T15" fmla="*/ 0 h 37"/>
                <a:gd name="T16" fmla="*/ 0 w 4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0" y="0"/>
                  </a:moveTo>
                  <a:lnTo>
                    <a:pt x="0" y="0"/>
                  </a:lnTo>
                  <a:lnTo>
                    <a:pt x="1" y="14"/>
                  </a:lnTo>
                  <a:lnTo>
                    <a:pt x="10" y="12"/>
                  </a:lnTo>
                  <a:lnTo>
                    <a:pt x="37" y="36"/>
                  </a:lnTo>
                  <a:lnTo>
                    <a:pt x="43" y="18"/>
                  </a:lnTo>
                  <a:lnTo>
                    <a:pt x="28" y="1"/>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19" name="Freeform 204">
              <a:extLst>
                <a:ext uri="{FF2B5EF4-FFF2-40B4-BE49-F238E27FC236}">
                  <a16:creationId xmlns:a16="http://schemas.microsoft.com/office/drawing/2014/main" id="{E334C9AA-1A2B-4890-A51D-67D13FF9610F}"/>
                </a:ext>
              </a:extLst>
            </p:cNvPr>
            <p:cNvSpPr>
              <a:spLocks/>
            </p:cNvSpPr>
            <p:nvPr/>
          </p:nvSpPr>
          <p:spPr bwMode="auto">
            <a:xfrm>
              <a:off x="1921" y="3072"/>
              <a:ext cx="139" cy="86"/>
            </a:xfrm>
            <a:custGeom>
              <a:avLst/>
              <a:gdLst>
                <a:gd name="T0" fmla="*/ 0 w 148"/>
                <a:gd name="T1" fmla="*/ 18 h 47"/>
                <a:gd name="T2" fmla="*/ 0 w 148"/>
                <a:gd name="T3" fmla="*/ 18 h 47"/>
                <a:gd name="T4" fmla="*/ 20 w 148"/>
                <a:gd name="T5" fmla="*/ 2 h 47"/>
                <a:gd name="T6" fmla="*/ 58 w 148"/>
                <a:gd name="T7" fmla="*/ 0 h 47"/>
                <a:gd name="T8" fmla="*/ 147 w 148"/>
                <a:gd name="T9" fmla="*/ 39 h 47"/>
                <a:gd name="T10" fmla="*/ 99 w 148"/>
                <a:gd name="T11" fmla="*/ 46 h 47"/>
                <a:gd name="T12" fmla="*/ 107 w 148"/>
                <a:gd name="T13" fmla="*/ 37 h 47"/>
                <a:gd name="T14" fmla="*/ 84 w 148"/>
                <a:gd name="T15" fmla="*/ 22 h 47"/>
                <a:gd name="T16" fmla="*/ 40 w 148"/>
                <a:gd name="T17" fmla="*/ 14 h 47"/>
                <a:gd name="T18" fmla="*/ 42 w 148"/>
                <a:gd name="T19" fmla="*/ 7 h 47"/>
                <a:gd name="T20" fmla="*/ 0 w 148"/>
                <a:gd name="T21" fmla="*/ 18 h 47"/>
                <a:gd name="T22" fmla="*/ 0 w 148"/>
                <a:gd name="T23" fmla="*/ 18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47"/>
                <a:gd name="T38" fmla="*/ 148 w 148"/>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47">
                  <a:moveTo>
                    <a:pt x="0" y="18"/>
                  </a:moveTo>
                  <a:lnTo>
                    <a:pt x="0" y="18"/>
                  </a:lnTo>
                  <a:lnTo>
                    <a:pt x="20" y="2"/>
                  </a:lnTo>
                  <a:lnTo>
                    <a:pt x="58" y="0"/>
                  </a:lnTo>
                  <a:lnTo>
                    <a:pt x="147" y="39"/>
                  </a:lnTo>
                  <a:lnTo>
                    <a:pt x="99" y="46"/>
                  </a:lnTo>
                  <a:lnTo>
                    <a:pt x="107" y="37"/>
                  </a:lnTo>
                  <a:lnTo>
                    <a:pt x="84" y="22"/>
                  </a:lnTo>
                  <a:lnTo>
                    <a:pt x="40" y="14"/>
                  </a:lnTo>
                  <a:lnTo>
                    <a:pt x="42" y="7"/>
                  </a:lnTo>
                  <a:lnTo>
                    <a:pt x="0" y="18"/>
                  </a:lnTo>
                </a:path>
              </a:pathLst>
            </a:custGeom>
            <a:solidFill>
              <a:schemeClr val="bg1">
                <a:lumMod val="75000"/>
              </a:schemeClr>
            </a:solidFill>
            <a:ln w="6350">
              <a:solidFill>
                <a:srgbClr val="FFFFFF"/>
              </a:solidFill>
              <a:round/>
              <a:headEnd/>
              <a:tailEnd/>
            </a:ln>
          </p:spPr>
          <p:txBody>
            <a:bodyPr wrap="squar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20" name="Freeform 205">
              <a:extLst>
                <a:ext uri="{FF2B5EF4-FFF2-40B4-BE49-F238E27FC236}">
                  <a16:creationId xmlns:a16="http://schemas.microsoft.com/office/drawing/2014/main" id="{CBDE1795-D8C1-4601-B8CF-D99CAACB65C8}"/>
                </a:ext>
              </a:extLst>
            </p:cNvPr>
            <p:cNvSpPr>
              <a:spLocks/>
            </p:cNvSpPr>
            <p:nvPr/>
          </p:nvSpPr>
          <p:spPr bwMode="auto">
            <a:xfrm>
              <a:off x="2100" y="3157"/>
              <a:ext cx="58" cy="44"/>
            </a:xfrm>
            <a:custGeom>
              <a:avLst/>
              <a:gdLst>
                <a:gd name="T0" fmla="*/ 0 w 47"/>
                <a:gd name="T1" fmla="*/ 0 h 27"/>
                <a:gd name="T2" fmla="*/ 0 w 47"/>
                <a:gd name="T3" fmla="*/ 0 h 27"/>
                <a:gd name="T4" fmla="*/ 0 w 47"/>
                <a:gd name="T5" fmla="*/ 26 h 27"/>
                <a:gd name="T6" fmla="*/ 46 w 47"/>
                <a:gd name="T7" fmla="*/ 17 h 27"/>
                <a:gd name="T8" fmla="*/ 26 w 47"/>
                <a:gd name="T9" fmla="*/ 3 h 27"/>
                <a:gd name="T10" fmla="*/ 0 w 47"/>
                <a:gd name="T11" fmla="*/ 0 h 27"/>
                <a:gd name="T12" fmla="*/ 0 w 47"/>
                <a:gd name="T13" fmla="*/ 0 h 27"/>
                <a:gd name="T14" fmla="*/ 0 60000 65536"/>
                <a:gd name="T15" fmla="*/ 0 60000 65536"/>
                <a:gd name="T16" fmla="*/ 0 60000 65536"/>
                <a:gd name="T17" fmla="*/ 0 60000 65536"/>
                <a:gd name="T18" fmla="*/ 0 60000 65536"/>
                <a:gd name="T19" fmla="*/ 0 60000 65536"/>
                <a:gd name="T20" fmla="*/ 0 60000 65536"/>
                <a:gd name="T21" fmla="*/ 0 w 47"/>
                <a:gd name="T22" fmla="*/ 0 h 27"/>
                <a:gd name="T23" fmla="*/ 47 w 4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7">
                  <a:moveTo>
                    <a:pt x="0" y="0"/>
                  </a:moveTo>
                  <a:lnTo>
                    <a:pt x="0" y="0"/>
                  </a:lnTo>
                  <a:lnTo>
                    <a:pt x="0" y="26"/>
                  </a:lnTo>
                  <a:lnTo>
                    <a:pt x="46" y="17"/>
                  </a:lnTo>
                  <a:lnTo>
                    <a:pt x="26" y="3"/>
                  </a:lnTo>
                  <a:lnTo>
                    <a:pt x="0" y="0"/>
                  </a:lnTo>
                </a:path>
              </a:pathLst>
            </a:custGeom>
            <a:solidFill>
              <a:schemeClr val="bg1">
                <a:lumMod val="75000"/>
              </a:schemeClr>
            </a:solidFill>
            <a:ln w="6350">
              <a:solidFill>
                <a:srgbClr val="FFFFFF"/>
              </a:solidFill>
              <a:round/>
              <a:headEnd/>
              <a:tailEnd/>
            </a:ln>
          </p:spPr>
          <p:txBody>
            <a:bodyPr wrap="squar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21" name="Freeform 206">
              <a:extLst>
                <a:ext uri="{FF2B5EF4-FFF2-40B4-BE49-F238E27FC236}">
                  <a16:creationId xmlns:a16="http://schemas.microsoft.com/office/drawing/2014/main" id="{6E0E234D-C8E4-45D7-969C-B1131477F410}"/>
                </a:ext>
              </a:extLst>
            </p:cNvPr>
            <p:cNvSpPr>
              <a:spLocks/>
            </p:cNvSpPr>
            <p:nvPr/>
          </p:nvSpPr>
          <p:spPr bwMode="auto">
            <a:xfrm>
              <a:off x="1978" y="3411"/>
              <a:ext cx="77" cy="86"/>
            </a:xfrm>
            <a:custGeom>
              <a:avLst/>
              <a:gdLst>
                <a:gd name="T0" fmla="*/ 0 w 77"/>
                <a:gd name="T1" fmla="*/ 32 h 86"/>
                <a:gd name="T2" fmla="*/ 0 w 77"/>
                <a:gd name="T3" fmla="*/ 32 h 86"/>
                <a:gd name="T4" fmla="*/ 1 w 77"/>
                <a:gd name="T5" fmla="*/ 49 h 86"/>
                <a:gd name="T6" fmla="*/ 14 w 77"/>
                <a:gd name="T7" fmla="*/ 53 h 86"/>
                <a:gd name="T8" fmla="*/ 7 w 77"/>
                <a:gd name="T9" fmla="*/ 67 h 86"/>
                <a:gd name="T10" fmla="*/ 4 w 77"/>
                <a:gd name="T11" fmla="*/ 81 h 86"/>
                <a:gd name="T12" fmla="*/ 22 w 77"/>
                <a:gd name="T13" fmla="*/ 85 h 86"/>
                <a:gd name="T14" fmla="*/ 38 w 77"/>
                <a:gd name="T15" fmla="*/ 61 h 86"/>
                <a:gd name="T16" fmla="*/ 69 w 77"/>
                <a:gd name="T17" fmla="*/ 42 h 86"/>
                <a:gd name="T18" fmla="*/ 76 w 77"/>
                <a:gd name="T19" fmla="*/ 20 h 86"/>
                <a:gd name="T20" fmla="*/ 47 w 77"/>
                <a:gd name="T21" fmla="*/ 16 h 86"/>
                <a:gd name="T22" fmla="*/ 27 w 77"/>
                <a:gd name="T23" fmla="*/ 0 h 86"/>
                <a:gd name="T24" fmla="*/ 9 w 77"/>
                <a:gd name="T25" fmla="*/ 8 h 86"/>
                <a:gd name="T26" fmla="*/ 0 w 77"/>
                <a:gd name="T27" fmla="*/ 32 h 86"/>
                <a:gd name="T28" fmla="*/ 0 w 77"/>
                <a:gd name="T29" fmla="*/ 32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6"/>
                <a:gd name="T47" fmla="*/ 77 w 77"/>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6">
                  <a:moveTo>
                    <a:pt x="0" y="32"/>
                  </a:moveTo>
                  <a:lnTo>
                    <a:pt x="0" y="32"/>
                  </a:lnTo>
                  <a:lnTo>
                    <a:pt x="1" y="49"/>
                  </a:lnTo>
                  <a:lnTo>
                    <a:pt x="14" y="53"/>
                  </a:lnTo>
                  <a:lnTo>
                    <a:pt x="7" y="67"/>
                  </a:lnTo>
                  <a:lnTo>
                    <a:pt x="4" y="81"/>
                  </a:lnTo>
                  <a:lnTo>
                    <a:pt x="22" y="85"/>
                  </a:lnTo>
                  <a:lnTo>
                    <a:pt x="38" y="61"/>
                  </a:lnTo>
                  <a:lnTo>
                    <a:pt x="69" y="42"/>
                  </a:lnTo>
                  <a:lnTo>
                    <a:pt x="76" y="20"/>
                  </a:lnTo>
                  <a:lnTo>
                    <a:pt x="47" y="16"/>
                  </a:lnTo>
                  <a:lnTo>
                    <a:pt x="27" y="0"/>
                  </a:lnTo>
                  <a:lnTo>
                    <a:pt x="9" y="8"/>
                  </a:lnTo>
                  <a:lnTo>
                    <a:pt x="0" y="3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22" name="Freeform 207">
              <a:extLst>
                <a:ext uri="{FF2B5EF4-FFF2-40B4-BE49-F238E27FC236}">
                  <a16:creationId xmlns:a16="http://schemas.microsoft.com/office/drawing/2014/main" id="{59977A26-A04A-437C-80BC-3564EEC1BAA6}"/>
                </a:ext>
              </a:extLst>
            </p:cNvPr>
            <p:cNvSpPr>
              <a:spLocks/>
            </p:cNvSpPr>
            <p:nvPr/>
          </p:nvSpPr>
          <p:spPr bwMode="auto">
            <a:xfrm>
              <a:off x="1851" y="3232"/>
              <a:ext cx="33" cy="15"/>
            </a:xfrm>
            <a:custGeom>
              <a:avLst/>
              <a:gdLst>
                <a:gd name="T0" fmla="*/ 0 w 33"/>
                <a:gd name="T1" fmla="*/ 11 h 15"/>
                <a:gd name="T2" fmla="*/ 0 w 33"/>
                <a:gd name="T3" fmla="*/ 11 h 15"/>
                <a:gd name="T4" fmla="*/ 9 w 33"/>
                <a:gd name="T5" fmla="*/ 0 h 15"/>
                <a:gd name="T6" fmla="*/ 32 w 33"/>
                <a:gd name="T7" fmla="*/ 14 h 15"/>
                <a:gd name="T8" fmla="*/ 0 w 33"/>
                <a:gd name="T9" fmla="*/ 11 h 15"/>
                <a:gd name="T10" fmla="*/ 0 w 33"/>
                <a:gd name="T11" fmla="*/ 11 h 15"/>
                <a:gd name="T12" fmla="*/ 0 60000 65536"/>
                <a:gd name="T13" fmla="*/ 0 60000 65536"/>
                <a:gd name="T14" fmla="*/ 0 60000 65536"/>
                <a:gd name="T15" fmla="*/ 0 60000 65536"/>
                <a:gd name="T16" fmla="*/ 0 60000 65536"/>
                <a:gd name="T17" fmla="*/ 0 60000 65536"/>
                <a:gd name="T18" fmla="*/ 0 w 33"/>
                <a:gd name="T19" fmla="*/ 0 h 15"/>
                <a:gd name="T20" fmla="*/ 33 w 3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3" h="15">
                  <a:moveTo>
                    <a:pt x="0" y="11"/>
                  </a:moveTo>
                  <a:lnTo>
                    <a:pt x="0" y="11"/>
                  </a:lnTo>
                  <a:lnTo>
                    <a:pt x="9" y="0"/>
                  </a:lnTo>
                  <a:lnTo>
                    <a:pt x="32" y="14"/>
                  </a:lnTo>
                  <a:lnTo>
                    <a:pt x="0" y="11"/>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23" name="Freeform 208">
              <a:extLst>
                <a:ext uri="{FF2B5EF4-FFF2-40B4-BE49-F238E27FC236}">
                  <a16:creationId xmlns:a16="http://schemas.microsoft.com/office/drawing/2014/main" id="{C63FD41D-6D37-4672-B8FC-B6446F0455EA}"/>
                </a:ext>
              </a:extLst>
            </p:cNvPr>
            <p:cNvSpPr>
              <a:spLocks/>
            </p:cNvSpPr>
            <p:nvPr/>
          </p:nvSpPr>
          <p:spPr bwMode="auto">
            <a:xfrm>
              <a:off x="2250" y="4194"/>
              <a:ext cx="22" cy="13"/>
            </a:xfrm>
            <a:custGeom>
              <a:avLst/>
              <a:gdLst>
                <a:gd name="T0" fmla="*/ 0 w 22"/>
                <a:gd name="T1" fmla="*/ 12 h 13"/>
                <a:gd name="T2" fmla="*/ 0 w 22"/>
                <a:gd name="T3" fmla="*/ 12 h 13"/>
                <a:gd name="T4" fmla="*/ 12 w 22"/>
                <a:gd name="T5" fmla="*/ 5 h 13"/>
                <a:gd name="T6" fmla="*/ 6 w 22"/>
                <a:gd name="T7" fmla="*/ 0 h 13"/>
                <a:gd name="T8" fmla="*/ 21 w 22"/>
                <a:gd name="T9" fmla="*/ 1 h 13"/>
                <a:gd name="T10" fmla="*/ 0 w 22"/>
                <a:gd name="T11" fmla="*/ 12 h 13"/>
                <a:gd name="T12" fmla="*/ 0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12"/>
                  </a:lnTo>
                  <a:lnTo>
                    <a:pt x="12" y="5"/>
                  </a:lnTo>
                  <a:lnTo>
                    <a:pt x="6" y="0"/>
                  </a:lnTo>
                  <a:lnTo>
                    <a:pt x="21" y="1"/>
                  </a:lnTo>
                  <a:lnTo>
                    <a:pt x="0" y="1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24" name="Freeform 209">
              <a:extLst>
                <a:ext uri="{FF2B5EF4-FFF2-40B4-BE49-F238E27FC236}">
                  <a16:creationId xmlns:a16="http://schemas.microsoft.com/office/drawing/2014/main" id="{89B4B185-C457-4B57-ACF2-DB1404177FB3}"/>
                </a:ext>
              </a:extLst>
            </p:cNvPr>
            <p:cNvSpPr>
              <a:spLocks/>
            </p:cNvSpPr>
            <p:nvPr/>
          </p:nvSpPr>
          <p:spPr bwMode="auto">
            <a:xfrm>
              <a:off x="2267" y="4192"/>
              <a:ext cx="25" cy="16"/>
            </a:xfrm>
            <a:custGeom>
              <a:avLst/>
              <a:gdLst>
                <a:gd name="T0" fmla="*/ 0 w 25"/>
                <a:gd name="T1" fmla="*/ 15 h 16"/>
                <a:gd name="T2" fmla="*/ 0 w 25"/>
                <a:gd name="T3" fmla="*/ 15 h 16"/>
                <a:gd name="T4" fmla="*/ 11 w 25"/>
                <a:gd name="T5" fmla="*/ 0 h 16"/>
                <a:gd name="T6" fmla="*/ 24 w 25"/>
                <a:gd name="T7" fmla="*/ 5 h 16"/>
                <a:gd name="T8" fmla="*/ 0 w 25"/>
                <a:gd name="T9" fmla="*/ 15 h 16"/>
                <a:gd name="T10" fmla="*/ 0 w 25"/>
                <a:gd name="T11" fmla="*/ 15 h 16"/>
                <a:gd name="T12" fmla="*/ 0 60000 65536"/>
                <a:gd name="T13" fmla="*/ 0 60000 65536"/>
                <a:gd name="T14" fmla="*/ 0 60000 65536"/>
                <a:gd name="T15" fmla="*/ 0 60000 65536"/>
                <a:gd name="T16" fmla="*/ 0 60000 65536"/>
                <a:gd name="T17" fmla="*/ 0 60000 65536"/>
                <a:gd name="T18" fmla="*/ 0 w 25"/>
                <a:gd name="T19" fmla="*/ 0 h 16"/>
                <a:gd name="T20" fmla="*/ 25 w 2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5" h="16">
                  <a:moveTo>
                    <a:pt x="0" y="15"/>
                  </a:moveTo>
                  <a:lnTo>
                    <a:pt x="0" y="15"/>
                  </a:lnTo>
                  <a:lnTo>
                    <a:pt x="11" y="0"/>
                  </a:lnTo>
                  <a:lnTo>
                    <a:pt x="24" y="5"/>
                  </a:lnTo>
                  <a:lnTo>
                    <a:pt x="0" y="1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25" name="Freeform 210">
              <a:extLst>
                <a:ext uri="{FF2B5EF4-FFF2-40B4-BE49-F238E27FC236}">
                  <a16:creationId xmlns:a16="http://schemas.microsoft.com/office/drawing/2014/main" id="{C5CD00E7-14A4-46E4-AB9A-1C08F3CF7DA1}"/>
                </a:ext>
              </a:extLst>
            </p:cNvPr>
            <p:cNvSpPr>
              <a:spLocks/>
            </p:cNvSpPr>
            <p:nvPr/>
          </p:nvSpPr>
          <p:spPr bwMode="auto">
            <a:xfrm>
              <a:off x="2338" y="3354"/>
              <a:ext cx="41" cy="48"/>
            </a:xfrm>
            <a:custGeom>
              <a:avLst/>
              <a:gdLst>
                <a:gd name="T0" fmla="*/ 0 w 41"/>
                <a:gd name="T1" fmla="*/ 45 h 48"/>
                <a:gd name="T2" fmla="*/ 0 w 41"/>
                <a:gd name="T3" fmla="*/ 45 h 48"/>
                <a:gd name="T4" fmla="*/ 6 w 41"/>
                <a:gd name="T5" fmla="*/ 0 h 48"/>
                <a:gd name="T6" fmla="*/ 40 w 41"/>
                <a:gd name="T7" fmla="*/ 21 h 48"/>
                <a:gd name="T8" fmla="*/ 20 w 41"/>
                <a:gd name="T9" fmla="*/ 47 h 48"/>
                <a:gd name="T10" fmla="*/ 0 w 41"/>
                <a:gd name="T11" fmla="*/ 45 h 48"/>
                <a:gd name="T12" fmla="*/ 0 w 41"/>
                <a:gd name="T13" fmla="*/ 45 h 48"/>
                <a:gd name="T14" fmla="*/ 0 60000 65536"/>
                <a:gd name="T15" fmla="*/ 0 60000 65536"/>
                <a:gd name="T16" fmla="*/ 0 60000 65536"/>
                <a:gd name="T17" fmla="*/ 0 60000 65536"/>
                <a:gd name="T18" fmla="*/ 0 60000 65536"/>
                <a:gd name="T19" fmla="*/ 0 60000 65536"/>
                <a:gd name="T20" fmla="*/ 0 60000 65536"/>
                <a:gd name="T21" fmla="*/ 0 w 41"/>
                <a:gd name="T22" fmla="*/ 0 h 48"/>
                <a:gd name="T23" fmla="*/ 41 w 4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8">
                  <a:moveTo>
                    <a:pt x="0" y="45"/>
                  </a:moveTo>
                  <a:lnTo>
                    <a:pt x="0" y="45"/>
                  </a:lnTo>
                  <a:lnTo>
                    <a:pt x="6" y="0"/>
                  </a:lnTo>
                  <a:lnTo>
                    <a:pt x="40" y="21"/>
                  </a:lnTo>
                  <a:lnTo>
                    <a:pt x="20" y="47"/>
                  </a:lnTo>
                  <a:lnTo>
                    <a:pt x="0" y="4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26" name="Freeform 211">
              <a:extLst>
                <a:ext uri="{FF2B5EF4-FFF2-40B4-BE49-F238E27FC236}">
                  <a16:creationId xmlns:a16="http://schemas.microsoft.com/office/drawing/2014/main" id="{393C2D64-B043-4E1F-9878-57EECFE10E77}"/>
                </a:ext>
              </a:extLst>
            </p:cNvPr>
            <p:cNvSpPr>
              <a:spLocks/>
            </p:cNvSpPr>
            <p:nvPr/>
          </p:nvSpPr>
          <p:spPr bwMode="auto">
            <a:xfrm>
              <a:off x="1821" y="3184"/>
              <a:ext cx="55" cy="60"/>
            </a:xfrm>
            <a:custGeom>
              <a:avLst/>
              <a:gdLst>
                <a:gd name="T0" fmla="*/ 0 w 55"/>
                <a:gd name="T1" fmla="*/ 47 h 60"/>
                <a:gd name="T2" fmla="*/ 0 w 55"/>
                <a:gd name="T3" fmla="*/ 47 h 60"/>
                <a:gd name="T4" fmla="*/ 11 w 55"/>
                <a:gd name="T5" fmla="*/ 26 h 60"/>
                <a:gd name="T6" fmla="*/ 25 w 55"/>
                <a:gd name="T7" fmla="*/ 25 h 60"/>
                <a:gd name="T8" fmla="*/ 11 w 55"/>
                <a:gd name="T9" fmla="*/ 7 h 60"/>
                <a:gd name="T10" fmla="*/ 42 w 55"/>
                <a:gd name="T11" fmla="*/ 0 h 60"/>
                <a:gd name="T12" fmla="*/ 47 w 55"/>
                <a:gd name="T13" fmla="*/ 28 h 60"/>
                <a:gd name="T14" fmla="*/ 54 w 55"/>
                <a:gd name="T15" fmla="*/ 30 h 60"/>
                <a:gd name="T16" fmla="*/ 39 w 55"/>
                <a:gd name="T17" fmla="*/ 48 h 60"/>
                <a:gd name="T18" fmla="*/ 30 w 55"/>
                <a:gd name="T19" fmla="*/ 59 h 60"/>
                <a:gd name="T20" fmla="*/ 0 w 55"/>
                <a:gd name="T21" fmla="*/ 47 h 60"/>
                <a:gd name="T22" fmla="*/ 0 w 55"/>
                <a:gd name="T23" fmla="*/ 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60"/>
                <a:gd name="T38" fmla="*/ 55 w 55"/>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60">
                  <a:moveTo>
                    <a:pt x="0" y="47"/>
                  </a:moveTo>
                  <a:lnTo>
                    <a:pt x="0" y="47"/>
                  </a:lnTo>
                  <a:lnTo>
                    <a:pt x="11" y="26"/>
                  </a:lnTo>
                  <a:lnTo>
                    <a:pt x="25" y="25"/>
                  </a:lnTo>
                  <a:lnTo>
                    <a:pt x="11" y="7"/>
                  </a:lnTo>
                  <a:lnTo>
                    <a:pt x="42" y="0"/>
                  </a:lnTo>
                  <a:lnTo>
                    <a:pt x="47" y="28"/>
                  </a:lnTo>
                  <a:lnTo>
                    <a:pt x="54" y="30"/>
                  </a:lnTo>
                  <a:lnTo>
                    <a:pt x="39" y="48"/>
                  </a:lnTo>
                  <a:lnTo>
                    <a:pt x="30" y="59"/>
                  </a:lnTo>
                  <a:lnTo>
                    <a:pt x="0" y="47"/>
                  </a:lnTo>
                </a:path>
              </a:pathLst>
            </a:custGeom>
            <a:solidFill>
              <a:schemeClr val="bg1">
                <a:lumMod val="75000"/>
              </a:scheme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27" name="Freeform 212">
              <a:extLst>
                <a:ext uri="{FF2B5EF4-FFF2-40B4-BE49-F238E27FC236}">
                  <a16:creationId xmlns:a16="http://schemas.microsoft.com/office/drawing/2014/main" id="{1C76F21F-153C-435A-A611-713BFC667D09}"/>
                </a:ext>
              </a:extLst>
            </p:cNvPr>
            <p:cNvSpPr>
              <a:spLocks/>
            </p:cNvSpPr>
            <p:nvPr/>
          </p:nvSpPr>
          <p:spPr bwMode="auto">
            <a:xfrm>
              <a:off x="2245" y="3316"/>
              <a:ext cx="66" cy="94"/>
            </a:xfrm>
            <a:custGeom>
              <a:avLst/>
              <a:gdLst>
                <a:gd name="T0" fmla="*/ 0 w 66"/>
                <a:gd name="T1" fmla="*/ 31 h 94"/>
                <a:gd name="T2" fmla="*/ 0 w 66"/>
                <a:gd name="T3" fmla="*/ 31 h 94"/>
                <a:gd name="T4" fmla="*/ 9 w 66"/>
                <a:gd name="T5" fmla="*/ 44 h 94"/>
                <a:gd name="T6" fmla="*/ 22 w 66"/>
                <a:gd name="T7" fmla="*/ 53 h 94"/>
                <a:gd name="T8" fmla="*/ 19 w 66"/>
                <a:gd name="T9" fmla="*/ 79 h 94"/>
                <a:gd name="T10" fmla="*/ 26 w 66"/>
                <a:gd name="T11" fmla="*/ 93 h 94"/>
                <a:gd name="T12" fmla="*/ 65 w 66"/>
                <a:gd name="T13" fmla="*/ 87 h 94"/>
                <a:gd name="T14" fmla="*/ 43 w 66"/>
                <a:gd name="T15" fmla="*/ 59 h 94"/>
                <a:gd name="T16" fmla="*/ 58 w 66"/>
                <a:gd name="T17" fmla="*/ 34 h 94"/>
                <a:gd name="T18" fmla="*/ 19 w 66"/>
                <a:gd name="T19" fmla="*/ 0 h 94"/>
                <a:gd name="T20" fmla="*/ 6 w 66"/>
                <a:gd name="T21" fmla="*/ 10 h 94"/>
                <a:gd name="T22" fmla="*/ 11 w 66"/>
                <a:gd name="T23" fmla="*/ 19 h 94"/>
                <a:gd name="T24" fmla="*/ 0 w 66"/>
                <a:gd name="T25" fmla="*/ 31 h 94"/>
                <a:gd name="T26" fmla="*/ 0 w 66"/>
                <a:gd name="T27" fmla="*/ 31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94"/>
                <a:gd name="T44" fmla="*/ 66 w 66"/>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94">
                  <a:moveTo>
                    <a:pt x="0" y="31"/>
                  </a:moveTo>
                  <a:lnTo>
                    <a:pt x="0" y="31"/>
                  </a:lnTo>
                  <a:lnTo>
                    <a:pt x="9" y="44"/>
                  </a:lnTo>
                  <a:lnTo>
                    <a:pt x="22" y="53"/>
                  </a:lnTo>
                  <a:lnTo>
                    <a:pt x="19" y="79"/>
                  </a:lnTo>
                  <a:lnTo>
                    <a:pt x="26" y="93"/>
                  </a:lnTo>
                  <a:lnTo>
                    <a:pt x="65" y="87"/>
                  </a:lnTo>
                  <a:lnTo>
                    <a:pt x="43" y="59"/>
                  </a:lnTo>
                  <a:lnTo>
                    <a:pt x="58" y="34"/>
                  </a:lnTo>
                  <a:lnTo>
                    <a:pt x="19" y="0"/>
                  </a:lnTo>
                  <a:lnTo>
                    <a:pt x="6" y="10"/>
                  </a:lnTo>
                  <a:lnTo>
                    <a:pt x="11" y="19"/>
                  </a:lnTo>
                  <a:lnTo>
                    <a:pt x="0" y="31"/>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28" name="Freeform 213">
              <a:extLst>
                <a:ext uri="{FF2B5EF4-FFF2-40B4-BE49-F238E27FC236}">
                  <a16:creationId xmlns:a16="http://schemas.microsoft.com/office/drawing/2014/main" id="{174FB8A9-5106-435D-B568-F903280F5294}"/>
                </a:ext>
              </a:extLst>
            </p:cNvPr>
            <p:cNvSpPr>
              <a:spLocks/>
            </p:cNvSpPr>
            <p:nvPr/>
          </p:nvSpPr>
          <p:spPr bwMode="auto">
            <a:xfrm>
              <a:off x="2065" y="3157"/>
              <a:ext cx="36" cy="27"/>
            </a:xfrm>
            <a:custGeom>
              <a:avLst/>
              <a:gdLst>
                <a:gd name="T0" fmla="*/ 0 w 36"/>
                <a:gd name="T1" fmla="*/ 19 h 27"/>
                <a:gd name="T2" fmla="*/ 0 w 36"/>
                <a:gd name="T3" fmla="*/ 19 h 27"/>
                <a:gd name="T4" fmla="*/ 27 w 36"/>
                <a:gd name="T5" fmla="*/ 19 h 27"/>
                <a:gd name="T6" fmla="*/ 14 w 36"/>
                <a:gd name="T7" fmla="*/ 2 h 27"/>
                <a:gd name="T8" fmla="*/ 35 w 36"/>
                <a:gd name="T9" fmla="*/ 0 h 27"/>
                <a:gd name="T10" fmla="*/ 35 w 36"/>
                <a:gd name="T11" fmla="*/ 26 h 27"/>
                <a:gd name="T12" fmla="*/ 0 w 36"/>
                <a:gd name="T13" fmla="*/ 19 h 27"/>
                <a:gd name="T14" fmla="*/ 0 w 36"/>
                <a:gd name="T15" fmla="*/ 19 h 2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7"/>
                <a:gd name="T26" fmla="*/ 36 w 3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7">
                  <a:moveTo>
                    <a:pt x="0" y="19"/>
                  </a:moveTo>
                  <a:lnTo>
                    <a:pt x="0" y="19"/>
                  </a:lnTo>
                  <a:lnTo>
                    <a:pt x="27" y="19"/>
                  </a:lnTo>
                  <a:lnTo>
                    <a:pt x="14" y="2"/>
                  </a:lnTo>
                  <a:lnTo>
                    <a:pt x="35" y="0"/>
                  </a:lnTo>
                  <a:lnTo>
                    <a:pt x="35" y="26"/>
                  </a:lnTo>
                  <a:lnTo>
                    <a:pt x="0" y="1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29" name="Freeform 214">
              <a:extLst>
                <a:ext uri="{FF2B5EF4-FFF2-40B4-BE49-F238E27FC236}">
                  <a16:creationId xmlns:a16="http://schemas.microsoft.com/office/drawing/2014/main" id="{795229A1-91FE-4D0A-99A7-6E579440E224}"/>
                </a:ext>
              </a:extLst>
            </p:cNvPr>
            <p:cNvSpPr>
              <a:spLocks/>
            </p:cNvSpPr>
            <p:nvPr/>
          </p:nvSpPr>
          <p:spPr bwMode="auto">
            <a:xfrm>
              <a:off x="1860" y="3212"/>
              <a:ext cx="85" cy="42"/>
            </a:xfrm>
            <a:custGeom>
              <a:avLst/>
              <a:gdLst>
                <a:gd name="T0" fmla="*/ 0 w 85"/>
                <a:gd name="T1" fmla="*/ 20 h 42"/>
                <a:gd name="T2" fmla="*/ 0 w 85"/>
                <a:gd name="T3" fmla="*/ 20 h 42"/>
                <a:gd name="T4" fmla="*/ 15 w 85"/>
                <a:gd name="T5" fmla="*/ 2 h 42"/>
                <a:gd name="T6" fmla="*/ 60 w 85"/>
                <a:gd name="T7" fmla="*/ 0 h 42"/>
                <a:gd name="T8" fmla="*/ 84 w 85"/>
                <a:gd name="T9" fmla="*/ 13 h 42"/>
                <a:gd name="T10" fmla="*/ 64 w 85"/>
                <a:gd name="T11" fmla="*/ 15 h 42"/>
                <a:gd name="T12" fmla="*/ 29 w 85"/>
                <a:gd name="T13" fmla="*/ 41 h 42"/>
                <a:gd name="T14" fmla="*/ 23 w 85"/>
                <a:gd name="T15" fmla="*/ 34 h 42"/>
                <a:gd name="T16" fmla="*/ 0 w 85"/>
                <a:gd name="T17" fmla="*/ 20 h 42"/>
                <a:gd name="T18" fmla="*/ 0 w 85"/>
                <a:gd name="T19" fmla="*/ 2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2"/>
                <a:gd name="T32" fmla="*/ 85 w 85"/>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2">
                  <a:moveTo>
                    <a:pt x="0" y="20"/>
                  </a:moveTo>
                  <a:lnTo>
                    <a:pt x="0" y="20"/>
                  </a:lnTo>
                  <a:lnTo>
                    <a:pt x="15" y="2"/>
                  </a:lnTo>
                  <a:lnTo>
                    <a:pt x="60" y="0"/>
                  </a:lnTo>
                  <a:lnTo>
                    <a:pt x="84" y="13"/>
                  </a:lnTo>
                  <a:lnTo>
                    <a:pt x="64" y="15"/>
                  </a:lnTo>
                  <a:lnTo>
                    <a:pt x="29" y="41"/>
                  </a:lnTo>
                  <a:lnTo>
                    <a:pt x="23" y="34"/>
                  </a:lnTo>
                  <a:lnTo>
                    <a:pt x="0" y="20"/>
                  </a:lnTo>
                </a:path>
              </a:pathLst>
            </a:custGeom>
            <a:solidFill>
              <a:schemeClr val="bg1">
                <a:lumMod val="75000"/>
              </a:scheme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30" name="Freeform 215">
              <a:extLst>
                <a:ext uri="{FF2B5EF4-FFF2-40B4-BE49-F238E27FC236}">
                  <a16:creationId xmlns:a16="http://schemas.microsoft.com/office/drawing/2014/main" id="{E607CC53-3424-4FC7-A30A-AEF89EA4EF28}"/>
                </a:ext>
              </a:extLst>
            </p:cNvPr>
            <p:cNvSpPr>
              <a:spLocks/>
            </p:cNvSpPr>
            <p:nvPr/>
          </p:nvSpPr>
          <p:spPr bwMode="auto">
            <a:xfrm>
              <a:off x="1889" y="3225"/>
              <a:ext cx="74" cy="42"/>
            </a:xfrm>
            <a:custGeom>
              <a:avLst/>
              <a:gdLst>
                <a:gd name="T0" fmla="*/ 0 w 56"/>
                <a:gd name="T1" fmla="*/ 28 h 57"/>
                <a:gd name="T2" fmla="*/ 0 w 56"/>
                <a:gd name="T3" fmla="*/ 28 h 57"/>
                <a:gd name="T4" fmla="*/ 22 w 56"/>
                <a:gd name="T5" fmla="*/ 55 h 57"/>
                <a:gd name="T6" fmla="*/ 50 w 56"/>
                <a:gd name="T7" fmla="*/ 56 h 57"/>
                <a:gd name="T8" fmla="*/ 55 w 56"/>
                <a:gd name="T9" fmla="*/ 0 h 57"/>
                <a:gd name="T10" fmla="*/ 35 w 56"/>
                <a:gd name="T11" fmla="*/ 2 h 57"/>
                <a:gd name="T12" fmla="*/ 0 w 56"/>
                <a:gd name="T13" fmla="*/ 28 h 57"/>
                <a:gd name="T14" fmla="*/ 0 w 56"/>
                <a:gd name="T15" fmla="*/ 28 h 57"/>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7"/>
                <a:gd name="T26" fmla="*/ 56 w 5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7">
                  <a:moveTo>
                    <a:pt x="0" y="28"/>
                  </a:moveTo>
                  <a:lnTo>
                    <a:pt x="0" y="28"/>
                  </a:lnTo>
                  <a:lnTo>
                    <a:pt x="22" y="55"/>
                  </a:lnTo>
                  <a:lnTo>
                    <a:pt x="50" y="56"/>
                  </a:lnTo>
                  <a:lnTo>
                    <a:pt x="55" y="0"/>
                  </a:lnTo>
                  <a:lnTo>
                    <a:pt x="35" y="2"/>
                  </a:lnTo>
                  <a:lnTo>
                    <a:pt x="0" y="28"/>
                  </a:lnTo>
                </a:path>
              </a:pathLst>
            </a:custGeom>
            <a:solidFill>
              <a:schemeClr val="bg1">
                <a:lumMod val="75000"/>
              </a:schemeClr>
            </a:solidFill>
            <a:ln w="6350">
              <a:solidFill>
                <a:srgbClr val="FFFFFF"/>
              </a:solidFill>
              <a:round/>
              <a:headEnd/>
              <a:tailEnd/>
            </a:ln>
          </p:spPr>
          <p:txBody>
            <a:bodyPr wrap="squar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31" name="Freeform 216">
              <a:extLst>
                <a:ext uri="{FF2B5EF4-FFF2-40B4-BE49-F238E27FC236}">
                  <a16:creationId xmlns:a16="http://schemas.microsoft.com/office/drawing/2014/main" id="{0AD6428E-6E07-4A4D-B692-E5F732982CF7}"/>
                </a:ext>
              </a:extLst>
            </p:cNvPr>
            <p:cNvSpPr>
              <a:spLocks/>
            </p:cNvSpPr>
            <p:nvPr/>
          </p:nvSpPr>
          <p:spPr bwMode="auto">
            <a:xfrm>
              <a:off x="1948" y="3298"/>
              <a:ext cx="77" cy="35"/>
            </a:xfrm>
            <a:custGeom>
              <a:avLst/>
              <a:gdLst>
                <a:gd name="T0" fmla="*/ 0 w 77"/>
                <a:gd name="T1" fmla="*/ 18 h 35"/>
                <a:gd name="T2" fmla="*/ 0 w 77"/>
                <a:gd name="T3" fmla="*/ 18 h 35"/>
                <a:gd name="T4" fmla="*/ 6 w 77"/>
                <a:gd name="T5" fmla="*/ 0 h 35"/>
                <a:gd name="T6" fmla="*/ 22 w 77"/>
                <a:gd name="T7" fmla="*/ 11 h 35"/>
                <a:gd name="T8" fmla="*/ 51 w 77"/>
                <a:gd name="T9" fmla="*/ 0 h 35"/>
                <a:gd name="T10" fmla="*/ 76 w 77"/>
                <a:gd name="T11" fmla="*/ 13 h 35"/>
                <a:gd name="T12" fmla="*/ 70 w 77"/>
                <a:gd name="T13" fmla="*/ 33 h 35"/>
                <a:gd name="T14" fmla="*/ 67 w 77"/>
                <a:gd name="T15" fmla="*/ 17 h 35"/>
                <a:gd name="T16" fmla="*/ 51 w 77"/>
                <a:gd name="T17" fmla="*/ 11 h 35"/>
                <a:gd name="T18" fmla="*/ 36 w 77"/>
                <a:gd name="T19" fmla="*/ 21 h 35"/>
                <a:gd name="T20" fmla="*/ 39 w 77"/>
                <a:gd name="T21" fmla="*/ 30 h 35"/>
                <a:gd name="T22" fmla="*/ 33 w 77"/>
                <a:gd name="T23" fmla="*/ 34 h 35"/>
                <a:gd name="T24" fmla="*/ 0 w 77"/>
                <a:gd name="T25" fmla="*/ 18 h 35"/>
                <a:gd name="T26" fmla="*/ 0 w 77"/>
                <a:gd name="T27" fmla="*/ 18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35"/>
                <a:gd name="T44" fmla="*/ 77 w 7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35">
                  <a:moveTo>
                    <a:pt x="0" y="18"/>
                  </a:moveTo>
                  <a:lnTo>
                    <a:pt x="0" y="18"/>
                  </a:lnTo>
                  <a:lnTo>
                    <a:pt x="6" y="0"/>
                  </a:lnTo>
                  <a:lnTo>
                    <a:pt x="22" y="11"/>
                  </a:lnTo>
                  <a:lnTo>
                    <a:pt x="51" y="0"/>
                  </a:lnTo>
                  <a:lnTo>
                    <a:pt x="76" y="13"/>
                  </a:lnTo>
                  <a:lnTo>
                    <a:pt x="70" y="33"/>
                  </a:lnTo>
                  <a:lnTo>
                    <a:pt x="67" y="17"/>
                  </a:lnTo>
                  <a:lnTo>
                    <a:pt x="51" y="11"/>
                  </a:lnTo>
                  <a:lnTo>
                    <a:pt x="36" y="21"/>
                  </a:lnTo>
                  <a:lnTo>
                    <a:pt x="39" y="30"/>
                  </a:lnTo>
                  <a:lnTo>
                    <a:pt x="33" y="34"/>
                  </a:lnTo>
                  <a:lnTo>
                    <a:pt x="0" y="1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32" name="Freeform 217">
              <a:extLst>
                <a:ext uri="{FF2B5EF4-FFF2-40B4-BE49-F238E27FC236}">
                  <a16:creationId xmlns:a16="http://schemas.microsoft.com/office/drawing/2014/main" id="{7D7F7F7D-E1D4-4390-86D0-CD4151EBE63D}"/>
                </a:ext>
              </a:extLst>
            </p:cNvPr>
            <p:cNvSpPr>
              <a:spLocks/>
            </p:cNvSpPr>
            <p:nvPr/>
          </p:nvSpPr>
          <p:spPr bwMode="auto">
            <a:xfrm>
              <a:off x="2226" y="3693"/>
              <a:ext cx="112" cy="116"/>
            </a:xfrm>
            <a:custGeom>
              <a:avLst/>
              <a:gdLst>
                <a:gd name="T0" fmla="*/ 0 w 112"/>
                <a:gd name="T1" fmla="*/ 43 h 116"/>
                <a:gd name="T2" fmla="*/ 0 w 112"/>
                <a:gd name="T3" fmla="*/ 43 h 116"/>
                <a:gd name="T4" fmla="*/ 9 w 112"/>
                <a:gd name="T5" fmla="*/ 6 h 116"/>
                <a:gd name="T6" fmla="*/ 48 w 112"/>
                <a:gd name="T7" fmla="*/ 0 h 116"/>
                <a:gd name="T8" fmla="*/ 62 w 112"/>
                <a:gd name="T9" fmla="*/ 12 h 116"/>
                <a:gd name="T10" fmla="*/ 65 w 112"/>
                <a:gd name="T11" fmla="*/ 39 h 116"/>
                <a:gd name="T12" fmla="*/ 93 w 112"/>
                <a:gd name="T13" fmla="*/ 44 h 116"/>
                <a:gd name="T14" fmla="*/ 97 w 112"/>
                <a:gd name="T15" fmla="*/ 63 h 116"/>
                <a:gd name="T16" fmla="*/ 111 w 112"/>
                <a:gd name="T17" fmla="*/ 66 h 116"/>
                <a:gd name="T18" fmla="*/ 109 w 112"/>
                <a:gd name="T19" fmla="*/ 91 h 116"/>
                <a:gd name="T20" fmla="*/ 95 w 112"/>
                <a:gd name="T21" fmla="*/ 115 h 116"/>
                <a:gd name="T22" fmla="*/ 58 w 112"/>
                <a:gd name="T23" fmla="*/ 114 h 116"/>
                <a:gd name="T24" fmla="*/ 66 w 112"/>
                <a:gd name="T25" fmla="*/ 86 h 116"/>
                <a:gd name="T26" fmla="*/ 0 w 112"/>
                <a:gd name="T27" fmla="*/ 43 h 116"/>
                <a:gd name="T28" fmla="*/ 0 w 112"/>
                <a:gd name="T29" fmla="*/ 43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16"/>
                <a:gd name="T47" fmla="*/ 112 w 112"/>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16">
                  <a:moveTo>
                    <a:pt x="0" y="43"/>
                  </a:moveTo>
                  <a:lnTo>
                    <a:pt x="0" y="43"/>
                  </a:lnTo>
                  <a:lnTo>
                    <a:pt x="9" y="6"/>
                  </a:lnTo>
                  <a:lnTo>
                    <a:pt x="48" y="0"/>
                  </a:lnTo>
                  <a:lnTo>
                    <a:pt x="62" y="12"/>
                  </a:lnTo>
                  <a:lnTo>
                    <a:pt x="65" y="39"/>
                  </a:lnTo>
                  <a:lnTo>
                    <a:pt x="93" y="44"/>
                  </a:lnTo>
                  <a:lnTo>
                    <a:pt x="97" y="63"/>
                  </a:lnTo>
                  <a:lnTo>
                    <a:pt x="111" y="66"/>
                  </a:lnTo>
                  <a:lnTo>
                    <a:pt x="109" y="91"/>
                  </a:lnTo>
                  <a:lnTo>
                    <a:pt x="95" y="115"/>
                  </a:lnTo>
                  <a:lnTo>
                    <a:pt x="58" y="114"/>
                  </a:lnTo>
                  <a:lnTo>
                    <a:pt x="66" y="86"/>
                  </a:lnTo>
                  <a:lnTo>
                    <a:pt x="0" y="4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33" name="Freeform 218">
              <a:extLst>
                <a:ext uri="{FF2B5EF4-FFF2-40B4-BE49-F238E27FC236}">
                  <a16:creationId xmlns:a16="http://schemas.microsoft.com/office/drawing/2014/main" id="{95E16524-AB32-4218-A68C-A59D647FA68D}"/>
                </a:ext>
              </a:extLst>
            </p:cNvPr>
            <p:cNvSpPr>
              <a:spLocks/>
            </p:cNvSpPr>
            <p:nvPr/>
          </p:nvSpPr>
          <p:spPr bwMode="auto">
            <a:xfrm>
              <a:off x="1971" y="3431"/>
              <a:ext cx="172" cy="247"/>
            </a:xfrm>
            <a:custGeom>
              <a:avLst/>
              <a:gdLst>
                <a:gd name="T0" fmla="*/ 0 w 172"/>
                <a:gd name="T1" fmla="*/ 58 h 247"/>
                <a:gd name="T2" fmla="*/ 0 w 172"/>
                <a:gd name="T3" fmla="*/ 58 h 247"/>
                <a:gd name="T4" fmla="*/ 3 w 172"/>
                <a:gd name="T5" fmla="*/ 78 h 247"/>
                <a:gd name="T6" fmla="*/ 34 w 172"/>
                <a:gd name="T7" fmla="*/ 112 h 247"/>
                <a:gd name="T8" fmla="*/ 68 w 172"/>
                <a:gd name="T9" fmla="*/ 193 h 247"/>
                <a:gd name="T10" fmla="*/ 146 w 172"/>
                <a:gd name="T11" fmla="*/ 246 h 247"/>
                <a:gd name="T12" fmla="*/ 159 w 172"/>
                <a:gd name="T13" fmla="*/ 237 h 247"/>
                <a:gd name="T14" fmla="*/ 167 w 172"/>
                <a:gd name="T15" fmla="*/ 220 h 247"/>
                <a:gd name="T16" fmla="*/ 155 w 172"/>
                <a:gd name="T17" fmla="*/ 213 h 247"/>
                <a:gd name="T18" fmla="*/ 162 w 172"/>
                <a:gd name="T19" fmla="*/ 209 h 247"/>
                <a:gd name="T20" fmla="*/ 171 w 172"/>
                <a:gd name="T21" fmla="*/ 167 h 247"/>
                <a:gd name="T22" fmla="*/ 158 w 172"/>
                <a:gd name="T23" fmla="*/ 147 h 247"/>
                <a:gd name="T24" fmla="*/ 147 w 172"/>
                <a:gd name="T25" fmla="*/ 147 h 247"/>
                <a:gd name="T26" fmla="*/ 147 w 172"/>
                <a:gd name="T27" fmla="*/ 125 h 247"/>
                <a:gd name="T28" fmla="*/ 132 w 172"/>
                <a:gd name="T29" fmla="*/ 134 h 247"/>
                <a:gd name="T30" fmla="*/ 113 w 172"/>
                <a:gd name="T31" fmla="*/ 126 h 247"/>
                <a:gd name="T32" fmla="*/ 102 w 172"/>
                <a:gd name="T33" fmla="*/ 101 h 247"/>
                <a:gd name="T34" fmla="*/ 121 w 172"/>
                <a:gd name="T35" fmla="*/ 69 h 247"/>
                <a:gd name="T36" fmla="*/ 155 w 172"/>
                <a:gd name="T37" fmla="*/ 55 h 247"/>
                <a:gd name="T38" fmla="*/ 145 w 172"/>
                <a:gd name="T39" fmla="*/ 49 h 247"/>
                <a:gd name="T40" fmla="*/ 151 w 172"/>
                <a:gd name="T41" fmla="*/ 33 h 247"/>
                <a:gd name="T42" fmla="*/ 112 w 172"/>
                <a:gd name="T43" fmla="*/ 30 h 247"/>
                <a:gd name="T44" fmla="*/ 83 w 172"/>
                <a:gd name="T45" fmla="*/ 0 h 247"/>
                <a:gd name="T46" fmla="*/ 76 w 172"/>
                <a:gd name="T47" fmla="*/ 22 h 247"/>
                <a:gd name="T48" fmla="*/ 45 w 172"/>
                <a:gd name="T49" fmla="*/ 41 h 247"/>
                <a:gd name="T50" fmla="*/ 29 w 172"/>
                <a:gd name="T51" fmla="*/ 65 h 247"/>
                <a:gd name="T52" fmla="*/ 11 w 172"/>
                <a:gd name="T53" fmla="*/ 61 h 247"/>
                <a:gd name="T54" fmla="*/ 14 w 172"/>
                <a:gd name="T55" fmla="*/ 47 h 247"/>
                <a:gd name="T56" fmla="*/ 0 w 172"/>
                <a:gd name="T57" fmla="*/ 58 h 247"/>
                <a:gd name="T58" fmla="*/ 0 w 172"/>
                <a:gd name="T59" fmla="*/ 58 h 2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247"/>
                <a:gd name="T92" fmla="*/ 172 w 172"/>
                <a:gd name="T93" fmla="*/ 247 h 2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247">
                  <a:moveTo>
                    <a:pt x="0" y="58"/>
                  </a:moveTo>
                  <a:lnTo>
                    <a:pt x="0" y="58"/>
                  </a:lnTo>
                  <a:lnTo>
                    <a:pt x="3" y="78"/>
                  </a:lnTo>
                  <a:lnTo>
                    <a:pt x="34" y="112"/>
                  </a:lnTo>
                  <a:lnTo>
                    <a:pt x="68" y="193"/>
                  </a:lnTo>
                  <a:lnTo>
                    <a:pt x="146" y="246"/>
                  </a:lnTo>
                  <a:lnTo>
                    <a:pt x="159" y="237"/>
                  </a:lnTo>
                  <a:lnTo>
                    <a:pt x="167" y="220"/>
                  </a:lnTo>
                  <a:lnTo>
                    <a:pt x="155" y="213"/>
                  </a:lnTo>
                  <a:lnTo>
                    <a:pt x="162" y="209"/>
                  </a:lnTo>
                  <a:lnTo>
                    <a:pt x="171" y="167"/>
                  </a:lnTo>
                  <a:lnTo>
                    <a:pt x="158" y="147"/>
                  </a:lnTo>
                  <a:lnTo>
                    <a:pt x="147" y="147"/>
                  </a:lnTo>
                  <a:lnTo>
                    <a:pt x="147" y="125"/>
                  </a:lnTo>
                  <a:lnTo>
                    <a:pt x="132" y="134"/>
                  </a:lnTo>
                  <a:lnTo>
                    <a:pt x="113" y="126"/>
                  </a:lnTo>
                  <a:lnTo>
                    <a:pt x="102" y="101"/>
                  </a:lnTo>
                  <a:lnTo>
                    <a:pt x="121" y="69"/>
                  </a:lnTo>
                  <a:lnTo>
                    <a:pt x="155" y="55"/>
                  </a:lnTo>
                  <a:lnTo>
                    <a:pt x="145" y="49"/>
                  </a:lnTo>
                  <a:lnTo>
                    <a:pt x="151" y="33"/>
                  </a:lnTo>
                  <a:lnTo>
                    <a:pt x="112" y="30"/>
                  </a:lnTo>
                  <a:lnTo>
                    <a:pt x="83" y="0"/>
                  </a:lnTo>
                  <a:lnTo>
                    <a:pt x="76" y="22"/>
                  </a:lnTo>
                  <a:lnTo>
                    <a:pt x="45" y="41"/>
                  </a:lnTo>
                  <a:lnTo>
                    <a:pt x="29" y="65"/>
                  </a:lnTo>
                  <a:lnTo>
                    <a:pt x="11" y="61"/>
                  </a:lnTo>
                  <a:lnTo>
                    <a:pt x="14" y="47"/>
                  </a:lnTo>
                  <a:lnTo>
                    <a:pt x="0" y="5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34" name="Freeform 219">
              <a:extLst>
                <a:ext uri="{FF2B5EF4-FFF2-40B4-BE49-F238E27FC236}">
                  <a16:creationId xmlns:a16="http://schemas.microsoft.com/office/drawing/2014/main" id="{9ADD59FB-0CE3-426C-A3B7-F02268B108AE}"/>
                </a:ext>
              </a:extLst>
            </p:cNvPr>
            <p:cNvSpPr>
              <a:spLocks/>
            </p:cNvSpPr>
            <p:nvPr/>
          </p:nvSpPr>
          <p:spPr bwMode="auto">
            <a:xfrm>
              <a:off x="2288" y="3350"/>
              <a:ext cx="57" cy="54"/>
            </a:xfrm>
            <a:custGeom>
              <a:avLst/>
              <a:gdLst>
                <a:gd name="T0" fmla="*/ 0 w 57"/>
                <a:gd name="T1" fmla="*/ 25 h 54"/>
                <a:gd name="T2" fmla="*/ 0 w 57"/>
                <a:gd name="T3" fmla="*/ 25 h 54"/>
                <a:gd name="T4" fmla="*/ 15 w 57"/>
                <a:gd name="T5" fmla="*/ 0 h 54"/>
                <a:gd name="T6" fmla="*/ 56 w 57"/>
                <a:gd name="T7" fmla="*/ 4 h 54"/>
                <a:gd name="T8" fmla="*/ 50 w 57"/>
                <a:gd name="T9" fmla="*/ 49 h 54"/>
                <a:gd name="T10" fmla="*/ 22 w 57"/>
                <a:gd name="T11" fmla="*/ 53 h 54"/>
                <a:gd name="T12" fmla="*/ 0 w 57"/>
                <a:gd name="T13" fmla="*/ 25 h 54"/>
                <a:gd name="T14" fmla="*/ 0 w 57"/>
                <a:gd name="T15" fmla="*/ 25 h 5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4"/>
                <a:gd name="T26" fmla="*/ 57 w 57"/>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4">
                  <a:moveTo>
                    <a:pt x="0" y="25"/>
                  </a:moveTo>
                  <a:lnTo>
                    <a:pt x="0" y="25"/>
                  </a:lnTo>
                  <a:lnTo>
                    <a:pt x="15" y="0"/>
                  </a:lnTo>
                  <a:lnTo>
                    <a:pt x="56" y="4"/>
                  </a:lnTo>
                  <a:lnTo>
                    <a:pt x="50" y="49"/>
                  </a:lnTo>
                  <a:lnTo>
                    <a:pt x="22" y="53"/>
                  </a:lnTo>
                  <a:lnTo>
                    <a:pt x="0" y="2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35" name="Freeform 220">
              <a:extLst>
                <a:ext uri="{FF2B5EF4-FFF2-40B4-BE49-F238E27FC236}">
                  <a16:creationId xmlns:a16="http://schemas.microsoft.com/office/drawing/2014/main" id="{42862238-BE3F-49A7-A15C-3DEC13F182A7}"/>
                </a:ext>
              </a:extLst>
            </p:cNvPr>
            <p:cNvSpPr>
              <a:spLocks/>
            </p:cNvSpPr>
            <p:nvPr/>
          </p:nvSpPr>
          <p:spPr bwMode="auto">
            <a:xfrm>
              <a:off x="2235" y="3283"/>
              <a:ext cx="14" cy="11"/>
            </a:xfrm>
            <a:custGeom>
              <a:avLst/>
              <a:gdLst>
                <a:gd name="T0" fmla="*/ 0 w 14"/>
                <a:gd name="T1" fmla="*/ 10 h 11"/>
                <a:gd name="T2" fmla="*/ 0 w 14"/>
                <a:gd name="T3" fmla="*/ 10 h 11"/>
                <a:gd name="T4" fmla="*/ 12 w 14"/>
                <a:gd name="T5" fmla="*/ 8 h 11"/>
                <a:gd name="T6" fmla="*/ 13 w 14"/>
                <a:gd name="T7" fmla="*/ 0 h 11"/>
                <a:gd name="T8" fmla="*/ 0 w 14"/>
                <a:gd name="T9" fmla="*/ 10 h 11"/>
                <a:gd name="T10" fmla="*/ 0 w 14"/>
                <a:gd name="T11" fmla="*/ 10 h 11"/>
                <a:gd name="T12" fmla="*/ 0 60000 65536"/>
                <a:gd name="T13" fmla="*/ 0 60000 65536"/>
                <a:gd name="T14" fmla="*/ 0 60000 65536"/>
                <a:gd name="T15" fmla="*/ 0 60000 65536"/>
                <a:gd name="T16" fmla="*/ 0 60000 65536"/>
                <a:gd name="T17" fmla="*/ 0 60000 65536"/>
                <a:gd name="T18" fmla="*/ 0 w 14"/>
                <a:gd name="T19" fmla="*/ 0 h 11"/>
                <a:gd name="T20" fmla="*/ 14 w 1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 h="11">
                  <a:moveTo>
                    <a:pt x="0" y="10"/>
                  </a:moveTo>
                  <a:lnTo>
                    <a:pt x="0" y="10"/>
                  </a:lnTo>
                  <a:lnTo>
                    <a:pt x="12" y="8"/>
                  </a:lnTo>
                  <a:lnTo>
                    <a:pt x="13" y="0"/>
                  </a:lnTo>
                  <a:lnTo>
                    <a:pt x="0" y="1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36" name="Freeform 221">
              <a:extLst>
                <a:ext uri="{FF2B5EF4-FFF2-40B4-BE49-F238E27FC236}">
                  <a16:creationId xmlns:a16="http://schemas.microsoft.com/office/drawing/2014/main" id="{789EABE4-C359-48AB-A4AE-A02C6FC77D0C}"/>
                </a:ext>
              </a:extLst>
            </p:cNvPr>
            <p:cNvSpPr>
              <a:spLocks/>
            </p:cNvSpPr>
            <p:nvPr/>
          </p:nvSpPr>
          <p:spPr bwMode="auto">
            <a:xfrm>
              <a:off x="2283" y="3848"/>
              <a:ext cx="72" cy="74"/>
            </a:xfrm>
            <a:custGeom>
              <a:avLst/>
              <a:gdLst>
                <a:gd name="T0" fmla="*/ 0 w 72"/>
                <a:gd name="T1" fmla="*/ 59 h 74"/>
                <a:gd name="T2" fmla="*/ 0 w 72"/>
                <a:gd name="T3" fmla="*/ 59 h 74"/>
                <a:gd name="T4" fmla="*/ 12 w 72"/>
                <a:gd name="T5" fmla="*/ 3 h 74"/>
                <a:gd name="T6" fmla="*/ 22 w 72"/>
                <a:gd name="T7" fmla="*/ 0 h 74"/>
                <a:gd name="T8" fmla="*/ 63 w 72"/>
                <a:gd name="T9" fmla="*/ 29 h 74"/>
                <a:gd name="T10" fmla="*/ 71 w 72"/>
                <a:gd name="T11" fmla="*/ 41 h 74"/>
                <a:gd name="T12" fmla="*/ 68 w 72"/>
                <a:gd name="T13" fmla="*/ 55 h 74"/>
                <a:gd name="T14" fmla="*/ 49 w 72"/>
                <a:gd name="T15" fmla="*/ 73 h 74"/>
                <a:gd name="T16" fmla="*/ 0 w 72"/>
                <a:gd name="T17" fmla="*/ 59 h 74"/>
                <a:gd name="T18" fmla="*/ 0 w 72"/>
                <a:gd name="T19" fmla="*/ 59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4"/>
                <a:gd name="T32" fmla="*/ 72 w 7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4">
                  <a:moveTo>
                    <a:pt x="0" y="59"/>
                  </a:moveTo>
                  <a:lnTo>
                    <a:pt x="0" y="59"/>
                  </a:lnTo>
                  <a:lnTo>
                    <a:pt x="12" y="3"/>
                  </a:lnTo>
                  <a:lnTo>
                    <a:pt x="22" y="0"/>
                  </a:lnTo>
                  <a:lnTo>
                    <a:pt x="63" y="29"/>
                  </a:lnTo>
                  <a:lnTo>
                    <a:pt x="71" y="41"/>
                  </a:lnTo>
                  <a:lnTo>
                    <a:pt x="68" y="55"/>
                  </a:lnTo>
                  <a:lnTo>
                    <a:pt x="49" y="73"/>
                  </a:lnTo>
                  <a:lnTo>
                    <a:pt x="0" y="5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37" name="Freeform 222">
              <a:extLst>
                <a:ext uri="{FF2B5EF4-FFF2-40B4-BE49-F238E27FC236}">
                  <a16:creationId xmlns:a16="http://schemas.microsoft.com/office/drawing/2014/main" id="{02F8BE51-C6FA-4C86-8F6E-7DF7B54B0755}"/>
                </a:ext>
              </a:extLst>
            </p:cNvPr>
            <p:cNvSpPr>
              <a:spLocks/>
            </p:cNvSpPr>
            <p:nvPr/>
          </p:nvSpPr>
          <p:spPr bwMode="auto">
            <a:xfrm>
              <a:off x="2081" y="3263"/>
              <a:ext cx="184" cy="157"/>
            </a:xfrm>
            <a:custGeom>
              <a:avLst/>
              <a:gdLst>
                <a:gd name="T0" fmla="*/ 0 w 184"/>
                <a:gd name="T1" fmla="*/ 42 h 157"/>
                <a:gd name="T2" fmla="*/ 0 w 184"/>
                <a:gd name="T3" fmla="*/ 42 h 157"/>
                <a:gd name="T4" fmla="*/ 17 w 184"/>
                <a:gd name="T5" fmla="*/ 69 h 157"/>
                <a:gd name="T6" fmla="*/ 44 w 184"/>
                <a:gd name="T7" fmla="*/ 72 h 157"/>
                <a:gd name="T8" fmla="*/ 52 w 184"/>
                <a:gd name="T9" fmla="*/ 84 h 157"/>
                <a:gd name="T10" fmla="*/ 79 w 184"/>
                <a:gd name="T11" fmla="*/ 82 h 157"/>
                <a:gd name="T12" fmla="*/ 75 w 184"/>
                <a:gd name="T13" fmla="*/ 129 h 157"/>
                <a:gd name="T14" fmla="*/ 87 w 184"/>
                <a:gd name="T15" fmla="*/ 149 h 157"/>
                <a:gd name="T16" fmla="*/ 103 w 184"/>
                <a:gd name="T17" fmla="*/ 156 h 157"/>
                <a:gd name="T18" fmla="*/ 136 w 184"/>
                <a:gd name="T19" fmla="*/ 137 h 157"/>
                <a:gd name="T20" fmla="*/ 123 w 184"/>
                <a:gd name="T21" fmla="*/ 134 h 157"/>
                <a:gd name="T22" fmla="*/ 116 w 184"/>
                <a:gd name="T23" fmla="*/ 108 h 157"/>
                <a:gd name="T24" fmla="*/ 139 w 184"/>
                <a:gd name="T25" fmla="*/ 113 h 157"/>
                <a:gd name="T26" fmla="*/ 173 w 184"/>
                <a:gd name="T27" fmla="*/ 97 h 157"/>
                <a:gd name="T28" fmla="*/ 164 w 184"/>
                <a:gd name="T29" fmla="*/ 84 h 157"/>
                <a:gd name="T30" fmla="*/ 175 w 184"/>
                <a:gd name="T31" fmla="*/ 72 h 157"/>
                <a:gd name="T32" fmla="*/ 170 w 184"/>
                <a:gd name="T33" fmla="*/ 63 h 157"/>
                <a:gd name="T34" fmla="*/ 183 w 184"/>
                <a:gd name="T35" fmla="*/ 53 h 157"/>
                <a:gd name="T36" fmla="*/ 167 w 184"/>
                <a:gd name="T37" fmla="*/ 51 h 157"/>
                <a:gd name="T38" fmla="*/ 167 w 184"/>
                <a:gd name="T39" fmla="*/ 39 h 157"/>
                <a:gd name="T40" fmla="*/ 141 w 184"/>
                <a:gd name="T41" fmla="*/ 25 h 157"/>
                <a:gd name="T42" fmla="*/ 152 w 184"/>
                <a:gd name="T43" fmla="*/ 21 h 157"/>
                <a:gd name="T44" fmla="*/ 72 w 184"/>
                <a:gd name="T45" fmla="*/ 24 h 157"/>
                <a:gd name="T46" fmla="*/ 46 w 184"/>
                <a:gd name="T47" fmla="*/ 0 h 157"/>
                <a:gd name="T48" fmla="*/ 47 w 184"/>
                <a:gd name="T49" fmla="*/ 11 h 157"/>
                <a:gd name="T50" fmla="*/ 24 w 184"/>
                <a:gd name="T51" fmla="*/ 20 h 157"/>
                <a:gd name="T52" fmla="*/ 31 w 184"/>
                <a:gd name="T53" fmla="*/ 39 h 157"/>
                <a:gd name="T54" fmla="*/ 22 w 184"/>
                <a:gd name="T55" fmla="*/ 46 h 157"/>
                <a:gd name="T56" fmla="*/ 17 w 184"/>
                <a:gd name="T57" fmla="*/ 29 h 157"/>
                <a:gd name="T58" fmla="*/ 26 w 184"/>
                <a:gd name="T59" fmla="*/ 6 h 157"/>
                <a:gd name="T60" fmla="*/ 0 w 184"/>
                <a:gd name="T61" fmla="*/ 42 h 157"/>
                <a:gd name="T62" fmla="*/ 0 w 184"/>
                <a:gd name="T63" fmla="*/ 42 h 1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157"/>
                <a:gd name="T98" fmla="*/ 184 w 184"/>
                <a:gd name="T99" fmla="*/ 157 h 1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157">
                  <a:moveTo>
                    <a:pt x="0" y="42"/>
                  </a:moveTo>
                  <a:lnTo>
                    <a:pt x="0" y="42"/>
                  </a:lnTo>
                  <a:lnTo>
                    <a:pt x="17" y="69"/>
                  </a:lnTo>
                  <a:lnTo>
                    <a:pt x="44" y="72"/>
                  </a:lnTo>
                  <a:lnTo>
                    <a:pt x="52" y="84"/>
                  </a:lnTo>
                  <a:lnTo>
                    <a:pt x="79" y="82"/>
                  </a:lnTo>
                  <a:lnTo>
                    <a:pt x="75" y="129"/>
                  </a:lnTo>
                  <a:lnTo>
                    <a:pt x="87" y="149"/>
                  </a:lnTo>
                  <a:lnTo>
                    <a:pt x="103" y="156"/>
                  </a:lnTo>
                  <a:lnTo>
                    <a:pt x="136" y="137"/>
                  </a:lnTo>
                  <a:lnTo>
                    <a:pt x="123" y="134"/>
                  </a:lnTo>
                  <a:lnTo>
                    <a:pt x="116" y="108"/>
                  </a:lnTo>
                  <a:lnTo>
                    <a:pt x="139" y="113"/>
                  </a:lnTo>
                  <a:lnTo>
                    <a:pt x="173" y="97"/>
                  </a:lnTo>
                  <a:lnTo>
                    <a:pt x="164" y="84"/>
                  </a:lnTo>
                  <a:lnTo>
                    <a:pt x="175" y="72"/>
                  </a:lnTo>
                  <a:lnTo>
                    <a:pt x="170" y="63"/>
                  </a:lnTo>
                  <a:lnTo>
                    <a:pt x="183" y="53"/>
                  </a:lnTo>
                  <a:lnTo>
                    <a:pt x="167" y="51"/>
                  </a:lnTo>
                  <a:lnTo>
                    <a:pt x="167" y="39"/>
                  </a:lnTo>
                  <a:lnTo>
                    <a:pt x="141" y="25"/>
                  </a:lnTo>
                  <a:lnTo>
                    <a:pt x="152" y="21"/>
                  </a:lnTo>
                  <a:lnTo>
                    <a:pt x="72" y="24"/>
                  </a:lnTo>
                  <a:lnTo>
                    <a:pt x="46" y="0"/>
                  </a:lnTo>
                  <a:lnTo>
                    <a:pt x="47" y="11"/>
                  </a:lnTo>
                  <a:lnTo>
                    <a:pt x="24" y="20"/>
                  </a:lnTo>
                  <a:lnTo>
                    <a:pt x="31" y="39"/>
                  </a:lnTo>
                  <a:lnTo>
                    <a:pt x="22" y="46"/>
                  </a:lnTo>
                  <a:lnTo>
                    <a:pt x="17" y="29"/>
                  </a:lnTo>
                  <a:lnTo>
                    <a:pt x="26" y="6"/>
                  </a:lnTo>
                  <a:lnTo>
                    <a:pt x="0" y="4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338" name="Title 2">
            <a:extLst>
              <a:ext uri="{FF2B5EF4-FFF2-40B4-BE49-F238E27FC236}">
                <a16:creationId xmlns:a16="http://schemas.microsoft.com/office/drawing/2014/main" id="{29F5066F-A7F3-4B9D-A9FD-54C6F7AA4ABE}"/>
              </a:ext>
            </a:extLst>
          </p:cNvPr>
          <p:cNvSpPr>
            <a:spLocks noGrp="1"/>
          </p:cNvSpPr>
          <p:nvPr>
            <p:ph type="title"/>
          </p:nvPr>
        </p:nvSpPr>
        <p:spPr>
          <a:xfrm>
            <a:off x="300304" y="185197"/>
            <a:ext cx="5915301" cy="641196"/>
          </a:xfrm>
        </p:spPr>
        <p:txBody>
          <a:bodyPr/>
          <a:lstStyle/>
          <a:p>
            <a:r>
              <a:rPr lang="en-ZA" dirty="0"/>
              <a:t>Partnerships between digital platforms and FSPs bringing financial services to platform participants</a:t>
            </a:r>
          </a:p>
        </p:txBody>
      </p:sp>
      <p:grpSp>
        <p:nvGrpSpPr>
          <p:cNvPr id="339" name="Group 5">
            <a:extLst>
              <a:ext uri="{FF2B5EF4-FFF2-40B4-BE49-F238E27FC236}">
                <a16:creationId xmlns:a16="http://schemas.microsoft.com/office/drawing/2014/main" id="{5B260D5A-5531-4524-BAB6-0E0C8D172FF6}"/>
              </a:ext>
            </a:extLst>
          </p:cNvPr>
          <p:cNvGrpSpPr>
            <a:grpSpLocks/>
          </p:cNvGrpSpPr>
          <p:nvPr/>
        </p:nvGrpSpPr>
        <p:grpSpPr bwMode="auto">
          <a:xfrm>
            <a:off x="4956288" y="3422139"/>
            <a:ext cx="342552" cy="142734"/>
            <a:chOff x="4449" y="3335"/>
            <a:chExt cx="260" cy="83"/>
          </a:xfrm>
          <a:solidFill>
            <a:srgbClr val="7F7F7F">
              <a:lumMod val="40000"/>
              <a:lumOff val="60000"/>
            </a:srgbClr>
          </a:solidFill>
        </p:grpSpPr>
        <p:sp>
          <p:nvSpPr>
            <p:cNvPr id="340" name="Freeform 6">
              <a:extLst>
                <a:ext uri="{FF2B5EF4-FFF2-40B4-BE49-F238E27FC236}">
                  <a16:creationId xmlns:a16="http://schemas.microsoft.com/office/drawing/2014/main" id="{ADED147B-88E7-495C-8CEC-0A1B75B300E9}"/>
                </a:ext>
              </a:extLst>
            </p:cNvPr>
            <p:cNvSpPr>
              <a:spLocks/>
            </p:cNvSpPr>
            <p:nvPr/>
          </p:nvSpPr>
          <p:spPr bwMode="auto">
            <a:xfrm>
              <a:off x="4449" y="3340"/>
              <a:ext cx="52" cy="69"/>
            </a:xfrm>
            <a:custGeom>
              <a:avLst/>
              <a:gdLst>
                <a:gd name="T0" fmla="*/ 0 w 52"/>
                <a:gd name="T1" fmla="*/ 0 h 69"/>
                <a:gd name="T2" fmla="*/ 0 w 52"/>
                <a:gd name="T3" fmla="*/ 0 h 69"/>
                <a:gd name="T4" fmla="*/ 10 w 52"/>
                <a:gd name="T5" fmla="*/ 0 h 69"/>
                <a:gd name="T6" fmla="*/ 13 w 52"/>
                <a:gd name="T7" fmla="*/ 13 h 69"/>
                <a:gd name="T8" fmla="*/ 26 w 52"/>
                <a:gd name="T9" fmla="*/ 5 h 69"/>
                <a:gd name="T10" fmla="*/ 43 w 52"/>
                <a:gd name="T11" fmla="*/ 21 h 69"/>
                <a:gd name="T12" fmla="*/ 51 w 52"/>
                <a:gd name="T13" fmla="*/ 68 h 69"/>
                <a:gd name="T14" fmla="*/ 50 w 52"/>
                <a:gd name="T15" fmla="*/ 68 h 69"/>
                <a:gd name="T16" fmla="*/ 16 w 52"/>
                <a:gd name="T17" fmla="*/ 48 h 69"/>
                <a:gd name="T18" fmla="*/ 0 w 52"/>
                <a:gd name="T19" fmla="*/ 0 h 69"/>
                <a:gd name="T20" fmla="*/ 0 w 52"/>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69"/>
                <a:gd name="T35" fmla="*/ 52 w 52"/>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69">
                  <a:moveTo>
                    <a:pt x="0" y="0"/>
                  </a:moveTo>
                  <a:lnTo>
                    <a:pt x="0" y="0"/>
                  </a:lnTo>
                  <a:lnTo>
                    <a:pt x="10" y="0"/>
                  </a:lnTo>
                  <a:lnTo>
                    <a:pt x="13" y="13"/>
                  </a:lnTo>
                  <a:lnTo>
                    <a:pt x="26" y="5"/>
                  </a:lnTo>
                  <a:lnTo>
                    <a:pt x="43" y="21"/>
                  </a:lnTo>
                  <a:lnTo>
                    <a:pt x="51" y="68"/>
                  </a:lnTo>
                  <a:lnTo>
                    <a:pt x="50" y="68"/>
                  </a:lnTo>
                  <a:lnTo>
                    <a:pt x="16" y="48"/>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41" name="Freeform 7">
              <a:extLst>
                <a:ext uri="{FF2B5EF4-FFF2-40B4-BE49-F238E27FC236}">
                  <a16:creationId xmlns:a16="http://schemas.microsoft.com/office/drawing/2014/main" id="{744CE334-2129-41AE-B575-6F4A388B613A}"/>
                </a:ext>
              </a:extLst>
            </p:cNvPr>
            <p:cNvSpPr>
              <a:spLocks/>
            </p:cNvSpPr>
            <p:nvPr/>
          </p:nvSpPr>
          <p:spPr bwMode="auto">
            <a:xfrm>
              <a:off x="4577" y="3335"/>
              <a:ext cx="132" cy="83"/>
            </a:xfrm>
            <a:custGeom>
              <a:avLst/>
              <a:gdLst>
                <a:gd name="T0" fmla="*/ 0 w 132"/>
                <a:gd name="T1" fmla="*/ 72 h 83"/>
                <a:gd name="T2" fmla="*/ 0 w 132"/>
                <a:gd name="T3" fmla="*/ 72 h 83"/>
                <a:gd name="T4" fmla="*/ 12 w 132"/>
                <a:gd name="T5" fmla="*/ 82 h 83"/>
                <a:gd name="T6" fmla="*/ 53 w 132"/>
                <a:gd name="T7" fmla="*/ 79 h 83"/>
                <a:gd name="T8" fmla="*/ 66 w 132"/>
                <a:gd name="T9" fmla="*/ 73 h 83"/>
                <a:gd name="T10" fmla="*/ 84 w 132"/>
                <a:gd name="T11" fmla="*/ 36 h 83"/>
                <a:gd name="T12" fmla="*/ 108 w 132"/>
                <a:gd name="T13" fmla="*/ 37 h 83"/>
                <a:gd name="T14" fmla="*/ 131 w 132"/>
                <a:gd name="T15" fmla="*/ 25 h 83"/>
                <a:gd name="T16" fmla="*/ 109 w 132"/>
                <a:gd name="T17" fmla="*/ 14 h 83"/>
                <a:gd name="T18" fmla="*/ 102 w 132"/>
                <a:gd name="T19" fmla="*/ 0 h 83"/>
                <a:gd name="T20" fmla="*/ 75 w 132"/>
                <a:gd name="T21" fmla="*/ 26 h 83"/>
                <a:gd name="T22" fmla="*/ 67 w 132"/>
                <a:gd name="T23" fmla="*/ 40 h 83"/>
                <a:gd name="T24" fmla="*/ 59 w 132"/>
                <a:gd name="T25" fmla="*/ 32 h 83"/>
                <a:gd name="T26" fmla="*/ 43 w 132"/>
                <a:gd name="T27" fmla="*/ 52 h 83"/>
                <a:gd name="T28" fmla="*/ 26 w 132"/>
                <a:gd name="T29" fmla="*/ 55 h 83"/>
                <a:gd name="T30" fmla="*/ 20 w 132"/>
                <a:gd name="T31" fmla="*/ 73 h 83"/>
                <a:gd name="T32" fmla="*/ 0 w 132"/>
                <a:gd name="T33" fmla="*/ 72 h 83"/>
                <a:gd name="T34" fmla="*/ 0 w 132"/>
                <a:gd name="T35" fmla="*/ 72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83"/>
                <a:gd name="T56" fmla="*/ 132 w 132"/>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83">
                  <a:moveTo>
                    <a:pt x="0" y="72"/>
                  </a:moveTo>
                  <a:lnTo>
                    <a:pt x="0" y="72"/>
                  </a:lnTo>
                  <a:lnTo>
                    <a:pt x="12" y="82"/>
                  </a:lnTo>
                  <a:lnTo>
                    <a:pt x="53" y="79"/>
                  </a:lnTo>
                  <a:lnTo>
                    <a:pt x="66" y="73"/>
                  </a:lnTo>
                  <a:lnTo>
                    <a:pt x="84" y="36"/>
                  </a:lnTo>
                  <a:lnTo>
                    <a:pt x="108" y="37"/>
                  </a:lnTo>
                  <a:lnTo>
                    <a:pt x="131" y="25"/>
                  </a:lnTo>
                  <a:lnTo>
                    <a:pt x="109" y="14"/>
                  </a:lnTo>
                  <a:lnTo>
                    <a:pt x="102" y="0"/>
                  </a:lnTo>
                  <a:lnTo>
                    <a:pt x="75" y="26"/>
                  </a:lnTo>
                  <a:lnTo>
                    <a:pt x="67" y="40"/>
                  </a:lnTo>
                  <a:lnTo>
                    <a:pt x="59" y="32"/>
                  </a:lnTo>
                  <a:lnTo>
                    <a:pt x="43" y="52"/>
                  </a:lnTo>
                  <a:lnTo>
                    <a:pt x="26" y="55"/>
                  </a:lnTo>
                  <a:lnTo>
                    <a:pt x="20" y="73"/>
                  </a:lnTo>
                  <a:lnTo>
                    <a:pt x="0" y="7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grpSp>
        <p:nvGrpSpPr>
          <p:cNvPr id="342" name="Group 8">
            <a:extLst>
              <a:ext uri="{FF2B5EF4-FFF2-40B4-BE49-F238E27FC236}">
                <a16:creationId xmlns:a16="http://schemas.microsoft.com/office/drawing/2014/main" id="{793003BE-7F29-49AA-AE2A-22F43C674B5A}"/>
              </a:ext>
            </a:extLst>
          </p:cNvPr>
          <p:cNvGrpSpPr>
            <a:grpSpLocks/>
          </p:cNvGrpSpPr>
          <p:nvPr/>
        </p:nvGrpSpPr>
        <p:grpSpPr bwMode="auto">
          <a:xfrm>
            <a:off x="4865557" y="3456802"/>
            <a:ext cx="827826" cy="360916"/>
            <a:chOff x="4380" y="3353"/>
            <a:chExt cx="629" cy="218"/>
          </a:xfrm>
          <a:solidFill>
            <a:srgbClr val="7F7F7F">
              <a:lumMod val="40000"/>
              <a:lumOff val="60000"/>
            </a:srgbClr>
          </a:solidFill>
        </p:grpSpPr>
        <p:sp>
          <p:nvSpPr>
            <p:cNvPr id="343" name="Freeform 9">
              <a:extLst>
                <a:ext uri="{FF2B5EF4-FFF2-40B4-BE49-F238E27FC236}">
                  <a16:creationId xmlns:a16="http://schemas.microsoft.com/office/drawing/2014/main" id="{2AC0D80B-90B0-46DA-BA7C-715385643AEE}"/>
                </a:ext>
              </a:extLst>
            </p:cNvPr>
            <p:cNvSpPr>
              <a:spLocks/>
            </p:cNvSpPr>
            <p:nvPr/>
          </p:nvSpPr>
          <p:spPr bwMode="auto">
            <a:xfrm>
              <a:off x="4380" y="3353"/>
              <a:ext cx="149" cy="156"/>
            </a:xfrm>
            <a:custGeom>
              <a:avLst/>
              <a:gdLst>
                <a:gd name="T0" fmla="*/ 0 w 149"/>
                <a:gd name="T1" fmla="*/ 0 h 156"/>
                <a:gd name="T2" fmla="*/ 0 w 149"/>
                <a:gd name="T3" fmla="*/ 0 h 156"/>
                <a:gd name="T4" fmla="*/ 33 w 149"/>
                <a:gd name="T5" fmla="*/ 7 h 156"/>
                <a:gd name="T6" fmla="*/ 74 w 149"/>
                <a:gd name="T7" fmla="*/ 47 h 156"/>
                <a:gd name="T8" fmla="*/ 108 w 149"/>
                <a:gd name="T9" fmla="*/ 62 h 156"/>
                <a:gd name="T10" fmla="*/ 104 w 149"/>
                <a:gd name="T11" fmla="*/ 73 h 156"/>
                <a:gd name="T12" fmla="*/ 115 w 149"/>
                <a:gd name="T13" fmla="*/ 72 h 156"/>
                <a:gd name="T14" fmla="*/ 114 w 149"/>
                <a:gd name="T15" fmla="*/ 87 h 156"/>
                <a:gd name="T16" fmla="*/ 148 w 149"/>
                <a:gd name="T17" fmla="*/ 116 h 156"/>
                <a:gd name="T18" fmla="*/ 144 w 149"/>
                <a:gd name="T19" fmla="*/ 154 h 156"/>
                <a:gd name="T20" fmla="*/ 129 w 149"/>
                <a:gd name="T21" fmla="*/ 155 h 156"/>
                <a:gd name="T22" fmla="*/ 99 w 149"/>
                <a:gd name="T23" fmla="*/ 133 h 156"/>
                <a:gd name="T24" fmla="*/ 50 w 149"/>
                <a:gd name="T25" fmla="*/ 54 h 156"/>
                <a:gd name="T26" fmla="*/ 0 w 149"/>
                <a:gd name="T27" fmla="*/ 0 h 156"/>
                <a:gd name="T28" fmla="*/ 0 w 149"/>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56"/>
                <a:gd name="T47" fmla="*/ 149 w 149"/>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56">
                  <a:moveTo>
                    <a:pt x="0" y="0"/>
                  </a:moveTo>
                  <a:lnTo>
                    <a:pt x="0" y="0"/>
                  </a:lnTo>
                  <a:lnTo>
                    <a:pt x="33" y="7"/>
                  </a:lnTo>
                  <a:lnTo>
                    <a:pt x="74" y="47"/>
                  </a:lnTo>
                  <a:lnTo>
                    <a:pt x="108" y="62"/>
                  </a:lnTo>
                  <a:lnTo>
                    <a:pt x="104" y="73"/>
                  </a:lnTo>
                  <a:lnTo>
                    <a:pt x="115" y="72"/>
                  </a:lnTo>
                  <a:lnTo>
                    <a:pt x="114" y="87"/>
                  </a:lnTo>
                  <a:lnTo>
                    <a:pt x="148" y="116"/>
                  </a:lnTo>
                  <a:lnTo>
                    <a:pt x="144" y="154"/>
                  </a:lnTo>
                  <a:lnTo>
                    <a:pt x="129" y="155"/>
                  </a:lnTo>
                  <a:lnTo>
                    <a:pt x="99" y="133"/>
                  </a:lnTo>
                  <a:lnTo>
                    <a:pt x="50" y="54"/>
                  </a:lnTo>
                  <a:lnTo>
                    <a:pt x="0" y="0"/>
                  </a:lnTo>
                </a:path>
              </a:pathLst>
            </a:custGeom>
            <a:solidFill>
              <a:schemeClr val="tx2"/>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44" name="Freeform 10">
              <a:extLst>
                <a:ext uri="{FF2B5EF4-FFF2-40B4-BE49-F238E27FC236}">
                  <a16:creationId xmlns:a16="http://schemas.microsoft.com/office/drawing/2014/main" id="{294FB458-FA19-46DF-90F9-CA91B8F2FBE7}"/>
                </a:ext>
              </a:extLst>
            </p:cNvPr>
            <p:cNvSpPr>
              <a:spLocks/>
            </p:cNvSpPr>
            <p:nvPr/>
          </p:nvSpPr>
          <p:spPr bwMode="auto">
            <a:xfrm>
              <a:off x="4519" y="3510"/>
              <a:ext cx="125" cy="40"/>
            </a:xfrm>
            <a:custGeom>
              <a:avLst/>
              <a:gdLst>
                <a:gd name="T0" fmla="*/ 0 w 125"/>
                <a:gd name="T1" fmla="*/ 11 h 40"/>
                <a:gd name="T2" fmla="*/ 0 w 125"/>
                <a:gd name="T3" fmla="*/ 11 h 40"/>
                <a:gd name="T4" fmla="*/ 8 w 125"/>
                <a:gd name="T5" fmla="*/ 0 h 40"/>
                <a:gd name="T6" fmla="*/ 95 w 125"/>
                <a:gd name="T7" fmla="*/ 12 h 40"/>
                <a:gd name="T8" fmla="*/ 104 w 125"/>
                <a:gd name="T9" fmla="*/ 22 h 40"/>
                <a:gd name="T10" fmla="*/ 122 w 125"/>
                <a:gd name="T11" fmla="*/ 26 h 40"/>
                <a:gd name="T12" fmla="*/ 124 w 125"/>
                <a:gd name="T13" fmla="*/ 39 h 40"/>
                <a:gd name="T14" fmla="*/ 22 w 125"/>
                <a:gd name="T15" fmla="*/ 21 h 40"/>
                <a:gd name="T16" fmla="*/ 0 w 125"/>
                <a:gd name="T17" fmla="*/ 11 h 40"/>
                <a:gd name="T18" fmla="*/ 0 w 125"/>
                <a:gd name="T19" fmla="*/ 1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40"/>
                <a:gd name="T32" fmla="*/ 125 w 12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40">
                  <a:moveTo>
                    <a:pt x="0" y="11"/>
                  </a:moveTo>
                  <a:lnTo>
                    <a:pt x="0" y="11"/>
                  </a:lnTo>
                  <a:lnTo>
                    <a:pt x="8" y="0"/>
                  </a:lnTo>
                  <a:lnTo>
                    <a:pt x="95" y="12"/>
                  </a:lnTo>
                  <a:lnTo>
                    <a:pt x="104" y="22"/>
                  </a:lnTo>
                  <a:lnTo>
                    <a:pt x="122" y="26"/>
                  </a:lnTo>
                  <a:lnTo>
                    <a:pt x="124" y="39"/>
                  </a:lnTo>
                  <a:lnTo>
                    <a:pt x="22" y="21"/>
                  </a:lnTo>
                  <a:lnTo>
                    <a:pt x="0" y="11"/>
                  </a:lnTo>
                </a:path>
              </a:pathLst>
            </a:custGeom>
            <a:solidFill>
              <a:schemeClr val="tx2"/>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45" name="Freeform 11">
              <a:extLst>
                <a:ext uri="{FF2B5EF4-FFF2-40B4-BE49-F238E27FC236}">
                  <a16:creationId xmlns:a16="http://schemas.microsoft.com/office/drawing/2014/main" id="{73508350-44AA-43F2-ABD0-7B993C54AF0F}"/>
                </a:ext>
              </a:extLst>
            </p:cNvPr>
            <p:cNvSpPr>
              <a:spLocks/>
            </p:cNvSpPr>
            <p:nvPr/>
          </p:nvSpPr>
          <p:spPr bwMode="auto">
            <a:xfrm>
              <a:off x="4568" y="3371"/>
              <a:ext cx="136" cy="116"/>
            </a:xfrm>
            <a:custGeom>
              <a:avLst/>
              <a:gdLst>
                <a:gd name="T0" fmla="*/ 0 w 136"/>
                <a:gd name="T1" fmla="*/ 52 h 116"/>
                <a:gd name="T2" fmla="*/ 0 w 136"/>
                <a:gd name="T3" fmla="*/ 52 h 116"/>
                <a:gd name="T4" fmla="*/ 9 w 136"/>
                <a:gd name="T5" fmla="*/ 36 h 116"/>
                <a:gd name="T6" fmla="*/ 21 w 136"/>
                <a:gd name="T7" fmla="*/ 46 h 116"/>
                <a:gd name="T8" fmla="*/ 62 w 136"/>
                <a:gd name="T9" fmla="*/ 43 h 116"/>
                <a:gd name="T10" fmla="*/ 75 w 136"/>
                <a:gd name="T11" fmla="*/ 37 h 116"/>
                <a:gd name="T12" fmla="*/ 93 w 136"/>
                <a:gd name="T13" fmla="*/ 0 h 116"/>
                <a:gd name="T14" fmla="*/ 117 w 136"/>
                <a:gd name="T15" fmla="*/ 1 h 116"/>
                <a:gd name="T16" fmla="*/ 112 w 136"/>
                <a:gd name="T17" fmla="*/ 11 h 116"/>
                <a:gd name="T18" fmla="*/ 135 w 136"/>
                <a:gd name="T19" fmla="*/ 46 h 116"/>
                <a:gd name="T20" fmla="*/ 122 w 136"/>
                <a:gd name="T21" fmla="*/ 43 h 116"/>
                <a:gd name="T22" fmla="*/ 99 w 136"/>
                <a:gd name="T23" fmla="*/ 82 h 116"/>
                <a:gd name="T24" fmla="*/ 95 w 136"/>
                <a:gd name="T25" fmla="*/ 107 h 116"/>
                <a:gd name="T26" fmla="*/ 81 w 136"/>
                <a:gd name="T27" fmla="*/ 115 h 116"/>
                <a:gd name="T28" fmla="*/ 55 w 136"/>
                <a:gd name="T29" fmla="*/ 100 h 116"/>
                <a:gd name="T30" fmla="*/ 40 w 136"/>
                <a:gd name="T31" fmla="*/ 107 h 116"/>
                <a:gd name="T32" fmla="*/ 37 w 136"/>
                <a:gd name="T33" fmla="*/ 95 h 116"/>
                <a:gd name="T34" fmla="*/ 17 w 136"/>
                <a:gd name="T35" fmla="*/ 97 h 116"/>
                <a:gd name="T36" fmla="*/ 0 w 136"/>
                <a:gd name="T37" fmla="*/ 52 h 116"/>
                <a:gd name="T38" fmla="*/ 0 w 136"/>
                <a:gd name="T39" fmla="*/ 52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116"/>
                <a:gd name="T62" fmla="*/ 136 w 136"/>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116">
                  <a:moveTo>
                    <a:pt x="0" y="52"/>
                  </a:moveTo>
                  <a:lnTo>
                    <a:pt x="0" y="52"/>
                  </a:lnTo>
                  <a:lnTo>
                    <a:pt x="9" y="36"/>
                  </a:lnTo>
                  <a:lnTo>
                    <a:pt x="21" y="46"/>
                  </a:lnTo>
                  <a:lnTo>
                    <a:pt x="62" y="43"/>
                  </a:lnTo>
                  <a:lnTo>
                    <a:pt x="75" y="37"/>
                  </a:lnTo>
                  <a:lnTo>
                    <a:pt x="93" y="0"/>
                  </a:lnTo>
                  <a:lnTo>
                    <a:pt x="117" y="1"/>
                  </a:lnTo>
                  <a:lnTo>
                    <a:pt x="112" y="11"/>
                  </a:lnTo>
                  <a:lnTo>
                    <a:pt x="135" y="46"/>
                  </a:lnTo>
                  <a:lnTo>
                    <a:pt x="122" y="43"/>
                  </a:lnTo>
                  <a:lnTo>
                    <a:pt x="99" y="82"/>
                  </a:lnTo>
                  <a:lnTo>
                    <a:pt x="95" y="107"/>
                  </a:lnTo>
                  <a:lnTo>
                    <a:pt x="81" y="115"/>
                  </a:lnTo>
                  <a:lnTo>
                    <a:pt x="55" y="100"/>
                  </a:lnTo>
                  <a:lnTo>
                    <a:pt x="40" y="107"/>
                  </a:lnTo>
                  <a:lnTo>
                    <a:pt x="37" y="95"/>
                  </a:lnTo>
                  <a:lnTo>
                    <a:pt x="17" y="97"/>
                  </a:lnTo>
                  <a:lnTo>
                    <a:pt x="0" y="52"/>
                  </a:lnTo>
                </a:path>
              </a:pathLst>
            </a:custGeom>
            <a:solidFill>
              <a:schemeClr val="tx2"/>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46" name="Freeform 12">
              <a:extLst>
                <a:ext uri="{FF2B5EF4-FFF2-40B4-BE49-F238E27FC236}">
                  <a16:creationId xmlns:a16="http://schemas.microsoft.com/office/drawing/2014/main" id="{471B62D5-5156-4A9A-9512-A3791C53F675}"/>
                </a:ext>
              </a:extLst>
            </p:cNvPr>
            <p:cNvSpPr>
              <a:spLocks/>
            </p:cNvSpPr>
            <p:nvPr/>
          </p:nvSpPr>
          <p:spPr bwMode="auto">
            <a:xfrm>
              <a:off x="4674" y="3544"/>
              <a:ext cx="34" cy="9"/>
            </a:xfrm>
            <a:custGeom>
              <a:avLst/>
              <a:gdLst>
                <a:gd name="T0" fmla="*/ 0 w 34"/>
                <a:gd name="T1" fmla="*/ 2 h 9"/>
                <a:gd name="T2" fmla="*/ 0 w 34"/>
                <a:gd name="T3" fmla="*/ 2 h 9"/>
                <a:gd name="T4" fmla="*/ 4 w 34"/>
                <a:gd name="T5" fmla="*/ 8 h 9"/>
                <a:gd name="T6" fmla="*/ 33 w 34"/>
                <a:gd name="T7" fmla="*/ 3 h 9"/>
                <a:gd name="T8" fmla="*/ 11 w 34"/>
                <a:gd name="T9" fmla="*/ 0 h 9"/>
                <a:gd name="T10" fmla="*/ 0 w 34"/>
                <a:gd name="T11" fmla="*/ 2 h 9"/>
                <a:gd name="T12" fmla="*/ 0 w 34"/>
                <a:gd name="T13" fmla="*/ 2 h 9"/>
                <a:gd name="T14" fmla="*/ 0 60000 65536"/>
                <a:gd name="T15" fmla="*/ 0 60000 65536"/>
                <a:gd name="T16" fmla="*/ 0 60000 65536"/>
                <a:gd name="T17" fmla="*/ 0 60000 65536"/>
                <a:gd name="T18" fmla="*/ 0 60000 65536"/>
                <a:gd name="T19" fmla="*/ 0 60000 65536"/>
                <a:gd name="T20" fmla="*/ 0 60000 65536"/>
                <a:gd name="T21" fmla="*/ 0 w 34"/>
                <a:gd name="T22" fmla="*/ 0 h 9"/>
                <a:gd name="T23" fmla="*/ 34 w 3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9">
                  <a:moveTo>
                    <a:pt x="0" y="2"/>
                  </a:moveTo>
                  <a:lnTo>
                    <a:pt x="0" y="2"/>
                  </a:lnTo>
                  <a:lnTo>
                    <a:pt x="4" y="8"/>
                  </a:lnTo>
                  <a:lnTo>
                    <a:pt x="33" y="3"/>
                  </a:lnTo>
                  <a:lnTo>
                    <a:pt x="11" y="0"/>
                  </a:lnTo>
                  <a:lnTo>
                    <a:pt x="0" y="2"/>
                  </a:lnTo>
                </a:path>
              </a:pathLst>
            </a:custGeom>
            <a:solidFill>
              <a:schemeClr val="tx2"/>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47" name="Freeform 13">
              <a:extLst>
                <a:ext uri="{FF2B5EF4-FFF2-40B4-BE49-F238E27FC236}">
                  <a16:creationId xmlns:a16="http://schemas.microsoft.com/office/drawing/2014/main" id="{6F9896C2-CE76-439A-8D3F-3C36698FD4C1}"/>
                </a:ext>
              </a:extLst>
            </p:cNvPr>
            <p:cNvSpPr>
              <a:spLocks/>
            </p:cNvSpPr>
            <p:nvPr/>
          </p:nvSpPr>
          <p:spPr bwMode="auto">
            <a:xfrm>
              <a:off x="4703" y="3405"/>
              <a:ext cx="85" cy="101"/>
            </a:xfrm>
            <a:custGeom>
              <a:avLst/>
              <a:gdLst>
                <a:gd name="T0" fmla="*/ 0 w 85"/>
                <a:gd name="T1" fmla="*/ 60 h 101"/>
                <a:gd name="T2" fmla="*/ 0 w 85"/>
                <a:gd name="T3" fmla="*/ 60 h 101"/>
                <a:gd name="T4" fmla="*/ 10 w 85"/>
                <a:gd name="T5" fmla="*/ 78 h 101"/>
                <a:gd name="T6" fmla="*/ 7 w 85"/>
                <a:gd name="T7" fmla="*/ 96 h 101"/>
                <a:gd name="T8" fmla="*/ 21 w 85"/>
                <a:gd name="T9" fmla="*/ 100 h 101"/>
                <a:gd name="T10" fmla="*/ 19 w 85"/>
                <a:gd name="T11" fmla="*/ 63 h 101"/>
                <a:gd name="T12" fmla="*/ 28 w 85"/>
                <a:gd name="T13" fmla="*/ 60 h 101"/>
                <a:gd name="T14" fmla="*/ 30 w 85"/>
                <a:gd name="T15" fmla="*/ 74 h 101"/>
                <a:gd name="T16" fmla="*/ 37 w 85"/>
                <a:gd name="T17" fmla="*/ 90 h 101"/>
                <a:gd name="T18" fmla="*/ 53 w 85"/>
                <a:gd name="T19" fmla="*/ 83 h 101"/>
                <a:gd name="T20" fmla="*/ 34 w 85"/>
                <a:gd name="T21" fmla="*/ 48 h 101"/>
                <a:gd name="T22" fmla="*/ 62 w 85"/>
                <a:gd name="T23" fmla="*/ 33 h 101"/>
                <a:gd name="T24" fmla="*/ 25 w 85"/>
                <a:gd name="T25" fmla="*/ 43 h 101"/>
                <a:gd name="T26" fmla="*/ 19 w 85"/>
                <a:gd name="T27" fmla="*/ 21 h 101"/>
                <a:gd name="T28" fmla="*/ 74 w 85"/>
                <a:gd name="T29" fmla="*/ 19 h 101"/>
                <a:gd name="T30" fmla="*/ 84 w 85"/>
                <a:gd name="T31" fmla="*/ 0 h 101"/>
                <a:gd name="T32" fmla="*/ 68 w 85"/>
                <a:gd name="T33" fmla="*/ 12 h 101"/>
                <a:gd name="T34" fmla="*/ 28 w 85"/>
                <a:gd name="T35" fmla="*/ 6 h 101"/>
                <a:gd name="T36" fmla="*/ 15 w 85"/>
                <a:gd name="T37" fmla="*/ 14 h 101"/>
                <a:gd name="T38" fmla="*/ 0 w 85"/>
                <a:gd name="T39" fmla="*/ 60 h 101"/>
                <a:gd name="T40" fmla="*/ 0 w 85"/>
                <a:gd name="T41" fmla="*/ 6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01"/>
                <a:gd name="T65" fmla="*/ 85 w 85"/>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01">
                  <a:moveTo>
                    <a:pt x="0" y="60"/>
                  </a:moveTo>
                  <a:lnTo>
                    <a:pt x="0" y="60"/>
                  </a:lnTo>
                  <a:lnTo>
                    <a:pt x="10" y="78"/>
                  </a:lnTo>
                  <a:lnTo>
                    <a:pt x="7" y="96"/>
                  </a:lnTo>
                  <a:lnTo>
                    <a:pt x="21" y="100"/>
                  </a:lnTo>
                  <a:lnTo>
                    <a:pt x="19" y="63"/>
                  </a:lnTo>
                  <a:lnTo>
                    <a:pt x="28" y="60"/>
                  </a:lnTo>
                  <a:lnTo>
                    <a:pt x="30" y="74"/>
                  </a:lnTo>
                  <a:lnTo>
                    <a:pt x="37" y="90"/>
                  </a:lnTo>
                  <a:lnTo>
                    <a:pt x="53" y="83"/>
                  </a:lnTo>
                  <a:lnTo>
                    <a:pt x="34" y="48"/>
                  </a:lnTo>
                  <a:lnTo>
                    <a:pt x="62" y="33"/>
                  </a:lnTo>
                  <a:lnTo>
                    <a:pt x="25" y="43"/>
                  </a:lnTo>
                  <a:lnTo>
                    <a:pt x="19" y="21"/>
                  </a:lnTo>
                  <a:lnTo>
                    <a:pt x="74" y="19"/>
                  </a:lnTo>
                  <a:lnTo>
                    <a:pt x="84" y="0"/>
                  </a:lnTo>
                  <a:lnTo>
                    <a:pt x="68" y="12"/>
                  </a:lnTo>
                  <a:lnTo>
                    <a:pt x="28" y="6"/>
                  </a:lnTo>
                  <a:lnTo>
                    <a:pt x="15" y="14"/>
                  </a:lnTo>
                  <a:lnTo>
                    <a:pt x="0" y="60"/>
                  </a:lnTo>
                </a:path>
              </a:pathLst>
            </a:custGeom>
            <a:solidFill>
              <a:schemeClr val="tx2"/>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48" name="Freeform 14">
              <a:extLst>
                <a:ext uri="{FF2B5EF4-FFF2-40B4-BE49-F238E27FC236}">
                  <a16:creationId xmlns:a16="http://schemas.microsoft.com/office/drawing/2014/main" id="{1B5C0544-506B-47A7-9606-BF3FEBF85A28}"/>
                </a:ext>
              </a:extLst>
            </p:cNvPr>
            <p:cNvSpPr>
              <a:spLocks/>
            </p:cNvSpPr>
            <p:nvPr/>
          </p:nvSpPr>
          <p:spPr bwMode="auto">
            <a:xfrm>
              <a:off x="4769" y="3545"/>
              <a:ext cx="48" cy="26"/>
            </a:xfrm>
            <a:custGeom>
              <a:avLst/>
              <a:gdLst>
                <a:gd name="T0" fmla="*/ 0 w 48"/>
                <a:gd name="T1" fmla="*/ 15 h 26"/>
                <a:gd name="T2" fmla="*/ 0 w 48"/>
                <a:gd name="T3" fmla="*/ 15 h 26"/>
                <a:gd name="T4" fmla="*/ 2 w 48"/>
                <a:gd name="T5" fmla="*/ 25 h 26"/>
                <a:gd name="T6" fmla="*/ 47 w 48"/>
                <a:gd name="T7" fmla="*/ 0 h 26"/>
                <a:gd name="T8" fmla="*/ 14 w 48"/>
                <a:gd name="T9" fmla="*/ 7 h 26"/>
                <a:gd name="T10" fmla="*/ 0 w 48"/>
                <a:gd name="T11" fmla="*/ 15 h 26"/>
                <a:gd name="T12" fmla="*/ 0 w 48"/>
                <a:gd name="T13" fmla="*/ 15 h 26"/>
                <a:gd name="T14" fmla="*/ 0 60000 65536"/>
                <a:gd name="T15" fmla="*/ 0 60000 65536"/>
                <a:gd name="T16" fmla="*/ 0 60000 65536"/>
                <a:gd name="T17" fmla="*/ 0 60000 65536"/>
                <a:gd name="T18" fmla="*/ 0 60000 65536"/>
                <a:gd name="T19" fmla="*/ 0 60000 65536"/>
                <a:gd name="T20" fmla="*/ 0 60000 65536"/>
                <a:gd name="T21" fmla="*/ 0 w 48"/>
                <a:gd name="T22" fmla="*/ 0 h 26"/>
                <a:gd name="T23" fmla="*/ 48 w 4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6">
                  <a:moveTo>
                    <a:pt x="0" y="15"/>
                  </a:moveTo>
                  <a:lnTo>
                    <a:pt x="0" y="15"/>
                  </a:lnTo>
                  <a:lnTo>
                    <a:pt x="2" y="25"/>
                  </a:lnTo>
                  <a:lnTo>
                    <a:pt x="47" y="0"/>
                  </a:lnTo>
                  <a:lnTo>
                    <a:pt x="14" y="7"/>
                  </a:lnTo>
                  <a:lnTo>
                    <a:pt x="0" y="1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49" name="Freeform 15">
              <a:extLst>
                <a:ext uri="{FF2B5EF4-FFF2-40B4-BE49-F238E27FC236}">
                  <a16:creationId xmlns:a16="http://schemas.microsoft.com/office/drawing/2014/main" id="{CA98CB6B-FC1A-46CA-B5BF-9A6B92E02FA5}"/>
                </a:ext>
              </a:extLst>
            </p:cNvPr>
            <p:cNvSpPr>
              <a:spLocks/>
            </p:cNvSpPr>
            <p:nvPr/>
          </p:nvSpPr>
          <p:spPr bwMode="auto">
            <a:xfrm>
              <a:off x="4819" y="3400"/>
              <a:ext cx="17" cy="42"/>
            </a:xfrm>
            <a:custGeom>
              <a:avLst/>
              <a:gdLst>
                <a:gd name="T0" fmla="*/ 0 w 17"/>
                <a:gd name="T1" fmla="*/ 14 h 42"/>
                <a:gd name="T2" fmla="*/ 0 w 17"/>
                <a:gd name="T3" fmla="*/ 14 h 42"/>
                <a:gd name="T4" fmla="*/ 3 w 17"/>
                <a:gd name="T5" fmla="*/ 33 h 42"/>
                <a:gd name="T6" fmla="*/ 13 w 17"/>
                <a:gd name="T7" fmla="*/ 41 h 42"/>
                <a:gd name="T8" fmla="*/ 7 w 17"/>
                <a:gd name="T9" fmla="*/ 24 h 42"/>
                <a:gd name="T10" fmla="*/ 16 w 17"/>
                <a:gd name="T11" fmla="*/ 21 h 42"/>
                <a:gd name="T12" fmla="*/ 15 w 17"/>
                <a:gd name="T13" fmla="*/ 8 h 42"/>
                <a:gd name="T14" fmla="*/ 3 w 17"/>
                <a:gd name="T15" fmla="*/ 17 h 42"/>
                <a:gd name="T16" fmla="*/ 8 w 17"/>
                <a:gd name="T17" fmla="*/ 0 h 42"/>
                <a:gd name="T18" fmla="*/ 0 w 17"/>
                <a:gd name="T19" fmla="*/ 14 h 42"/>
                <a:gd name="T20" fmla="*/ 0 w 17"/>
                <a:gd name="T21" fmla="*/ 14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2"/>
                <a:gd name="T35" fmla="*/ 17 w 17"/>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2">
                  <a:moveTo>
                    <a:pt x="0" y="14"/>
                  </a:moveTo>
                  <a:lnTo>
                    <a:pt x="0" y="14"/>
                  </a:lnTo>
                  <a:lnTo>
                    <a:pt x="3" y="33"/>
                  </a:lnTo>
                  <a:lnTo>
                    <a:pt x="13" y="41"/>
                  </a:lnTo>
                  <a:lnTo>
                    <a:pt x="7" y="24"/>
                  </a:lnTo>
                  <a:lnTo>
                    <a:pt x="16" y="21"/>
                  </a:lnTo>
                  <a:lnTo>
                    <a:pt x="15" y="8"/>
                  </a:lnTo>
                  <a:lnTo>
                    <a:pt x="3" y="17"/>
                  </a:lnTo>
                  <a:lnTo>
                    <a:pt x="8" y="0"/>
                  </a:lnTo>
                  <a:lnTo>
                    <a:pt x="0" y="1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50" name="Freeform 16">
              <a:extLst>
                <a:ext uri="{FF2B5EF4-FFF2-40B4-BE49-F238E27FC236}">
                  <a16:creationId xmlns:a16="http://schemas.microsoft.com/office/drawing/2014/main" id="{357DE818-5576-4246-8BBA-C2E46F0DFC8E}"/>
                </a:ext>
              </a:extLst>
            </p:cNvPr>
            <p:cNvSpPr>
              <a:spLocks/>
            </p:cNvSpPr>
            <p:nvPr/>
          </p:nvSpPr>
          <p:spPr bwMode="auto">
            <a:xfrm>
              <a:off x="4826" y="3466"/>
              <a:ext cx="40" cy="14"/>
            </a:xfrm>
            <a:custGeom>
              <a:avLst/>
              <a:gdLst>
                <a:gd name="T0" fmla="*/ 0 w 40"/>
                <a:gd name="T1" fmla="*/ 5 h 14"/>
                <a:gd name="T2" fmla="*/ 0 w 40"/>
                <a:gd name="T3" fmla="*/ 5 h 14"/>
                <a:gd name="T4" fmla="*/ 22 w 40"/>
                <a:gd name="T5" fmla="*/ 0 h 14"/>
                <a:gd name="T6" fmla="*/ 39 w 40"/>
                <a:gd name="T7" fmla="*/ 13 h 14"/>
                <a:gd name="T8" fmla="*/ 0 w 40"/>
                <a:gd name="T9" fmla="*/ 5 h 14"/>
                <a:gd name="T10" fmla="*/ 0 w 40"/>
                <a:gd name="T11" fmla="*/ 5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5"/>
                  </a:moveTo>
                  <a:lnTo>
                    <a:pt x="0" y="5"/>
                  </a:lnTo>
                  <a:lnTo>
                    <a:pt x="22" y="0"/>
                  </a:lnTo>
                  <a:lnTo>
                    <a:pt x="39" y="13"/>
                  </a:lnTo>
                  <a:lnTo>
                    <a:pt x="0" y="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51" name="Freeform 17">
              <a:extLst>
                <a:ext uri="{FF2B5EF4-FFF2-40B4-BE49-F238E27FC236}">
                  <a16:creationId xmlns:a16="http://schemas.microsoft.com/office/drawing/2014/main" id="{D11B87B2-6A8C-4F02-878F-3CC874892FE5}"/>
                </a:ext>
              </a:extLst>
            </p:cNvPr>
            <p:cNvSpPr>
              <a:spLocks/>
            </p:cNvSpPr>
            <p:nvPr/>
          </p:nvSpPr>
          <p:spPr bwMode="auto">
            <a:xfrm>
              <a:off x="4865" y="3434"/>
              <a:ext cx="144" cy="119"/>
            </a:xfrm>
            <a:custGeom>
              <a:avLst/>
              <a:gdLst>
                <a:gd name="T0" fmla="*/ 0 w 144"/>
                <a:gd name="T1" fmla="*/ 15 h 119"/>
                <a:gd name="T2" fmla="*/ 0 w 144"/>
                <a:gd name="T3" fmla="*/ 15 h 119"/>
                <a:gd name="T4" fmla="*/ 21 w 144"/>
                <a:gd name="T5" fmla="*/ 26 h 119"/>
                <a:gd name="T6" fmla="*/ 42 w 144"/>
                <a:gd name="T7" fmla="*/ 23 h 119"/>
                <a:gd name="T8" fmla="*/ 16 w 144"/>
                <a:gd name="T9" fmla="*/ 32 h 119"/>
                <a:gd name="T10" fmla="*/ 28 w 144"/>
                <a:gd name="T11" fmla="*/ 51 h 119"/>
                <a:gd name="T12" fmla="*/ 41 w 144"/>
                <a:gd name="T13" fmla="*/ 35 h 119"/>
                <a:gd name="T14" fmla="*/ 49 w 144"/>
                <a:gd name="T15" fmla="*/ 51 h 119"/>
                <a:gd name="T16" fmla="*/ 100 w 144"/>
                <a:gd name="T17" fmla="*/ 69 h 119"/>
                <a:gd name="T18" fmla="*/ 113 w 144"/>
                <a:gd name="T19" fmla="*/ 98 h 119"/>
                <a:gd name="T20" fmla="*/ 103 w 144"/>
                <a:gd name="T21" fmla="*/ 97 h 119"/>
                <a:gd name="T22" fmla="*/ 95 w 144"/>
                <a:gd name="T23" fmla="*/ 110 h 119"/>
                <a:gd name="T24" fmla="*/ 126 w 144"/>
                <a:gd name="T25" fmla="*/ 104 h 119"/>
                <a:gd name="T26" fmla="*/ 143 w 144"/>
                <a:gd name="T27" fmla="*/ 118 h 119"/>
                <a:gd name="T28" fmla="*/ 141 w 144"/>
                <a:gd name="T29" fmla="*/ 30 h 119"/>
                <a:gd name="T30" fmla="*/ 97 w 144"/>
                <a:gd name="T31" fmla="*/ 15 h 119"/>
                <a:gd name="T32" fmla="*/ 61 w 144"/>
                <a:gd name="T33" fmla="*/ 41 h 119"/>
                <a:gd name="T34" fmla="*/ 47 w 144"/>
                <a:gd name="T35" fmla="*/ 27 h 119"/>
                <a:gd name="T36" fmla="*/ 43 w 144"/>
                <a:gd name="T37" fmla="*/ 6 h 119"/>
                <a:gd name="T38" fmla="*/ 21 w 144"/>
                <a:gd name="T39" fmla="*/ 0 h 119"/>
                <a:gd name="T40" fmla="*/ 0 w 144"/>
                <a:gd name="T41" fmla="*/ 15 h 119"/>
                <a:gd name="T42" fmla="*/ 0 w 144"/>
                <a:gd name="T43" fmla="*/ 15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19"/>
                <a:gd name="T68" fmla="*/ 144 w 144"/>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19">
                  <a:moveTo>
                    <a:pt x="0" y="15"/>
                  </a:moveTo>
                  <a:lnTo>
                    <a:pt x="0" y="15"/>
                  </a:lnTo>
                  <a:lnTo>
                    <a:pt x="21" y="26"/>
                  </a:lnTo>
                  <a:lnTo>
                    <a:pt x="42" y="23"/>
                  </a:lnTo>
                  <a:lnTo>
                    <a:pt x="16" y="32"/>
                  </a:lnTo>
                  <a:lnTo>
                    <a:pt x="28" y="51"/>
                  </a:lnTo>
                  <a:lnTo>
                    <a:pt x="41" y="35"/>
                  </a:lnTo>
                  <a:lnTo>
                    <a:pt x="49" y="51"/>
                  </a:lnTo>
                  <a:lnTo>
                    <a:pt x="100" y="69"/>
                  </a:lnTo>
                  <a:lnTo>
                    <a:pt x="113" y="98"/>
                  </a:lnTo>
                  <a:lnTo>
                    <a:pt x="103" y="97"/>
                  </a:lnTo>
                  <a:lnTo>
                    <a:pt x="95" y="110"/>
                  </a:lnTo>
                  <a:lnTo>
                    <a:pt x="126" y="104"/>
                  </a:lnTo>
                  <a:lnTo>
                    <a:pt x="143" y="118"/>
                  </a:lnTo>
                  <a:lnTo>
                    <a:pt x="141" y="30"/>
                  </a:lnTo>
                  <a:lnTo>
                    <a:pt x="97" y="15"/>
                  </a:lnTo>
                  <a:lnTo>
                    <a:pt x="61" y="41"/>
                  </a:lnTo>
                  <a:lnTo>
                    <a:pt x="47" y="27"/>
                  </a:lnTo>
                  <a:lnTo>
                    <a:pt x="43" y="6"/>
                  </a:lnTo>
                  <a:lnTo>
                    <a:pt x="21" y="0"/>
                  </a:lnTo>
                  <a:lnTo>
                    <a:pt x="0" y="1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352" name="Freeform 18">
              <a:extLst>
                <a:ext uri="{FF2B5EF4-FFF2-40B4-BE49-F238E27FC236}">
                  <a16:creationId xmlns:a16="http://schemas.microsoft.com/office/drawing/2014/main" id="{B4B767F9-8E92-4059-A80F-6955CEF3B5AC}"/>
                </a:ext>
              </a:extLst>
            </p:cNvPr>
            <p:cNvSpPr>
              <a:spLocks/>
            </p:cNvSpPr>
            <p:nvPr/>
          </p:nvSpPr>
          <p:spPr bwMode="auto">
            <a:xfrm>
              <a:off x="4871" y="3526"/>
              <a:ext cx="7" cy="11"/>
            </a:xfrm>
            <a:custGeom>
              <a:avLst/>
              <a:gdLst>
                <a:gd name="T0" fmla="*/ 0 w 7"/>
                <a:gd name="T1" fmla="*/ 10 h 11"/>
                <a:gd name="T2" fmla="*/ 0 w 7"/>
                <a:gd name="T3" fmla="*/ 10 h 11"/>
                <a:gd name="T4" fmla="*/ 3 w 7"/>
                <a:gd name="T5" fmla="*/ 0 h 11"/>
                <a:gd name="T6" fmla="*/ 6 w 7"/>
                <a:gd name="T7" fmla="*/ 6 h 11"/>
                <a:gd name="T8" fmla="*/ 0 w 7"/>
                <a:gd name="T9" fmla="*/ 10 h 11"/>
                <a:gd name="T10" fmla="*/ 0 w 7"/>
                <a:gd name="T11" fmla="*/ 10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0" y="10"/>
                  </a:moveTo>
                  <a:lnTo>
                    <a:pt x="0" y="10"/>
                  </a:lnTo>
                  <a:lnTo>
                    <a:pt x="3" y="0"/>
                  </a:lnTo>
                  <a:lnTo>
                    <a:pt x="6" y="6"/>
                  </a:lnTo>
                  <a:lnTo>
                    <a:pt x="0" y="1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353" name="Freeform 6">
            <a:extLst>
              <a:ext uri="{FF2B5EF4-FFF2-40B4-BE49-F238E27FC236}">
                <a16:creationId xmlns:a16="http://schemas.microsoft.com/office/drawing/2014/main" id="{72B687DB-2631-4E0F-B275-AE09490E3E02}"/>
              </a:ext>
            </a:extLst>
          </p:cNvPr>
          <p:cNvSpPr>
            <a:spLocks/>
          </p:cNvSpPr>
          <p:nvPr/>
        </p:nvSpPr>
        <p:spPr bwMode="auto">
          <a:xfrm>
            <a:off x="4239250" y="2663606"/>
            <a:ext cx="256911" cy="232454"/>
          </a:xfrm>
          <a:custGeom>
            <a:avLst/>
            <a:gdLst>
              <a:gd name="T0" fmla="*/ 0 w 194"/>
              <a:gd name="T1" fmla="*/ 111880299 h 139"/>
              <a:gd name="T2" fmla="*/ 0 w 194"/>
              <a:gd name="T3" fmla="*/ 111880299 h 139"/>
              <a:gd name="T4" fmla="*/ 3134995 w 194"/>
              <a:gd name="T5" fmla="*/ 172905343 h 139"/>
              <a:gd name="T6" fmla="*/ 25079963 w 194"/>
              <a:gd name="T7" fmla="*/ 191552270 h 139"/>
              <a:gd name="T8" fmla="*/ 6269991 w 194"/>
              <a:gd name="T9" fmla="*/ 222064121 h 139"/>
              <a:gd name="T10" fmla="*/ 40754933 w 194"/>
              <a:gd name="T11" fmla="*/ 233930347 h 139"/>
              <a:gd name="T12" fmla="*/ 119129815 w 194"/>
              <a:gd name="T13" fmla="*/ 222064121 h 139"/>
              <a:gd name="T14" fmla="*/ 133237289 w 194"/>
              <a:gd name="T15" fmla="*/ 188161920 h 139"/>
              <a:gd name="T16" fmla="*/ 186530976 w 194"/>
              <a:gd name="T17" fmla="*/ 169514952 h 139"/>
              <a:gd name="T18" fmla="*/ 191233467 w 194"/>
              <a:gd name="T19" fmla="*/ 140696975 h 139"/>
              <a:gd name="T20" fmla="*/ 210043431 w 194"/>
              <a:gd name="T21" fmla="*/ 133916274 h 139"/>
              <a:gd name="T22" fmla="*/ 202205946 w 194"/>
              <a:gd name="T23" fmla="*/ 118659698 h 139"/>
              <a:gd name="T24" fmla="*/ 221015911 w 194"/>
              <a:gd name="T25" fmla="*/ 116965824 h 139"/>
              <a:gd name="T26" fmla="*/ 235123384 w 194"/>
              <a:gd name="T27" fmla="*/ 88147847 h 139"/>
              <a:gd name="T28" fmla="*/ 228853396 w 194"/>
              <a:gd name="T29" fmla="*/ 59329849 h 139"/>
              <a:gd name="T30" fmla="*/ 300958260 w 194"/>
              <a:gd name="T31" fmla="*/ 38989039 h 139"/>
              <a:gd name="T32" fmla="*/ 302525758 w 194"/>
              <a:gd name="T33" fmla="*/ 32208338 h 139"/>
              <a:gd name="T34" fmla="*/ 275878308 w 194"/>
              <a:gd name="T35" fmla="*/ 27122813 h 139"/>
              <a:gd name="T36" fmla="*/ 238258378 w 194"/>
              <a:gd name="T37" fmla="*/ 47463623 h 139"/>
              <a:gd name="T38" fmla="*/ 219448414 w 194"/>
              <a:gd name="T39" fmla="*/ 0 h 139"/>
              <a:gd name="T40" fmla="*/ 188098473 w 194"/>
              <a:gd name="T41" fmla="*/ 35598688 h 139"/>
              <a:gd name="T42" fmla="*/ 94049862 w 194"/>
              <a:gd name="T43" fmla="*/ 32208338 h 139"/>
              <a:gd name="T44" fmla="*/ 47024931 w 194"/>
              <a:gd name="T45" fmla="*/ 86452672 h 139"/>
              <a:gd name="T46" fmla="*/ 14107478 w 194"/>
              <a:gd name="T47" fmla="*/ 69500900 h 139"/>
              <a:gd name="T48" fmla="*/ 0 w 194"/>
              <a:gd name="T49" fmla="*/ 111880299 h 139"/>
              <a:gd name="T50" fmla="*/ 0 w 194"/>
              <a:gd name="T51" fmla="*/ 111880299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39"/>
              <a:gd name="T80" fmla="*/ 194 w 194"/>
              <a:gd name="T81" fmla="*/ 139 h 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39">
                <a:moveTo>
                  <a:pt x="0" y="66"/>
                </a:moveTo>
                <a:lnTo>
                  <a:pt x="0" y="66"/>
                </a:lnTo>
                <a:lnTo>
                  <a:pt x="2" y="102"/>
                </a:lnTo>
                <a:lnTo>
                  <a:pt x="16" y="113"/>
                </a:lnTo>
                <a:lnTo>
                  <a:pt x="4" y="131"/>
                </a:lnTo>
                <a:lnTo>
                  <a:pt x="26" y="138"/>
                </a:lnTo>
                <a:lnTo>
                  <a:pt x="76" y="131"/>
                </a:lnTo>
                <a:lnTo>
                  <a:pt x="85" y="111"/>
                </a:lnTo>
                <a:lnTo>
                  <a:pt x="119" y="100"/>
                </a:lnTo>
                <a:lnTo>
                  <a:pt x="122" y="83"/>
                </a:lnTo>
                <a:lnTo>
                  <a:pt x="134" y="79"/>
                </a:lnTo>
                <a:lnTo>
                  <a:pt x="129" y="70"/>
                </a:lnTo>
                <a:lnTo>
                  <a:pt x="141" y="69"/>
                </a:lnTo>
                <a:lnTo>
                  <a:pt x="150" y="52"/>
                </a:lnTo>
                <a:lnTo>
                  <a:pt x="146" y="35"/>
                </a:lnTo>
                <a:lnTo>
                  <a:pt x="192" y="23"/>
                </a:lnTo>
                <a:lnTo>
                  <a:pt x="193" y="19"/>
                </a:lnTo>
                <a:lnTo>
                  <a:pt x="176" y="16"/>
                </a:lnTo>
                <a:lnTo>
                  <a:pt x="152" y="28"/>
                </a:lnTo>
                <a:lnTo>
                  <a:pt x="140" y="0"/>
                </a:lnTo>
                <a:lnTo>
                  <a:pt x="120" y="21"/>
                </a:lnTo>
                <a:lnTo>
                  <a:pt x="60" y="19"/>
                </a:lnTo>
                <a:lnTo>
                  <a:pt x="30" y="51"/>
                </a:lnTo>
                <a:lnTo>
                  <a:pt x="9" y="41"/>
                </a:lnTo>
                <a:lnTo>
                  <a:pt x="0" y="66"/>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354" name="Group 20">
            <a:extLst>
              <a:ext uri="{FF2B5EF4-FFF2-40B4-BE49-F238E27FC236}">
                <a16:creationId xmlns:a16="http://schemas.microsoft.com/office/drawing/2014/main" id="{D8DA8174-B575-4E3D-A17D-DF1547EBA1EB}"/>
              </a:ext>
            </a:extLst>
          </p:cNvPr>
          <p:cNvGrpSpPr>
            <a:grpSpLocks/>
          </p:cNvGrpSpPr>
          <p:nvPr/>
        </p:nvGrpSpPr>
        <p:grpSpPr bwMode="auto">
          <a:xfrm>
            <a:off x="5184619" y="3827924"/>
            <a:ext cx="730438" cy="813590"/>
            <a:chOff x="4623" y="3575"/>
            <a:chExt cx="552" cy="485"/>
          </a:xfrm>
          <a:solidFill>
            <a:srgbClr val="7F7F7F">
              <a:lumMod val="40000"/>
              <a:lumOff val="60000"/>
            </a:srgbClr>
          </a:solidFill>
        </p:grpSpPr>
        <p:sp>
          <p:nvSpPr>
            <p:cNvPr id="355" name="Freeform 262">
              <a:extLst>
                <a:ext uri="{FF2B5EF4-FFF2-40B4-BE49-F238E27FC236}">
                  <a16:creationId xmlns:a16="http://schemas.microsoft.com/office/drawing/2014/main" id="{78F1E18A-71A7-4931-B66C-EA6A11D12AD4}"/>
                </a:ext>
              </a:extLst>
            </p:cNvPr>
            <p:cNvSpPr>
              <a:spLocks/>
            </p:cNvSpPr>
            <p:nvPr/>
          </p:nvSpPr>
          <p:spPr bwMode="auto">
            <a:xfrm>
              <a:off x="4623" y="3575"/>
              <a:ext cx="552" cy="414"/>
            </a:xfrm>
            <a:custGeom>
              <a:avLst/>
              <a:gdLst>
                <a:gd name="T0" fmla="*/ 0 w 552"/>
                <a:gd name="T1" fmla="*/ 218 h 414"/>
                <a:gd name="T2" fmla="*/ 4 w 552"/>
                <a:gd name="T3" fmla="*/ 209 h 414"/>
                <a:gd name="T4" fmla="*/ 3 w 552"/>
                <a:gd name="T5" fmla="*/ 192 h 414"/>
                <a:gd name="T6" fmla="*/ 14 w 552"/>
                <a:gd name="T7" fmla="*/ 165 h 414"/>
                <a:gd name="T8" fmla="*/ 106 w 552"/>
                <a:gd name="T9" fmla="*/ 123 h 414"/>
                <a:gd name="T10" fmla="*/ 125 w 552"/>
                <a:gd name="T11" fmla="*/ 88 h 414"/>
                <a:gd name="T12" fmla="*/ 141 w 552"/>
                <a:gd name="T13" fmla="*/ 94 h 414"/>
                <a:gd name="T14" fmla="*/ 154 w 552"/>
                <a:gd name="T15" fmla="*/ 80 h 414"/>
                <a:gd name="T16" fmla="*/ 175 w 552"/>
                <a:gd name="T17" fmla="*/ 46 h 414"/>
                <a:gd name="T18" fmla="*/ 202 w 552"/>
                <a:gd name="T19" fmla="*/ 68 h 414"/>
                <a:gd name="T20" fmla="*/ 226 w 552"/>
                <a:gd name="T21" fmla="*/ 63 h 414"/>
                <a:gd name="T22" fmla="*/ 233 w 552"/>
                <a:gd name="T23" fmla="*/ 28 h 414"/>
                <a:gd name="T24" fmla="*/ 257 w 552"/>
                <a:gd name="T25" fmla="*/ 6 h 414"/>
                <a:gd name="T26" fmla="*/ 306 w 552"/>
                <a:gd name="T27" fmla="*/ 59 h 414"/>
                <a:gd name="T28" fmla="*/ 384 w 552"/>
                <a:gd name="T29" fmla="*/ 82 h 414"/>
                <a:gd name="T30" fmla="*/ 405 w 552"/>
                <a:gd name="T31" fmla="*/ 0 h 414"/>
                <a:gd name="T32" fmla="*/ 440 w 552"/>
                <a:gd name="T33" fmla="*/ 59 h 414"/>
                <a:gd name="T34" fmla="*/ 488 w 552"/>
                <a:gd name="T35" fmla="*/ 133 h 414"/>
                <a:gd name="T36" fmla="*/ 512 w 552"/>
                <a:gd name="T37" fmla="*/ 163 h 414"/>
                <a:gd name="T38" fmla="*/ 543 w 552"/>
                <a:gd name="T39" fmla="*/ 204 h 414"/>
                <a:gd name="T40" fmla="*/ 545 w 552"/>
                <a:gd name="T41" fmla="*/ 290 h 414"/>
                <a:gd name="T42" fmla="*/ 503 w 552"/>
                <a:gd name="T43" fmla="*/ 388 h 414"/>
                <a:gd name="T44" fmla="*/ 453 w 552"/>
                <a:gd name="T45" fmla="*/ 406 h 414"/>
                <a:gd name="T46" fmla="*/ 435 w 552"/>
                <a:gd name="T47" fmla="*/ 392 h 414"/>
                <a:gd name="T48" fmla="*/ 387 w 552"/>
                <a:gd name="T49" fmla="*/ 401 h 414"/>
                <a:gd name="T50" fmla="*/ 357 w 552"/>
                <a:gd name="T51" fmla="*/ 354 h 414"/>
                <a:gd name="T52" fmla="*/ 341 w 552"/>
                <a:gd name="T53" fmla="*/ 337 h 414"/>
                <a:gd name="T54" fmla="*/ 324 w 552"/>
                <a:gd name="T55" fmla="*/ 352 h 414"/>
                <a:gd name="T56" fmla="*/ 312 w 552"/>
                <a:gd name="T57" fmla="*/ 349 h 414"/>
                <a:gd name="T58" fmla="*/ 288 w 552"/>
                <a:gd name="T59" fmla="*/ 312 h 414"/>
                <a:gd name="T60" fmla="*/ 175 w 552"/>
                <a:gd name="T61" fmla="*/ 308 h 414"/>
                <a:gd name="T62" fmla="*/ 94 w 552"/>
                <a:gd name="T63" fmla="*/ 331 h 414"/>
                <a:gd name="T64" fmla="*/ 27 w 552"/>
                <a:gd name="T65" fmla="*/ 337 h 414"/>
                <a:gd name="T66" fmla="*/ 0 w 552"/>
                <a:gd name="T67" fmla="*/ 218 h 4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2"/>
                <a:gd name="T103" fmla="*/ 0 h 414"/>
                <a:gd name="T104" fmla="*/ 552 w 552"/>
                <a:gd name="T105" fmla="*/ 414 h 4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2" h="414">
                  <a:moveTo>
                    <a:pt x="0" y="218"/>
                  </a:moveTo>
                  <a:lnTo>
                    <a:pt x="0" y="218"/>
                  </a:lnTo>
                  <a:lnTo>
                    <a:pt x="9" y="221"/>
                  </a:lnTo>
                  <a:lnTo>
                    <a:pt x="4" y="209"/>
                  </a:lnTo>
                  <a:lnTo>
                    <a:pt x="15" y="215"/>
                  </a:lnTo>
                  <a:lnTo>
                    <a:pt x="3" y="192"/>
                  </a:lnTo>
                  <a:lnTo>
                    <a:pt x="11" y="155"/>
                  </a:lnTo>
                  <a:lnTo>
                    <a:pt x="14" y="165"/>
                  </a:lnTo>
                  <a:lnTo>
                    <a:pt x="48" y="136"/>
                  </a:lnTo>
                  <a:lnTo>
                    <a:pt x="106" y="123"/>
                  </a:lnTo>
                  <a:lnTo>
                    <a:pt x="125" y="101"/>
                  </a:lnTo>
                  <a:lnTo>
                    <a:pt x="125" y="88"/>
                  </a:lnTo>
                  <a:lnTo>
                    <a:pt x="133" y="78"/>
                  </a:lnTo>
                  <a:lnTo>
                    <a:pt x="141" y="94"/>
                  </a:lnTo>
                  <a:lnTo>
                    <a:pt x="141" y="76"/>
                  </a:lnTo>
                  <a:lnTo>
                    <a:pt x="154" y="80"/>
                  </a:lnTo>
                  <a:lnTo>
                    <a:pt x="155" y="67"/>
                  </a:lnTo>
                  <a:lnTo>
                    <a:pt x="175" y="46"/>
                  </a:lnTo>
                  <a:lnTo>
                    <a:pt x="197" y="48"/>
                  </a:lnTo>
                  <a:lnTo>
                    <a:pt x="202" y="68"/>
                  </a:lnTo>
                  <a:lnTo>
                    <a:pt x="210" y="56"/>
                  </a:lnTo>
                  <a:lnTo>
                    <a:pt x="226" y="63"/>
                  </a:lnTo>
                  <a:lnTo>
                    <a:pt x="220" y="49"/>
                  </a:lnTo>
                  <a:lnTo>
                    <a:pt x="233" y="28"/>
                  </a:lnTo>
                  <a:lnTo>
                    <a:pt x="265" y="20"/>
                  </a:lnTo>
                  <a:lnTo>
                    <a:pt x="257" y="6"/>
                  </a:lnTo>
                  <a:lnTo>
                    <a:pt x="319" y="23"/>
                  </a:lnTo>
                  <a:lnTo>
                    <a:pt x="306" y="59"/>
                  </a:lnTo>
                  <a:lnTo>
                    <a:pt x="368" y="97"/>
                  </a:lnTo>
                  <a:lnTo>
                    <a:pt x="384" y="82"/>
                  </a:lnTo>
                  <a:lnTo>
                    <a:pt x="390" y="19"/>
                  </a:lnTo>
                  <a:lnTo>
                    <a:pt x="405" y="0"/>
                  </a:lnTo>
                  <a:lnTo>
                    <a:pt x="418" y="49"/>
                  </a:lnTo>
                  <a:lnTo>
                    <a:pt x="440" y="59"/>
                  </a:lnTo>
                  <a:lnTo>
                    <a:pt x="454" y="115"/>
                  </a:lnTo>
                  <a:lnTo>
                    <a:pt x="488" y="133"/>
                  </a:lnTo>
                  <a:lnTo>
                    <a:pt x="499" y="165"/>
                  </a:lnTo>
                  <a:lnTo>
                    <a:pt x="512" y="163"/>
                  </a:lnTo>
                  <a:lnTo>
                    <a:pt x="515" y="179"/>
                  </a:lnTo>
                  <a:lnTo>
                    <a:pt x="543" y="204"/>
                  </a:lnTo>
                  <a:lnTo>
                    <a:pt x="551" y="247"/>
                  </a:lnTo>
                  <a:lnTo>
                    <a:pt x="545" y="290"/>
                  </a:lnTo>
                  <a:lnTo>
                    <a:pt x="521" y="326"/>
                  </a:lnTo>
                  <a:lnTo>
                    <a:pt x="503" y="388"/>
                  </a:lnTo>
                  <a:lnTo>
                    <a:pt x="472" y="395"/>
                  </a:lnTo>
                  <a:lnTo>
                    <a:pt x="453" y="406"/>
                  </a:lnTo>
                  <a:lnTo>
                    <a:pt x="454" y="413"/>
                  </a:lnTo>
                  <a:lnTo>
                    <a:pt x="435" y="392"/>
                  </a:lnTo>
                  <a:lnTo>
                    <a:pt x="413" y="408"/>
                  </a:lnTo>
                  <a:lnTo>
                    <a:pt x="387" y="401"/>
                  </a:lnTo>
                  <a:lnTo>
                    <a:pt x="367" y="386"/>
                  </a:lnTo>
                  <a:lnTo>
                    <a:pt x="357" y="354"/>
                  </a:lnTo>
                  <a:lnTo>
                    <a:pt x="341" y="358"/>
                  </a:lnTo>
                  <a:lnTo>
                    <a:pt x="341" y="337"/>
                  </a:lnTo>
                  <a:lnTo>
                    <a:pt x="336" y="351"/>
                  </a:lnTo>
                  <a:lnTo>
                    <a:pt x="324" y="352"/>
                  </a:lnTo>
                  <a:lnTo>
                    <a:pt x="336" y="311"/>
                  </a:lnTo>
                  <a:lnTo>
                    <a:pt x="312" y="349"/>
                  </a:lnTo>
                  <a:lnTo>
                    <a:pt x="301" y="341"/>
                  </a:lnTo>
                  <a:lnTo>
                    <a:pt x="288" y="312"/>
                  </a:lnTo>
                  <a:lnTo>
                    <a:pt x="248" y="295"/>
                  </a:lnTo>
                  <a:lnTo>
                    <a:pt x="175" y="308"/>
                  </a:lnTo>
                  <a:lnTo>
                    <a:pt x="144" y="330"/>
                  </a:lnTo>
                  <a:lnTo>
                    <a:pt x="94" y="331"/>
                  </a:lnTo>
                  <a:lnTo>
                    <a:pt x="65" y="350"/>
                  </a:lnTo>
                  <a:lnTo>
                    <a:pt x="27" y="337"/>
                  </a:lnTo>
                  <a:lnTo>
                    <a:pt x="35" y="297"/>
                  </a:lnTo>
                  <a:lnTo>
                    <a:pt x="0" y="21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28" name="Freeform 263">
              <a:extLst>
                <a:ext uri="{FF2B5EF4-FFF2-40B4-BE49-F238E27FC236}">
                  <a16:creationId xmlns:a16="http://schemas.microsoft.com/office/drawing/2014/main" id="{DD86C776-7314-4B24-ABD3-44CCF2F9ADA5}"/>
                </a:ext>
              </a:extLst>
            </p:cNvPr>
            <p:cNvSpPr>
              <a:spLocks/>
            </p:cNvSpPr>
            <p:nvPr/>
          </p:nvSpPr>
          <p:spPr bwMode="auto">
            <a:xfrm>
              <a:off x="5055" y="4012"/>
              <a:ext cx="49" cy="48"/>
            </a:xfrm>
            <a:custGeom>
              <a:avLst/>
              <a:gdLst>
                <a:gd name="T0" fmla="*/ 0 w 49"/>
                <a:gd name="T1" fmla="*/ 8 h 48"/>
                <a:gd name="T2" fmla="*/ 0 w 49"/>
                <a:gd name="T3" fmla="*/ 8 h 48"/>
                <a:gd name="T4" fmla="*/ 1 w 49"/>
                <a:gd name="T5" fmla="*/ 0 h 48"/>
                <a:gd name="T6" fmla="*/ 25 w 49"/>
                <a:gd name="T7" fmla="*/ 7 h 48"/>
                <a:gd name="T8" fmla="*/ 44 w 49"/>
                <a:gd name="T9" fmla="*/ 1 h 48"/>
                <a:gd name="T10" fmla="*/ 48 w 49"/>
                <a:gd name="T11" fmla="*/ 13 h 48"/>
                <a:gd name="T12" fmla="*/ 48 w 49"/>
                <a:gd name="T13" fmla="*/ 27 h 48"/>
                <a:gd name="T14" fmla="*/ 30 w 49"/>
                <a:gd name="T15" fmla="*/ 47 h 48"/>
                <a:gd name="T16" fmla="*/ 18 w 49"/>
                <a:gd name="T17" fmla="*/ 46 h 48"/>
                <a:gd name="T18" fmla="*/ 0 w 49"/>
                <a:gd name="T19" fmla="*/ 8 h 48"/>
                <a:gd name="T20" fmla="*/ 0 w 49"/>
                <a:gd name="T21" fmla="*/ 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8"/>
                <a:gd name="T35" fmla="*/ 49 w 49"/>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8">
                  <a:moveTo>
                    <a:pt x="0" y="8"/>
                  </a:moveTo>
                  <a:lnTo>
                    <a:pt x="0" y="8"/>
                  </a:lnTo>
                  <a:lnTo>
                    <a:pt x="1" y="0"/>
                  </a:lnTo>
                  <a:lnTo>
                    <a:pt x="25" y="7"/>
                  </a:lnTo>
                  <a:lnTo>
                    <a:pt x="44" y="1"/>
                  </a:lnTo>
                  <a:lnTo>
                    <a:pt x="48" y="13"/>
                  </a:lnTo>
                  <a:lnTo>
                    <a:pt x="48" y="27"/>
                  </a:lnTo>
                  <a:lnTo>
                    <a:pt x="30" y="47"/>
                  </a:lnTo>
                  <a:lnTo>
                    <a:pt x="18" y="46"/>
                  </a:lnTo>
                  <a:lnTo>
                    <a:pt x="0" y="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629" name="Freeform 8">
            <a:extLst>
              <a:ext uri="{FF2B5EF4-FFF2-40B4-BE49-F238E27FC236}">
                <a16:creationId xmlns:a16="http://schemas.microsoft.com/office/drawing/2014/main" id="{709B0ACE-C02B-40C0-8119-1A4F730E0610}"/>
              </a:ext>
            </a:extLst>
          </p:cNvPr>
          <p:cNvSpPr>
            <a:spLocks/>
          </p:cNvSpPr>
          <p:nvPr/>
        </p:nvSpPr>
        <p:spPr bwMode="auto">
          <a:xfrm>
            <a:off x="4731245" y="2965388"/>
            <a:ext cx="87317" cy="138657"/>
          </a:xfrm>
          <a:custGeom>
            <a:avLst/>
            <a:gdLst>
              <a:gd name="T0" fmla="*/ 0 w 66"/>
              <a:gd name="T1" fmla="*/ 43327448 h 82"/>
              <a:gd name="T2" fmla="*/ 0 w 66"/>
              <a:gd name="T3" fmla="*/ 43327448 h 82"/>
              <a:gd name="T4" fmla="*/ 14079776 w 66"/>
              <a:gd name="T5" fmla="*/ 57191119 h 82"/>
              <a:gd name="T6" fmla="*/ 21902016 w 66"/>
              <a:gd name="T7" fmla="*/ 123048514 h 82"/>
              <a:gd name="T8" fmla="*/ 46932174 w 66"/>
              <a:gd name="T9" fmla="*/ 117849802 h 82"/>
              <a:gd name="T10" fmla="*/ 62575392 w 66"/>
              <a:gd name="T11" fmla="*/ 90119827 h 82"/>
              <a:gd name="T12" fmla="*/ 79784558 w 66"/>
              <a:gd name="T13" fmla="*/ 97052321 h 82"/>
              <a:gd name="T14" fmla="*/ 92299652 w 66"/>
              <a:gd name="T15" fmla="*/ 140379749 h 82"/>
              <a:gd name="T16" fmla="*/ 101685332 w 66"/>
              <a:gd name="T17" fmla="*/ 116116020 h 82"/>
              <a:gd name="T18" fmla="*/ 90734955 w 66"/>
              <a:gd name="T19" fmla="*/ 69323642 h 82"/>
              <a:gd name="T20" fmla="*/ 79784558 w 66"/>
              <a:gd name="T21" fmla="*/ 86653580 h 82"/>
              <a:gd name="T22" fmla="*/ 67269483 w 66"/>
              <a:gd name="T23" fmla="*/ 65857395 h 82"/>
              <a:gd name="T24" fmla="*/ 92299652 w 66"/>
              <a:gd name="T25" fmla="*/ 36394944 h 82"/>
              <a:gd name="T26" fmla="*/ 43802780 w 66"/>
              <a:gd name="T27" fmla="*/ 32928697 h 82"/>
              <a:gd name="T28" fmla="*/ 12515079 w 66"/>
              <a:gd name="T29" fmla="*/ 0 h 82"/>
              <a:gd name="T30" fmla="*/ 3129395 w 66"/>
              <a:gd name="T31" fmla="*/ 19063705 h 82"/>
              <a:gd name="T32" fmla="*/ 14079776 w 66"/>
              <a:gd name="T33" fmla="*/ 32928697 h 82"/>
              <a:gd name="T34" fmla="*/ 0 w 66"/>
              <a:gd name="T35" fmla="*/ 43327448 h 82"/>
              <a:gd name="T36" fmla="*/ 0 w 66"/>
              <a:gd name="T37" fmla="*/ 43327448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2"/>
              <a:gd name="T59" fmla="*/ 66 w 6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2">
                <a:moveTo>
                  <a:pt x="0" y="25"/>
                </a:moveTo>
                <a:lnTo>
                  <a:pt x="0" y="25"/>
                </a:lnTo>
                <a:lnTo>
                  <a:pt x="9" y="33"/>
                </a:lnTo>
                <a:lnTo>
                  <a:pt x="14" y="71"/>
                </a:lnTo>
                <a:lnTo>
                  <a:pt x="30" y="68"/>
                </a:lnTo>
                <a:lnTo>
                  <a:pt x="40" y="52"/>
                </a:lnTo>
                <a:lnTo>
                  <a:pt x="51" y="56"/>
                </a:lnTo>
                <a:lnTo>
                  <a:pt x="59" y="81"/>
                </a:lnTo>
                <a:lnTo>
                  <a:pt x="65" y="67"/>
                </a:lnTo>
                <a:lnTo>
                  <a:pt x="58" y="40"/>
                </a:lnTo>
                <a:lnTo>
                  <a:pt x="51" y="50"/>
                </a:lnTo>
                <a:lnTo>
                  <a:pt x="43" y="38"/>
                </a:lnTo>
                <a:lnTo>
                  <a:pt x="59" y="21"/>
                </a:lnTo>
                <a:lnTo>
                  <a:pt x="28" y="19"/>
                </a:lnTo>
                <a:lnTo>
                  <a:pt x="8" y="0"/>
                </a:lnTo>
                <a:lnTo>
                  <a:pt x="2" y="11"/>
                </a:lnTo>
                <a:lnTo>
                  <a:pt x="9" y="19"/>
                </a:lnTo>
                <a:lnTo>
                  <a:pt x="0" y="25"/>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30" name="Freeform 9">
            <a:extLst>
              <a:ext uri="{FF2B5EF4-FFF2-40B4-BE49-F238E27FC236}">
                <a16:creationId xmlns:a16="http://schemas.microsoft.com/office/drawing/2014/main" id="{42AA54B8-6ABA-4C6C-B3C5-060E1A60D573}"/>
              </a:ext>
            </a:extLst>
          </p:cNvPr>
          <p:cNvSpPr>
            <a:spLocks/>
          </p:cNvSpPr>
          <p:nvPr/>
        </p:nvSpPr>
        <p:spPr bwMode="auto">
          <a:xfrm>
            <a:off x="4749716" y="2922567"/>
            <a:ext cx="53733" cy="42821"/>
          </a:xfrm>
          <a:custGeom>
            <a:avLst/>
            <a:gdLst>
              <a:gd name="T0" fmla="*/ 0 w 42"/>
              <a:gd name="T1" fmla="*/ 27013506 h 24"/>
              <a:gd name="T2" fmla="*/ 0 w 42"/>
              <a:gd name="T3" fmla="*/ 27013506 h 24"/>
              <a:gd name="T4" fmla="*/ 7315200 w 42"/>
              <a:gd name="T5" fmla="*/ 44379820 h 24"/>
              <a:gd name="T6" fmla="*/ 59980283 w 42"/>
              <a:gd name="T7" fmla="*/ 36662076 h 24"/>
              <a:gd name="T8" fmla="*/ 57054446 w 42"/>
              <a:gd name="T9" fmla="*/ 13507447 h 24"/>
              <a:gd name="T10" fmla="*/ 19018550 w 42"/>
              <a:gd name="T11" fmla="*/ 0 h 24"/>
              <a:gd name="T12" fmla="*/ 0 w 42"/>
              <a:gd name="T13" fmla="*/ 27013506 h 24"/>
              <a:gd name="T14" fmla="*/ 0 w 42"/>
              <a:gd name="T15" fmla="*/ 27013506 h 2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4"/>
              <a:gd name="T26" fmla="*/ 42 w 4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4">
                <a:moveTo>
                  <a:pt x="0" y="14"/>
                </a:moveTo>
                <a:lnTo>
                  <a:pt x="0" y="14"/>
                </a:lnTo>
                <a:lnTo>
                  <a:pt x="5" y="23"/>
                </a:lnTo>
                <a:lnTo>
                  <a:pt x="41" y="19"/>
                </a:lnTo>
                <a:lnTo>
                  <a:pt x="39" y="7"/>
                </a:lnTo>
                <a:lnTo>
                  <a:pt x="13" y="0"/>
                </a:lnTo>
                <a:lnTo>
                  <a:pt x="0" y="14"/>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31" name="Freeform 10">
            <a:extLst>
              <a:ext uri="{FF2B5EF4-FFF2-40B4-BE49-F238E27FC236}">
                <a16:creationId xmlns:a16="http://schemas.microsoft.com/office/drawing/2014/main" id="{F4E29166-EC36-4D27-8C57-9437BABA11DA}"/>
              </a:ext>
            </a:extLst>
          </p:cNvPr>
          <p:cNvSpPr>
            <a:spLocks/>
          </p:cNvSpPr>
          <p:nvPr/>
        </p:nvSpPr>
        <p:spPr bwMode="auto">
          <a:xfrm>
            <a:off x="5201411" y="3469037"/>
            <a:ext cx="23508" cy="24469"/>
          </a:xfrm>
          <a:custGeom>
            <a:avLst/>
            <a:gdLst>
              <a:gd name="T0" fmla="*/ 0 w 17"/>
              <a:gd name="T1" fmla="*/ 9677400 h 15"/>
              <a:gd name="T2" fmla="*/ 0 w 17"/>
              <a:gd name="T3" fmla="*/ 9677400 h 15"/>
              <a:gd name="T4" fmla="*/ 13673603 w 17"/>
              <a:gd name="T5" fmla="*/ 22580604 h 15"/>
              <a:gd name="T6" fmla="*/ 27347207 w 17"/>
              <a:gd name="T7" fmla="*/ 0 h 15"/>
              <a:gd name="T8" fmla="*/ 0 w 17"/>
              <a:gd name="T9" fmla="*/ 9677400 h 15"/>
              <a:gd name="T10" fmla="*/ 0 w 17"/>
              <a:gd name="T11" fmla="*/ 967740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6"/>
                </a:moveTo>
                <a:lnTo>
                  <a:pt x="0" y="6"/>
                </a:lnTo>
                <a:lnTo>
                  <a:pt x="8" y="14"/>
                </a:lnTo>
                <a:lnTo>
                  <a:pt x="16" y="0"/>
                </a:lnTo>
                <a:lnTo>
                  <a:pt x="0" y="6"/>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32" name="Freeform 11">
            <a:extLst>
              <a:ext uri="{FF2B5EF4-FFF2-40B4-BE49-F238E27FC236}">
                <a16:creationId xmlns:a16="http://schemas.microsoft.com/office/drawing/2014/main" id="{16A6570D-B960-4C58-9D49-6D826A74359D}"/>
              </a:ext>
            </a:extLst>
          </p:cNvPr>
          <p:cNvSpPr>
            <a:spLocks/>
          </p:cNvSpPr>
          <p:nvPr/>
        </p:nvSpPr>
        <p:spPr bwMode="auto">
          <a:xfrm>
            <a:off x="4808486" y="2924607"/>
            <a:ext cx="162880" cy="430242"/>
          </a:xfrm>
          <a:custGeom>
            <a:avLst/>
            <a:gdLst>
              <a:gd name="T0" fmla="*/ 0 w 124"/>
              <a:gd name="T1" fmla="*/ 180866331 h 254"/>
              <a:gd name="T2" fmla="*/ 0 w 124"/>
              <a:gd name="T3" fmla="*/ 180866331 h 254"/>
              <a:gd name="T4" fmla="*/ 9252940 w 124"/>
              <a:gd name="T5" fmla="*/ 156518251 h 254"/>
              <a:gd name="T6" fmla="*/ 63228222 w 124"/>
              <a:gd name="T7" fmla="*/ 41738375 h 254"/>
              <a:gd name="T8" fmla="*/ 101782356 w 124"/>
              <a:gd name="T9" fmla="*/ 26086159 h 254"/>
              <a:gd name="T10" fmla="*/ 109494173 w 124"/>
              <a:gd name="T11" fmla="*/ 0 h 254"/>
              <a:gd name="T12" fmla="*/ 135710623 w 124"/>
              <a:gd name="T13" fmla="*/ 15652222 h 254"/>
              <a:gd name="T14" fmla="*/ 137252987 w 124"/>
              <a:gd name="T15" fmla="*/ 38259519 h 254"/>
              <a:gd name="T16" fmla="*/ 114120021 w 124"/>
              <a:gd name="T17" fmla="*/ 107823492 h 254"/>
              <a:gd name="T18" fmla="*/ 138794108 w 124"/>
              <a:gd name="T19" fmla="*/ 102606526 h 254"/>
              <a:gd name="T20" fmla="*/ 151131773 w 124"/>
              <a:gd name="T21" fmla="*/ 149561857 h 254"/>
              <a:gd name="T22" fmla="*/ 189685926 w 124"/>
              <a:gd name="T23" fmla="*/ 163474645 h 254"/>
              <a:gd name="T24" fmla="*/ 169637687 w 124"/>
              <a:gd name="T25" fmla="*/ 186083297 h 254"/>
              <a:gd name="T26" fmla="*/ 124915322 w 124"/>
              <a:gd name="T27" fmla="*/ 215648302 h 254"/>
              <a:gd name="T28" fmla="*/ 114120021 w 124"/>
              <a:gd name="T29" fmla="*/ 243473879 h 254"/>
              <a:gd name="T30" fmla="*/ 138794108 w 124"/>
              <a:gd name="T31" fmla="*/ 297385605 h 254"/>
              <a:gd name="T32" fmla="*/ 129541170 w 124"/>
              <a:gd name="T33" fmla="*/ 328688719 h 254"/>
              <a:gd name="T34" fmla="*/ 158842347 w 124"/>
              <a:gd name="T35" fmla="*/ 398252743 h 254"/>
              <a:gd name="T36" fmla="*/ 137252987 w 124"/>
              <a:gd name="T37" fmla="*/ 439991109 h 254"/>
              <a:gd name="T38" fmla="*/ 115662384 w 124"/>
              <a:gd name="T39" fmla="*/ 290429210 h 254"/>
              <a:gd name="T40" fmla="*/ 97156508 w 124"/>
              <a:gd name="T41" fmla="*/ 266081171 h 254"/>
              <a:gd name="T42" fmla="*/ 66312948 w 124"/>
              <a:gd name="T43" fmla="*/ 306081427 h 254"/>
              <a:gd name="T44" fmla="*/ 43179983 w 124"/>
              <a:gd name="T45" fmla="*/ 299125033 h 254"/>
              <a:gd name="T46" fmla="*/ 47807072 w 124"/>
              <a:gd name="T47" fmla="*/ 243473879 h 254"/>
              <a:gd name="T48" fmla="*/ 0 w 124"/>
              <a:gd name="T49" fmla="*/ 180866331 h 254"/>
              <a:gd name="T50" fmla="*/ 0 w 124"/>
              <a:gd name="T51" fmla="*/ 180866331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254"/>
              <a:gd name="T80" fmla="*/ 124 w 124"/>
              <a:gd name="T81" fmla="*/ 254 h 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254">
                <a:moveTo>
                  <a:pt x="0" y="104"/>
                </a:moveTo>
                <a:lnTo>
                  <a:pt x="0" y="104"/>
                </a:lnTo>
                <a:lnTo>
                  <a:pt x="6" y="90"/>
                </a:lnTo>
                <a:lnTo>
                  <a:pt x="41" y="24"/>
                </a:lnTo>
                <a:lnTo>
                  <a:pt x="66" y="15"/>
                </a:lnTo>
                <a:lnTo>
                  <a:pt x="71" y="0"/>
                </a:lnTo>
                <a:lnTo>
                  <a:pt x="88" y="9"/>
                </a:lnTo>
                <a:lnTo>
                  <a:pt x="89" y="22"/>
                </a:lnTo>
                <a:lnTo>
                  <a:pt x="74" y="62"/>
                </a:lnTo>
                <a:lnTo>
                  <a:pt x="90" y="59"/>
                </a:lnTo>
                <a:lnTo>
                  <a:pt x="98" y="86"/>
                </a:lnTo>
                <a:lnTo>
                  <a:pt x="123" y="94"/>
                </a:lnTo>
                <a:lnTo>
                  <a:pt x="110" y="107"/>
                </a:lnTo>
                <a:lnTo>
                  <a:pt x="81" y="124"/>
                </a:lnTo>
                <a:lnTo>
                  <a:pt x="74" y="140"/>
                </a:lnTo>
                <a:lnTo>
                  <a:pt x="90" y="171"/>
                </a:lnTo>
                <a:lnTo>
                  <a:pt x="84" y="189"/>
                </a:lnTo>
                <a:lnTo>
                  <a:pt x="103" y="229"/>
                </a:lnTo>
                <a:lnTo>
                  <a:pt x="89" y="253"/>
                </a:lnTo>
                <a:lnTo>
                  <a:pt x="75" y="167"/>
                </a:lnTo>
                <a:lnTo>
                  <a:pt x="63" y="153"/>
                </a:lnTo>
                <a:lnTo>
                  <a:pt x="43" y="176"/>
                </a:lnTo>
                <a:lnTo>
                  <a:pt x="28" y="172"/>
                </a:lnTo>
                <a:lnTo>
                  <a:pt x="31" y="140"/>
                </a:lnTo>
                <a:lnTo>
                  <a:pt x="0" y="104"/>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33" name="Freeform 12">
            <a:extLst>
              <a:ext uri="{FF2B5EF4-FFF2-40B4-BE49-F238E27FC236}">
                <a16:creationId xmlns:a16="http://schemas.microsoft.com/office/drawing/2014/main" id="{3ED33BBB-570B-4861-93D5-4AE6B664CBD5}"/>
              </a:ext>
            </a:extLst>
          </p:cNvPr>
          <p:cNvSpPr>
            <a:spLocks/>
          </p:cNvSpPr>
          <p:nvPr/>
        </p:nvSpPr>
        <p:spPr bwMode="auto">
          <a:xfrm>
            <a:off x="4993194" y="3250858"/>
            <a:ext cx="92354" cy="93797"/>
          </a:xfrm>
          <a:custGeom>
            <a:avLst/>
            <a:gdLst>
              <a:gd name="T0" fmla="*/ 0 w 70"/>
              <a:gd name="T1" fmla="*/ 18383734 h 59"/>
              <a:gd name="T2" fmla="*/ 0 w 70"/>
              <a:gd name="T3" fmla="*/ 18383734 h 59"/>
              <a:gd name="T4" fmla="*/ 7779587 w 70"/>
              <a:gd name="T5" fmla="*/ 62808929 h 59"/>
              <a:gd name="T6" fmla="*/ 21782099 w 70"/>
              <a:gd name="T7" fmla="*/ 85788301 h 59"/>
              <a:gd name="T8" fmla="*/ 43562951 w 70"/>
              <a:gd name="T9" fmla="*/ 88851637 h 59"/>
              <a:gd name="T10" fmla="*/ 107352573 w 70"/>
              <a:gd name="T11" fmla="*/ 47489774 h 59"/>
              <a:gd name="T12" fmla="*/ 104240490 w 70"/>
              <a:gd name="T13" fmla="*/ 0 h 59"/>
              <a:gd name="T14" fmla="*/ 56010037 w 70"/>
              <a:gd name="T15" fmla="*/ 7660199 h 59"/>
              <a:gd name="T16" fmla="*/ 15557927 w 70"/>
              <a:gd name="T17" fmla="*/ 6127912 h 59"/>
              <a:gd name="T18" fmla="*/ 0 w 70"/>
              <a:gd name="T19" fmla="*/ 18383734 h 59"/>
              <a:gd name="T20" fmla="*/ 0 w 70"/>
              <a:gd name="T21" fmla="*/ 1838373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59"/>
              <a:gd name="T35" fmla="*/ 70 w 7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59">
                <a:moveTo>
                  <a:pt x="0" y="12"/>
                </a:moveTo>
                <a:lnTo>
                  <a:pt x="0" y="12"/>
                </a:lnTo>
                <a:lnTo>
                  <a:pt x="5" y="41"/>
                </a:lnTo>
                <a:lnTo>
                  <a:pt x="14" y="56"/>
                </a:lnTo>
                <a:lnTo>
                  <a:pt x="28" y="58"/>
                </a:lnTo>
                <a:lnTo>
                  <a:pt x="69" y="31"/>
                </a:lnTo>
                <a:lnTo>
                  <a:pt x="67" y="0"/>
                </a:lnTo>
                <a:lnTo>
                  <a:pt x="36" y="5"/>
                </a:lnTo>
                <a:lnTo>
                  <a:pt x="10" y="4"/>
                </a:lnTo>
                <a:lnTo>
                  <a:pt x="0" y="12"/>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34" name="Freeform 13">
            <a:extLst>
              <a:ext uri="{FF2B5EF4-FFF2-40B4-BE49-F238E27FC236}">
                <a16:creationId xmlns:a16="http://schemas.microsoft.com/office/drawing/2014/main" id="{859DFC17-678A-4C7C-BAAA-E6BB321F0D94}"/>
              </a:ext>
            </a:extLst>
          </p:cNvPr>
          <p:cNvSpPr>
            <a:spLocks/>
          </p:cNvSpPr>
          <p:nvPr/>
        </p:nvSpPr>
        <p:spPr bwMode="auto">
          <a:xfrm>
            <a:off x="4586836" y="3360966"/>
            <a:ext cx="33584" cy="83601"/>
          </a:xfrm>
          <a:custGeom>
            <a:avLst/>
            <a:gdLst>
              <a:gd name="T0" fmla="*/ 0 w 26"/>
              <a:gd name="T1" fmla="*/ 0 h 51"/>
              <a:gd name="T2" fmla="*/ 0 w 26"/>
              <a:gd name="T3" fmla="*/ 0 h 51"/>
              <a:gd name="T4" fmla="*/ 7456366 w 26"/>
              <a:gd name="T5" fmla="*/ 81436595 h 51"/>
              <a:gd name="T6" fmla="*/ 37280604 w 26"/>
              <a:gd name="T7" fmla="*/ 66777986 h 51"/>
              <a:gd name="T8" fmla="*/ 22367878 w 26"/>
              <a:gd name="T9" fmla="*/ 19545242 h 51"/>
              <a:gd name="T10" fmla="*/ 0 w 26"/>
              <a:gd name="T11" fmla="*/ 0 h 51"/>
              <a:gd name="T12" fmla="*/ 0 w 26"/>
              <a:gd name="T13" fmla="*/ 0 h 51"/>
              <a:gd name="T14" fmla="*/ 0 60000 65536"/>
              <a:gd name="T15" fmla="*/ 0 60000 65536"/>
              <a:gd name="T16" fmla="*/ 0 60000 65536"/>
              <a:gd name="T17" fmla="*/ 0 60000 65536"/>
              <a:gd name="T18" fmla="*/ 0 60000 65536"/>
              <a:gd name="T19" fmla="*/ 0 60000 65536"/>
              <a:gd name="T20" fmla="*/ 0 60000 65536"/>
              <a:gd name="T21" fmla="*/ 0 w 26"/>
              <a:gd name="T22" fmla="*/ 0 h 51"/>
              <a:gd name="T23" fmla="*/ 26 w 2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1">
                <a:moveTo>
                  <a:pt x="0" y="0"/>
                </a:moveTo>
                <a:lnTo>
                  <a:pt x="0" y="0"/>
                </a:lnTo>
                <a:lnTo>
                  <a:pt x="5" y="50"/>
                </a:lnTo>
                <a:lnTo>
                  <a:pt x="25" y="41"/>
                </a:lnTo>
                <a:lnTo>
                  <a:pt x="15" y="12"/>
                </a:lnTo>
                <a:lnTo>
                  <a:pt x="0" y="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635" name="Group 29">
            <a:extLst>
              <a:ext uri="{FF2B5EF4-FFF2-40B4-BE49-F238E27FC236}">
                <a16:creationId xmlns:a16="http://schemas.microsoft.com/office/drawing/2014/main" id="{31A7D385-79BC-4016-B23D-D702DA71B652}"/>
              </a:ext>
            </a:extLst>
          </p:cNvPr>
          <p:cNvGrpSpPr>
            <a:grpSpLocks/>
          </p:cNvGrpSpPr>
          <p:nvPr/>
        </p:nvGrpSpPr>
        <p:grpSpPr bwMode="auto">
          <a:xfrm>
            <a:off x="4476012" y="2233357"/>
            <a:ext cx="1101532" cy="933892"/>
            <a:chOff x="4086" y="2626"/>
            <a:chExt cx="835" cy="555"/>
          </a:xfrm>
          <a:solidFill>
            <a:srgbClr val="7F7F7F">
              <a:lumMod val="40000"/>
              <a:lumOff val="60000"/>
            </a:srgbClr>
          </a:solidFill>
        </p:grpSpPr>
        <p:sp>
          <p:nvSpPr>
            <p:cNvPr id="636" name="Freeform 30">
              <a:extLst>
                <a:ext uri="{FF2B5EF4-FFF2-40B4-BE49-F238E27FC236}">
                  <a16:creationId xmlns:a16="http://schemas.microsoft.com/office/drawing/2014/main" id="{5B79BA0E-7B94-4B5C-88C7-68D83CC6A7B2}"/>
                </a:ext>
              </a:extLst>
            </p:cNvPr>
            <p:cNvSpPr>
              <a:spLocks/>
            </p:cNvSpPr>
            <p:nvPr/>
          </p:nvSpPr>
          <p:spPr bwMode="auto">
            <a:xfrm>
              <a:off x="4086" y="2626"/>
              <a:ext cx="835" cy="526"/>
            </a:xfrm>
            <a:custGeom>
              <a:avLst/>
              <a:gdLst>
                <a:gd name="T0" fmla="*/ 0 w 835"/>
                <a:gd name="T1" fmla="*/ 250 h 526"/>
                <a:gd name="T2" fmla="*/ 35 w 835"/>
                <a:gd name="T3" fmla="*/ 226 h 526"/>
                <a:gd name="T4" fmla="*/ 95 w 835"/>
                <a:gd name="T5" fmla="*/ 177 h 526"/>
                <a:gd name="T6" fmla="*/ 118 w 835"/>
                <a:gd name="T7" fmla="*/ 145 h 526"/>
                <a:gd name="T8" fmla="*/ 162 w 835"/>
                <a:gd name="T9" fmla="*/ 114 h 526"/>
                <a:gd name="T10" fmla="*/ 192 w 835"/>
                <a:gd name="T11" fmla="*/ 81 h 526"/>
                <a:gd name="T12" fmla="*/ 225 w 835"/>
                <a:gd name="T13" fmla="*/ 106 h 526"/>
                <a:gd name="T14" fmla="*/ 293 w 835"/>
                <a:gd name="T15" fmla="*/ 160 h 526"/>
                <a:gd name="T16" fmla="*/ 368 w 835"/>
                <a:gd name="T17" fmla="*/ 185 h 526"/>
                <a:gd name="T18" fmla="*/ 499 w 835"/>
                <a:gd name="T19" fmla="*/ 187 h 526"/>
                <a:gd name="T20" fmla="*/ 522 w 835"/>
                <a:gd name="T21" fmla="*/ 151 h 526"/>
                <a:gd name="T22" fmla="*/ 588 w 835"/>
                <a:gd name="T23" fmla="*/ 123 h 526"/>
                <a:gd name="T24" fmla="*/ 607 w 835"/>
                <a:gd name="T25" fmla="*/ 98 h 526"/>
                <a:gd name="T26" fmla="*/ 572 w 835"/>
                <a:gd name="T27" fmla="*/ 78 h 526"/>
                <a:gd name="T28" fmla="*/ 602 w 835"/>
                <a:gd name="T29" fmla="*/ 72 h 526"/>
                <a:gd name="T30" fmla="*/ 642 w 835"/>
                <a:gd name="T31" fmla="*/ 28 h 526"/>
                <a:gd name="T32" fmla="*/ 681 w 835"/>
                <a:gd name="T33" fmla="*/ 0 h 526"/>
                <a:gd name="T34" fmla="*/ 734 w 835"/>
                <a:gd name="T35" fmla="*/ 69 h 526"/>
                <a:gd name="T36" fmla="*/ 783 w 835"/>
                <a:gd name="T37" fmla="*/ 104 h 526"/>
                <a:gd name="T38" fmla="*/ 811 w 835"/>
                <a:gd name="T39" fmla="*/ 147 h 526"/>
                <a:gd name="T40" fmla="*/ 785 w 835"/>
                <a:gd name="T41" fmla="*/ 177 h 526"/>
                <a:gd name="T42" fmla="*/ 770 w 835"/>
                <a:gd name="T43" fmla="*/ 185 h 526"/>
                <a:gd name="T44" fmla="*/ 744 w 835"/>
                <a:gd name="T45" fmla="*/ 210 h 526"/>
                <a:gd name="T46" fmla="*/ 691 w 835"/>
                <a:gd name="T47" fmla="*/ 232 h 526"/>
                <a:gd name="T48" fmla="*/ 663 w 835"/>
                <a:gd name="T49" fmla="*/ 226 h 526"/>
                <a:gd name="T50" fmla="*/ 602 w 835"/>
                <a:gd name="T51" fmla="*/ 247 h 526"/>
                <a:gd name="T52" fmla="*/ 618 w 835"/>
                <a:gd name="T53" fmla="*/ 276 h 526"/>
                <a:gd name="T54" fmla="*/ 668 w 835"/>
                <a:gd name="T55" fmla="*/ 274 h 526"/>
                <a:gd name="T56" fmla="*/ 622 w 835"/>
                <a:gd name="T57" fmla="*/ 312 h 526"/>
                <a:gd name="T58" fmla="*/ 633 w 835"/>
                <a:gd name="T59" fmla="*/ 355 h 526"/>
                <a:gd name="T60" fmla="*/ 634 w 835"/>
                <a:gd name="T61" fmla="*/ 382 h 526"/>
                <a:gd name="T62" fmla="*/ 613 w 835"/>
                <a:gd name="T63" fmla="*/ 463 h 526"/>
                <a:gd name="T64" fmla="*/ 552 w 835"/>
                <a:gd name="T65" fmla="*/ 493 h 526"/>
                <a:gd name="T66" fmla="*/ 543 w 835"/>
                <a:gd name="T67" fmla="*/ 489 h 526"/>
                <a:gd name="T68" fmla="*/ 499 w 835"/>
                <a:gd name="T69" fmla="*/ 510 h 526"/>
                <a:gd name="T70" fmla="*/ 490 w 835"/>
                <a:gd name="T71" fmla="*/ 506 h 526"/>
                <a:gd name="T72" fmla="*/ 429 w 835"/>
                <a:gd name="T73" fmla="*/ 484 h 526"/>
                <a:gd name="T74" fmla="*/ 380 w 835"/>
                <a:gd name="T75" fmla="*/ 494 h 526"/>
                <a:gd name="T76" fmla="*/ 375 w 835"/>
                <a:gd name="T77" fmla="*/ 506 h 526"/>
                <a:gd name="T78" fmla="*/ 342 w 835"/>
                <a:gd name="T79" fmla="*/ 471 h 526"/>
                <a:gd name="T80" fmla="*/ 341 w 835"/>
                <a:gd name="T81" fmla="*/ 434 h 526"/>
                <a:gd name="T82" fmla="*/ 323 w 835"/>
                <a:gd name="T83" fmla="*/ 412 h 526"/>
                <a:gd name="T84" fmla="*/ 305 w 835"/>
                <a:gd name="T85" fmla="*/ 392 h 526"/>
                <a:gd name="T86" fmla="*/ 220 w 835"/>
                <a:gd name="T87" fmla="*/ 410 h 526"/>
                <a:gd name="T88" fmla="*/ 205 w 835"/>
                <a:gd name="T89" fmla="*/ 414 h 526"/>
                <a:gd name="T90" fmla="*/ 166 w 835"/>
                <a:gd name="T91" fmla="*/ 416 h 526"/>
                <a:gd name="T92" fmla="*/ 100 w 835"/>
                <a:gd name="T93" fmla="*/ 381 h 526"/>
                <a:gd name="T94" fmla="*/ 65 w 835"/>
                <a:gd name="T95" fmla="*/ 347 h 526"/>
                <a:gd name="T96" fmla="*/ 71 w 835"/>
                <a:gd name="T97" fmla="*/ 325 h 526"/>
                <a:gd name="T98" fmla="*/ 75 w 835"/>
                <a:gd name="T99" fmla="*/ 295 h 526"/>
                <a:gd name="T100" fmla="*/ 13 w 835"/>
                <a:gd name="T101" fmla="*/ 278 h 526"/>
                <a:gd name="T102" fmla="*/ 14 w 835"/>
                <a:gd name="T103" fmla="*/ 256 h 526"/>
                <a:gd name="T104" fmla="*/ 0 w 835"/>
                <a:gd name="T105" fmla="*/ 250 h 5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5"/>
                <a:gd name="T160" fmla="*/ 0 h 526"/>
                <a:gd name="T161" fmla="*/ 835 w 835"/>
                <a:gd name="T162" fmla="*/ 526 h 5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5" h="526">
                  <a:moveTo>
                    <a:pt x="0" y="250"/>
                  </a:moveTo>
                  <a:lnTo>
                    <a:pt x="0" y="250"/>
                  </a:lnTo>
                  <a:lnTo>
                    <a:pt x="5" y="230"/>
                  </a:lnTo>
                  <a:lnTo>
                    <a:pt x="35" y="226"/>
                  </a:lnTo>
                  <a:lnTo>
                    <a:pt x="88" y="198"/>
                  </a:lnTo>
                  <a:lnTo>
                    <a:pt x="95" y="177"/>
                  </a:lnTo>
                  <a:lnTo>
                    <a:pt x="85" y="152"/>
                  </a:lnTo>
                  <a:lnTo>
                    <a:pt x="118" y="145"/>
                  </a:lnTo>
                  <a:lnTo>
                    <a:pt x="127" y="112"/>
                  </a:lnTo>
                  <a:lnTo>
                    <a:pt x="162" y="114"/>
                  </a:lnTo>
                  <a:lnTo>
                    <a:pt x="166" y="92"/>
                  </a:lnTo>
                  <a:lnTo>
                    <a:pt x="192" y="81"/>
                  </a:lnTo>
                  <a:lnTo>
                    <a:pt x="206" y="100"/>
                  </a:lnTo>
                  <a:lnTo>
                    <a:pt x="225" y="106"/>
                  </a:lnTo>
                  <a:lnTo>
                    <a:pt x="233" y="145"/>
                  </a:lnTo>
                  <a:lnTo>
                    <a:pt x="293" y="160"/>
                  </a:lnTo>
                  <a:lnTo>
                    <a:pt x="319" y="187"/>
                  </a:lnTo>
                  <a:lnTo>
                    <a:pt x="368" y="185"/>
                  </a:lnTo>
                  <a:lnTo>
                    <a:pt x="424" y="206"/>
                  </a:lnTo>
                  <a:lnTo>
                    <a:pt x="499" y="187"/>
                  </a:lnTo>
                  <a:lnTo>
                    <a:pt x="522" y="172"/>
                  </a:lnTo>
                  <a:lnTo>
                    <a:pt x="522" y="151"/>
                  </a:lnTo>
                  <a:lnTo>
                    <a:pt x="543" y="153"/>
                  </a:lnTo>
                  <a:lnTo>
                    <a:pt x="588" y="123"/>
                  </a:lnTo>
                  <a:lnTo>
                    <a:pt x="625" y="121"/>
                  </a:lnTo>
                  <a:lnTo>
                    <a:pt x="607" y="98"/>
                  </a:lnTo>
                  <a:lnTo>
                    <a:pt x="572" y="104"/>
                  </a:lnTo>
                  <a:lnTo>
                    <a:pt x="572" y="78"/>
                  </a:lnTo>
                  <a:lnTo>
                    <a:pt x="581" y="64"/>
                  </a:lnTo>
                  <a:lnTo>
                    <a:pt x="602" y="72"/>
                  </a:lnTo>
                  <a:lnTo>
                    <a:pt x="621" y="63"/>
                  </a:lnTo>
                  <a:lnTo>
                    <a:pt x="642" y="28"/>
                  </a:lnTo>
                  <a:lnTo>
                    <a:pt x="632" y="16"/>
                  </a:lnTo>
                  <a:lnTo>
                    <a:pt x="681" y="0"/>
                  </a:lnTo>
                  <a:lnTo>
                    <a:pt x="709" y="11"/>
                  </a:lnTo>
                  <a:lnTo>
                    <a:pt x="734" y="69"/>
                  </a:lnTo>
                  <a:lnTo>
                    <a:pt x="776" y="82"/>
                  </a:lnTo>
                  <a:lnTo>
                    <a:pt x="783" y="104"/>
                  </a:lnTo>
                  <a:lnTo>
                    <a:pt x="834" y="90"/>
                  </a:lnTo>
                  <a:lnTo>
                    <a:pt x="811" y="147"/>
                  </a:lnTo>
                  <a:lnTo>
                    <a:pt x="781" y="155"/>
                  </a:lnTo>
                  <a:lnTo>
                    <a:pt x="785" y="177"/>
                  </a:lnTo>
                  <a:lnTo>
                    <a:pt x="776" y="190"/>
                  </a:lnTo>
                  <a:lnTo>
                    <a:pt x="770" y="185"/>
                  </a:lnTo>
                  <a:lnTo>
                    <a:pt x="744" y="201"/>
                  </a:lnTo>
                  <a:lnTo>
                    <a:pt x="744" y="210"/>
                  </a:lnTo>
                  <a:lnTo>
                    <a:pt x="726" y="207"/>
                  </a:lnTo>
                  <a:lnTo>
                    <a:pt x="691" y="232"/>
                  </a:lnTo>
                  <a:lnTo>
                    <a:pt x="651" y="253"/>
                  </a:lnTo>
                  <a:lnTo>
                    <a:pt x="663" y="226"/>
                  </a:lnTo>
                  <a:lnTo>
                    <a:pt x="657" y="216"/>
                  </a:lnTo>
                  <a:lnTo>
                    <a:pt x="602" y="247"/>
                  </a:lnTo>
                  <a:lnTo>
                    <a:pt x="600" y="255"/>
                  </a:lnTo>
                  <a:lnTo>
                    <a:pt x="618" y="276"/>
                  </a:lnTo>
                  <a:lnTo>
                    <a:pt x="643" y="267"/>
                  </a:lnTo>
                  <a:lnTo>
                    <a:pt x="668" y="274"/>
                  </a:lnTo>
                  <a:lnTo>
                    <a:pt x="634" y="290"/>
                  </a:lnTo>
                  <a:lnTo>
                    <a:pt x="622" y="312"/>
                  </a:lnTo>
                  <a:lnTo>
                    <a:pt x="658" y="360"/>
                  </a:lnTo>
                  <a:lnTo>
                    <a:pt x="633" y="355"/>
                  </a:lnTo>
                  <a:lnTo>
                    <a:pt x="658" y="371"/>
                  </a:lnTo>
                  <a:lnTo>
                    <a:pt x="634" y="382"/>
                  </a:lnTo>
                  <a:lnTo>
                    <a:pt x="659" y="386"/>
                  </a:lnTo>
                  <a:lnTo>
                    <a:pt x="613" y="463"/>
                  </a:lnTo>
                  <a:lnTo>
                    <a:pt x="582" y="485"/>
                  </a:lnTo>
                  <a:lnTo>
                    <a:pt x="552" y="493"/>
                  </a:lnTo>
                  <a:lnTo>
                    <a:pt x="550" y="493"/>
                  </a:lnTo>
                  <a:lnTo>
                    <a:pt x="543" y="489"/>
                  </a:lnTo>
                  <a:lnTo>
                    <a:pt x="535" y="502"/>
                  </a:lnTo>
                  <a:lnTo>
                    <a:pt x="499" y="510"/>
                  </a:lnTo>
                  <a:lnTo>
                    <a:pt x="496" y="525"/>
                  </a:lnTo>
                  <a:lnTo>
                    <a:pt x="490" y="506"/>
                  </a:lnTo>
                  <a:lnTo>
                    <a:pt x="466" y="507"/>
                  </a:lnTo>
                  <a:lnTo>
                    <a:pt x="429" y="484"/>
                  </a:lnTo>
                  <a:lnTo>
                    <a:pt x="389" y="494"/>
                  </a:lnTo>
                  <a:lnTo>
                    <a:pt x="380" y="494"/>
                  </a:lnTo>
                  <a:lnTo>
                    <a:pt x="381" y="510"/>
                  </a:lnTo>
                  <a:lnTo>
                    <a:pt x="375" y="506"/>
                  </a:lnTo>
                  <a:lnTo>
                    <a:pt x="350" y="498"/>
                  </a:lnTo>
                  <a:lnTo>
                    <a:pt x="342" y="471"/>
                  </a:lnTo>
                  <a:lnTo>
                    <a:pt x="326" y="474"/>
                  </a:lnTo>
                  <a:lnTo>
                    <a:pt x="341" y="434"/>
                  </a:lnTo>
                  <a:lnTo>
                    <a:pt x="340" y="421"/>
                  </a:lnTo>
                  <a:lnTo>
                    <a:pt x="323" y="412"/>
                  </a:lnTo>
                  <a:lnTo>
                    <a:pt x="309" y="407"/>
                  </a:lnTo>
                  <a:lnTo>
                    <a:pt x="305" y="392"/>
                  </a:lnTo>
                  <a:lnTo>
                    <a:pt x="246" y="417"/>
                  </a:lnTo>
                  <a:lnTo>
                    <a:pt x="220" y="410"/>
                  </a:lnTo>
                  <a:lnTo>
                    <a:pt x="207" y="424"/>
                  </a:lnTo>
                  <a:lnTo>
                    <a:pt x="205" y="414"/>
                  </a:lnTo>
                  <a:lnTo>
                    <a:pt x="196" y="416"/>
                  </a:lnTo>
                  <a:lnTo>
                    <a:pt x="166" y="416"/>
                  </a:lnTo>
                  <a:lnTo>
                    <a:pt x="143" y="395"/>
                  </a:lnTo>
                  <a:lnTo>
                    <a:pt x="100" y="381"/>
                  </a:lnTo>
                  <a:lnTo>
                    <a:pt x="72" y="371"/>
                  </a:lnTo>
                  <a:lnTo>
                    <a:pt x="65" y="347"/>
                  </a:lnTo>
                  <a:lnTo>
                    <a:pt x="80" y="344"/>
                  </a:lnTo>
                  <a:lnTo>
                    <a:pt x="71" y="325"/>
                  </a:lnTo>
                  <a:lnTo>
                    <a:pt x="90" y="302"/>
                  </a:lnTo>
                  <a:lnTo>
                    <a:pt x="75" y="295"/>
                  </a:lnTo>
                  <a:lnTo>
                    <a:pt x="54" y="303"/>
                  </a:lnTo>
                  <a:lnTo>
                    <a:pt x="13" y="278"/>
                  </a:lnTo>
                  <a:lnTo>
                    <a:pt x="14" y="274"/>
                  </a:lnTo>
                  <a:lnTo>
                    <a:pt x="14" y="256"/>
                  </a:lnTo>
                  <a:lnTo>
                    <a:pt x="0" y="250"/>
                  </a:lnTo>
                </a:path>
              </a:pathLst>
            </a:custGeom>
            <a:solidFill>
              <a:schemeClr val="tx2"/>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37" name="Freeform 31">
              <a:extLst>
                <a:ext uri="{FF2B5EF4-FFF2-40B4-BE49-F238E27FC236}">
                  <a16:creationId xmlns:a16="http://schemas.microsoft.com/office/drawing/2014/main" id="{3EAD6F40-95E7-46D6-9F58-40373338FBF9}"/>
                </a:ext>
              </a:extLst>
            </p:cNvPr>
            <p:cNvSpPr>
              <a:spLocks/>
            </p:cNvSpPr>
            <p:nvPr/>
          </p:nvSpPr>
          <p:spPr bwMode="auto">
            <a:xfrm>
              <a:off x="4564" y="3155"/>
              <a:ext cx="31" cy="26"/>
            </a:xfrm>
            <a:custGeom>
              <a:avLst/>
              <a:gdLst>
                <a:gd name="T0" fmla="*/ 0 w 31"/>
                <a:gd name="T1" fmla="*/ 19 h 26"/>
                <a:gd name="T2" fmla="*/ 0 w 31"/>
                <a:gd name="T3" fmla="*/ 19 h 26"/>
                <a:gd name="T4" fmla="*/ 9 w 31"/>
                <a:gd name="T5" fmla="*/ 0 h 26"/>
                <a:gd name="T6" fmla="*/ 30 w 31"/>
                <a:gd name="T7" fmla="*/ 4 h 26"/>
                <a:gd name="T8" fmla="*/ 13 w 31"/>
                <a:gd name="T9" fmla="*/ 25 h 26"/>
                <a:gd name="T10" fmla="*/ 0 w 31"/>
                <a:gd name="T11" fmla="*/ 19 h 26"/>
                <a:gd name="T12" fmla="*/ 0 w 31"/>
                <a:gd name="T13" fmla="*/ 19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19"/>
                  </a:moveTo>
                  <a:lnTo>
                    <a:pt x="0" y="19"/>
                  </a:lnTo>
                  <a:lnTo>
                    <a:pt x="9" y="0"/>
                  </a:lnTo>
                  <a:lnTo>
                    <a:pt x="30" y="4"/>
                  </a:lnTo>
                  <a:lnTo>
                    <a:pt x="13" y="25"/>
                  </a:lnTo>
                  <a:lnTo>
                    <a:pt x="0" y="1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638" name="Freeform 15">
            <a:extLst>
              <a:ext uri="{FF2B5EF4-FFF2-40B4-BE49-F238E27FC236}">
                <a16:creationId xmlns:a16="http://schemas.microsoft.com/office/drawing/2014/main" id="{C170DC5A-1618-469E-AF7A-168E47CB116F}"/>
              </a:ext>
            </a:extLst>
          </p:cNvPr>
          <p:cNvSpPr>
            <a:spLocks/>
          </p:cNvSpPr>
          <p:nvPr/>
        </p:nvSpPr>
        <p:spPr bwMode="auto">
          <a:xfrm>
            <a:off x="5310556" y="3004129"/>
            <a:ext cx="35262" cy="75446"/>
          </a:xfrm>
          <a:custGeom>
            <a:avLst/>
            <a:gdLst>
              <a:gd name="T0" fmla="*/ 0 w 25"/>
              <a:gd name="T1" fmla="*/ 29348570 h 46"/>
              <a:gd name="T2" fmla="*/ 0 w 25"/>
              <a:gd name="T3" fmla="*/ 29348570 h 46"/>
              <a:gd name="T4" fmla="*/ 16003094 w 25"/>
              <a:gd name="T5" fmla="*/ 73372696 h 46"/>
              <a:gd name="T6" fmla="*/ 42676691 w 25"/>
              <a:gd name="T7" fmla="*/ 0 h 46"/>
              <a:gd name="T8" fmla="*/ 19559484 w 25"/>
              <a:gd name="T9" fmla="*/ 1630618 h 46"/>
              <a:gd name="T10" fmla="*/ 0 w 25"/>
              <a:gd name="T11" fmla="*/ 29348570 h 46"/>
              <a:gd name="T12" fmla="*/ 0 w 25"/>
              <a:gd name="T13" fmla="*/ 29348570 h 46"/>
              <a:gd name="T14" fmla="*/ 0 60000 65536"/>
              <a:gd name="T15" fmla="*/ 0 60000 65536"/>
              <a:gd name="T16" fmla="*/ 0 60000 65536"/>
              <a:gd name="T17" fmla="*/ 0 60000 65536"/>
              <a:gd name="T18" fmla="*/ 0 60000 65536"/>
              <a:gd name="T19" fmla="*/ 0 60000 65536"/>
              <a:gd name="T20" fmla="*/ 0 60000 65536"/>
              <a:gd name="T21" fmla="*/ 0 w 25"/>
              <a:gd name="T22" fmla="*/ 0 h 46"/>
              <a:gd name="T23" fmla="*/ 25 w 2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6">
                <a:moveTo>
                  <a:pt x="0" y="18"/>
                </a:moveTo>
                <a:lnTo>
                  <a:pt x="0" y="18"/>
                </a:lnTo>
                <a:lnTo>
                  <a:pt x="9" y="45"/>
                </a:lnTo>
                <a:lnTo>
                  <a:pt x="24" y="0"/>
                </a:lnTo>
                <a:lnTo>
                  <a:pt x="11" y="1"/>
                </a:lnTo>
                <a:lnTo>
                  <a:pt x="0" y="18"/>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39" name="Freeform 16">
            <a:extLst>
              <a:ext uri="{FF2B5EF4-FFF2-40B4-BE49-F238E27FC236}">
                <a16:creationId xmlns:a16="http://schemas.microsoft.com/office/drawing/2014/main" id="{FD301E04-F241-4180-9CE0-4687CDC13A09}"/>
              </a:ext>
            </a:extLst>
          </p:cNvPr>
          <p:cNvSpPr>
            <a:spLocks/>
          </p:cNvSpPr>
          <p:nvPr/>
        </p:nvSpPr>
        <p:spPr bwMode="auto">
          <a:xfrm>
            <a:off x="4375261" y="2728856"/>
            <a:ext cx="527257" cy="670853"/>
          </a:xfrm>
          <a:custGeom>
            <a:avLst/>
            <a:gdLst>
              <a:gd name="T0" fmla="*/ 0 w 401"/>
              <a:gd name="T1" fmla="*/ 310135055 h 399"/>
              <a:gd name="T2" fmla="*/ 64899953 w 401"/>
              <a:gd name="T3" fmla="*/ 294713849 h 399"/>
              <a:gd name="T4" fmla="*/ 50993623 w 401"/>
              <a:gd name="T5" fmla="*/ 203901388 h 399"/>
              <a:gd name="T6" fmla="*/ 140617183 w 401"/>
              <a:gd name="T7" fmla="*/ 128508783 h 399"/>
              <a:gd name="T8" fmla="*/ 152979608 w 401"/>
              <a:gd name="T9" fmla="*/ 94239436 h 399"/>
              <a:gd name="T10" fmla="*/ 125164463 w 401"/>
              <a:gd name="T11" fmla="*/ 32555890 h 399"/>
              <a:gd name="T12" fmla="*/ 202426860 w 401"/>
              <a:gd name="T13" fmla="*/ 13707744 h 399"/>
              <a:gd name="T14" fmla="*/ 258055907 w 401"/>
              <a:gd name="T15" fmla="*/ 11994277 h 399"/>
              <a:gd name="T16" fmla="*/ 242604430 w 401"/>
              <a:gd name="T17" fmla="*/ 83959921 h 399"/>
              <a:gd name="T18" fmla="*/ 230242005 w 401"/>
              <a:gd name="T19" fmla="*/ 130222251 h 399"/>
              <a:gd name="T20" fmla="*/ 251875316 w 401"/>
              <a:gd name="T21" fmla="*/ 185053247 h 399"/>
              <a:gd name="T22" fmla="*/ 418762536 w 401"/>
              <a:gd name="T23" fmla="*/ 243311137 h 399"/>
              <a:gd name="T24" fmla="*/ 435760404 w 401"/>
              <a:gd name="T25" fmla="*/ 203901388 h 399"/>
              <a:gd name="T26" fmla="*/ 446576438 w 401"/>
              <a:gd name="T27" fmla="*/ 236457268 h 399"/>
              <a:gd name="T28" fmla="*/ 499115190 w 401"/>
              <a:gd name="T29" fmla="*/ 209041790 h 399"/>
              <a:gd name="T30" fmla="*/ 596465711 w 401"/>
              <a:gd name="T31" fmla="*/ 191907116 h 399"/>
              <a:gd name="T32" fmla="*/ 610373284 w 401"/>
              <a:gd name="T33" fmla="*/ 226176463 h 399"/>
              <a:gd name="T34" fmla="*/ 517658205 w 401"/>
              <a:gd name="T35" fmla="*/ 354685288 h 399"/>
              <a:gd name="T36" fmla="*/ 496024894 w 401"/>
              <a:gd name="T37" fmla="*/ 325556261 h 399"/>
              <a:gd name="T38" fmla="*/ 508386076 w 401"/>
              <a:gd name="T39" fmla="*/ 275865708 h 399"/>
              <a:gd name="T40" fmla="*/ 429578570 w 401"/>
              <a:gd name="T41" fmla="*/ 239884202 h 399"/>
              <a:gd name="T42" fmla="*/ 431123717 w 401"/>
              <a:gd name="T43" fmla="*/ 272438773 h 399"/>
              <a:gd name="T44" fmla="*/ 431123717 w 401"/>
              <a:gd name="T45" fmla="*/ 296427316 h 399"/>
              <a:gd name="T46" fmla="*/ 420307683 w 401"/>
              <a:gd name="T47" fmla="*/ 351258353 h 399"/>
              <a:gd name="T48" fmla="*/ 256510760 w 401"/>
              <a:gd name="T49" fmla="*/ 505469106 h 399"/>
              <a:gd name="T50" fmla="*/ 194701121 w 401"/>
              <a:gd name="T51" fmla="*/ 681954934 h 399"/>
              <a:gd name="T52" fmla="*/ 128256001 w 401"/>
              <a:gd name="T53" fmla="*/ 507182573 h 399"/>
              <a:gd name="T54" fmla="*/ 97350561 w 401"/>
              <a:gd name="T55" fmla="*/ 346117951 h 399"/>
              <a:gd name="T56" fmla="*/ 78807526 w 401"/>
              <a:gd name="T57" fmla="*/ 371819961 h 399"/>
              <a:gd name="T58" fmla="*/ 18543021 w 401"/>
              <a:gd name="T59" fmla="*/ 344404484 h 399"/>
              <a:gd name="T60" fmla="*/ 18543021 w 401"/>
              <a:gd name="T61" fmla="*/ 330696663 h 399"/>
              <a:gd name="T62" fmla="*/ 0 w 401"/>
              <a:gd name="T63" fmla="*/ 310135055 h 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1"/>
              <a:gd name="T97" fmla="*/ 0 h 399"/>
              <a:gd name="T98" fmla="*/ 401 w 401"/>
              <a:gd name="T99" fmla="*/ 399 h 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1" h="399">
                <a:moveTo>
                  <a:pt x="0" y="181"/>
                </a:moveTo>
                <a:lnTo>
                  <a:pt x="0" y="181"/>
                </a:lnTo>
                <a:lnTo>
                  <a:pt x="11" y="172"/>
                </a:lnTo>
                <a:lnTo>
                  <a:pt x="42" y="172"/>
                </a:lnTo>
                <a:lnTo>
                  <a:pt x="20" y="130"/>
                </a:lnTo>
                <a:lnTo>
                  <a:pt x="33" y="119"/>
                </a:lnTo>
                <a:lnTo>
                  <a:pt x="51" y="120"/>
                </a:lnTo>
                <a:lnTo>
                  <a:pt x="91" y="75"/>
                </a:lnTo>
                <a:lnTo>
                  <a:pt x="88" y="62"/>
                </a:lnTo>
                <a:lnTo>
                  <a:pt x="99" y="55"/>
                </a:lnTo>
                <a:lnTo>
                  <a:pt x="81" y="41"/>
                </a:lnTo>
                <a:lnTo>
                  <a:pt x="81" y="19"/>
                </a:lnTo>
                <a:lnTo>
                  <a:pt x="120" y="19"/>
                </a:lnTo>
                <a:lnTo>
                  <a:pt x="131" y="8"/>
                </a:lnTo>
                <a:lnTo>
                  <a:pt x="152" y="0"/>
                </a:lnTo>
                <a:lnTo>
                  <a:pt x="167" y="7"/>
                </a:lnTo>
                <a:lnTo>
                  <a:pt x="148" y="30"/>
                </a:lnTo>
                <a:lnTo>
                  <a:pt x="157" y="49"/>
                </a:lnTo>
                <a:lnTo>
                  <a:pt x="142" y="52"/>
                </a:lnTo>
                <a:lnTo>
                  <a:pt x="149" y="76"/>
                </a:lnTo>
                <a:lnTo>
                  <a:pt x="177" y="86"/>
                </a:lnTo>
                <a:lnTo>
                  <a:pt x="163" y="108"/>
                </a:lnTo>
                <a:lnTo>
                  <a:pt x="200" y="129"/>
                </a:lnTo>
                <a:lnTo>
                  <a:pt x="271" y="142"/>
                </a:lnTo>
                <a:lnTo>
                  <a:pt x="273" y="121"/>
                </a:lnTo>
                <a:lnTo>
                  <a:pt x="282" y="119"/>
                </a:lnTo>
                <a:lnTo>
                  <a:pt x="284" y="129"/>
                </a:lnTo>
                <a:lnTo>
                  <a:pt x="289" y="138"/>
                </a:lnTo>
                <a:lnTo>
                  <a:pt x="325" y="134"/>
                </a:lnTo>
                <a:lnTo>
                  <a:pt x="323" y="122"/>
                </a:lnTo>
                <a:lnTo>
                  <a:pt x="382" y="97"/>
                </a:lnTo>
                <a:lnTo>
                  <a:pt x="386" y="112"/>
                </a:lnTo>
                <a:lnTo>
                  <a:pt x="400" y="117"/>
                </a:lnTo>
                <a:lnTo>
                  <a:pt x="395" y="132"/>
                </a:lnTo>
                <a:lnTo>
                  <a:pt x="370" y="141"/>
                </a:lnTo>
                <a:lnTo>
                  <a:pt x="335" y="207"/>
                </a:lnTo>
                <a:lnTo>
                  <a:pt x="328" y="180"/>
                </a:lnTo>
                <a:lnTo>
                  <a:pt x="321" y="190"/>
                </a:lnTo>
                <a:lnTo>
                  <a:pt x="313" y="178"/>
                </a:lnTo>
                <a:lnTo>
                  <a:pt x="329" y="161"/>
                </a:lnTo>
                <a:lnTo>
                  <a:pt x="298" y="159"/>
                </a:lnTo>
                <a:lnTo>
                  <a:pt x="278" y="140"/>
                </a:lnTo>
                <a:lnTo>
                  <a:pt x="272" y="151"/>
                </a:lnTo>
                <a:lnTo>
                  <a:pt x="279" y="159"/>
                </a:lnTo>
                <a:lnTo>
                  <a:pt x="270" y="165"/>
                </a:lnTo>
                <a:lnTo>
                  <a:pt x="279" y="173"/>
                </a:lnTo>
                <a:lnTo>
                  <a:pt x="284" y="211"/>
                </a:lnTo>
                <a:lnTo>
                  <a:pt x="272" y="205"/>
                </a:lnTo>
                <a:lnTo>
                  <a:pt x="249" y="234"/>
                </a:lnTo>
                <a:lnTo>
                  <a:pt x="166" y="295"/>
                </a:lnTo>
                <a:lnTo>
                  <a:pt x="160" y="369"/>
                </a:lnTo>
                <a:lnTo>
                  <a:pt x="126" y="398"/>
                </a:lnTo>
                <a:lnTo>
                  <a:pt x="95" y="341"/>
                </a:lnTo>
                <a:lnTo>
                  <a:pt x="83" y="296"/>
                </a:lnTo>
                <a:lnTo>
                  <a:pt x="72" y="285"/>
                </a:lnTo>
                <a:lnTo>
                  <a:pt x="63" y="202"/>
                </a:lnTo>
                <a:lnTo>
                  <a:pt x="56" y="199"/>
                </a:lnTo>
                <a:lnTo>
                  <a:pt x="51" y="217"/>
                </a:lnTo>
                <a:lnTo>
                  <a:pt x="32" y="223"/>
                </a:lnTo>
                <a:lnTo>
                  <a:pt x="12" y="201"/>
                </a:lnTo>
                <a:lnTo>
                  <a:pt x="31" y="189"/>
                </a:lnTo>
                <a:lnTo>
                  <a:pt x="12" y="193"/>
                </a:lnTo>
                <a:lnTo>
                  <a:pt x="0" y="181"/>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40" name="Freeform 17">
            <a:extLst>
              <a:ext uri="{FF2B5EF4-FFF2-40B4-BE49-F238E27FC236}">
                <a16:creationId xmlns:a16="http://schemas.microsoft.com/office/drawing/2014/main" id="{92B17EEF-89C3-40A9-80ED-3C6079B0CD89}"/>
              </a:ext>
            </a:extLst>
          </p:cNvPr>
          <p:cNvSpPr>
            <a:spLocks/>
          </p:cNvSpPr>
          <p:nvPr/>
        </p:nvSpPr>
        <p:spPr bwMode="auto">
          <a:xfrm>
            <a:off x="3943717" y="2624863"/>
            <a:ext cx="345908" cy="379266"/>
          </a:xfrm>
          <a:custGeom>
            <a:avLst/>
            <a:gdLst>
              <a:gd name="T0" fmla="*/ 0 w 262"/>
              <a:gd name="T1" fmla="*/ 12162959 h 224"/>
              <a:gd name="T2" fmla="*/ 0 w 262"/>
              <a:gd name="T3" fmla="*/ 12162959 h 224"/>
              <a:gd name="T4" fmla="*/ 10905410 w 262"/>
              <a:gd name="T5" fmla="*/ 0 h 224"/>
              <a:gd name="T6" fmla="*/ 42065151 w 262"/>
              <a:gd name="T7" fmla="*/ 29539366 h 224"/>
              <a:gd name="T8" fmla="*/ 81014809 w 262"/>
              <a:gd name="T9" fmla="*/ 5213449 h 224"/>
              <a:gd name="T10" fmla="*/ 84130302 w 262"/>
              <a:gd name="T11" fmla="*/ 27801989 h 224"/>
              <a:gd name="T12" fmla="*/ 102825638 w 262"/>
              <a:gd name="T13" fmla="*/ 36490190 h 224"/>
              <a:gd name="T14" fmla="*/ 105942360 w 262"/>
              <a:gd name="T15" fmla="*/ 60817427 h 224"/>
              <a:gd name="T16" fmla="*/ 162028369 w 262"/>
              <a:gd name="T17" fmla="*/ 88619426 h 224"/>
              <a:gd name="T18" fmla="*/ 213442456 w 262"/>
              <a:gd name="T19" fmla="*/ 79931205 h 224"/>
              <a:gd name="T20" fmla="*/ 208767998 w 262"/>
              <a:gd name="T21" fmla="*/ 66029556 h 224"/>
              <a:gd name="T22" fmla="*/ 275760660 w 262"/>
              <a:gd name="T23" fmla="*/ 41703638 h 224"/>
              <a:gd name="T24" fmla="*/ 363007722 w 262"/>
              <a:gd name="T25" fmla="*/ 85143335 h 224"/>
              <a:gd name="T26" fmla="*/ 364565459 w 262"/>
              <a:gd name="T27" fmla="*/ 109470581 h 224"/>
              <a:gd name="T28" fmla="*/ 350543333 w 262"/>
              <a:gd name="T29" fmla="*/ 152911586 h 224"/>
              <a:gd name="T30" fmla="*/ 353658806 w 262"/>
              <a:gd name="T31" fmla="*/ 215466409 h 224"/>
              <a:gd name="T32" fmla="*/ 375470864 w 262"/>
              <a:gd name="T33" fmla="*/ 234580188 h 224"/>
              <a:gd name="T34" fmla="*/ 356775527 w 262"/>
              <a:gd name="T35" fmla="*/ 265856920 h 224"/>
              <a:gd name="T36" fmla="*/ 406630590 w 262"/>
              <a:gd name="T37" fmla="*/ 337099903 h 224"/>
              <a:gd name="T38" fmla="*/ 373913127 w 262"/>
              <a:gd name="T39" fmla="*/ 387491814 h 224"/>
              <a:gd name="T40" fmla="*/ 283550592 w 262"/>
              <a:gd name="T41" fmla="*/ 370115413 h 224"/>
              <a:gd name="T42" fmla="*/ 263297519 w 262"/>
              <a:gd name="T43" fmla="*/ 338837280 h 224"/>
              <a:gd name="T44" fmla="*/ 200978066 w 262"/>
              <a:gd name="T45" fmla="*/ 349264258 h 224"/>
              <a:gd name="T46" fmla="*/ 155797422 w 262"/>
              <a:gd name="T47" fmla="*/ 317986125 h 224"/>
              <a:gd name="T48" fmla="*/ 124637696 w 262"/>
              <a:gd name="T49" fmla="*/ 258907414 h 224"/>
              <a:gd name="T50" fmla="*/ 101267901 w 262"/>
              <a:gd name="T51" fmla="*/ 248480518 h 224"/>
              <a:gd name="T52" fmla="*/ 95035706 w 262"/>
              <a:gd name="T53" fmla="*/ 262382167 h 224"/>
              <a:gd name="T54" fmla="*/ 66992682 w 262"/>
              <a:gd name="T55" fmla="*/ 201564761 h 224"/>
              <a:gd name="T56" fmla="*/ 28043015 w 262"/>
              <a:gd name="T57" fmla="*/ 165074540 h 224"/>
              <a:gd name="T58" fmla="*/ 46739609 w 262"/>
              <a:gd name="T59" fmla="*/ 109470581 h 224"/>
              <a:gd name="T60" fmla="*/ 29601999 w 262"/>
              <a:gd name="T61" fmla="*/ 102519757 h 224"/>
              <a:gd name="T62" fmla="*/ 14022131 w 262"/>
              <a:gd name="T63" fmla="*/ 71243004 h 224"/>
              <a:gd name="T64" fmla="*/ 0 w 262"/>
              <a:gd name="T65" fmla="*/ 12162959 h 224"/>
              <a:gd name="T66" fmla="*/ 0 w 262"/>
              <a:gd name="T67" fmla="*/ 12162959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
              <a:gd name="T103" fmla="*/ 0 h 224"/>
              <a:gd name="T104" fmla="*/ 262 w 262"/>
              <a:gd name="T105" fmla="*/ 224 h 2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 h="224">
                <a:moveTo>
                  <a:pt x="0" y="7"/>
                </a:moveTo>
                <a:lnTo>
                  <a:pt x="0" y="7"/>
                </a:lnTo>
                <a:lnTo>
                  <a:pt x="7" y="0"/>
                </a:lnTo>
                <a:lnTo>
                  <a:pt x="27" y="17"/>
                </a:lnTo>
                <a:lnTo>
                  <a:pt x="52" y="3"/>
                </a:lnTo>
                <a:lnTo>
                  <a:pt x="54" y="16"/>
                </a:lnTo>
                <a:lnTo>
                  <a:pt x="66" y="21"/>
                </a:lnTo>
                <a:lnTo>
                  <a:pt x="68" y="35"/>
                </a:lnTo>
                <a:lnTo>
                  <a:pt x="104" y="51"/>
                </a:lnTo>
                <a:lnTo>
                  <a:pt x="137" y="46"/>
                </a:lnTo>
                <a:lnTo>
                  <a:pt x="134" y="38"/>
                </a:lnTo>
                <a:lnTo>
                  <a:pt x="177" y="24"/>
                </a:lnTo>
                <a:lnTo>
                  <a:pt x="233" y="49"/>
                </a:lnTo>
                <a:lnTo>
                  <a:pt x="234" y="63"/>
                </a:lnTo>
                <a:lnTo>
                  <a:pt x="225" y="88"/>
                </a:lnTo>
                <a:lnTo>
                  <a:pt x="227" y="124"/>
                </a:lnTo>
                <a:lnTo>
                  <a:pt x="241" y="135"/>
                </a:lnTo>
                <a:lnTo>
                  <a:pt x="229" y="153"/>
                </a:lnTo>
                <a:lnTo>
                  <a:pt x="261" y="194"/>
                </a:lnTo>
                <a:lnTo>
                  <a:pt x="240" y="223"/>
                </a:lnTo>
                <a:lnTo>
                  <a:pt x="182" y="213"/>
                </a:lnTo>
                <a:lnTo>
                  <a:pt x="169" y="195"/>
                </a:lnTo>
                <a:lnTo>
                  <a:pt x="129" y="201"/>
                </a:lnTo>
                <a:lnTo>
                  <a:pt x="100" y="183"/>
                </a:lnTo>
                <a:lnTo>
                  <a:pt x="80" y="149"/>
                </a:lnTo>
                <a:lnTo>
                  <a:pt x="65" y="143"/>
                </a:lnTo>
                <a:lnTo>
                  <a:pt x="61" y="151"/>
                </a:lnTo>
                <a:lnTo>
                  <a:pt x="43" y="116"/>
                </a:lnTo>
                <a:lnTo>
                  <a:pt x="18" y="95"/>
                </a:lnTo>
                <a:lnTo>
                  <a:pt x="30" y="63"/>
                </a:lnTo>
                <a:lnTo>
                  <a:pt x="19" y="59"/>
                </a:lnTo>
                <a:lnTo>
                  <a:pt x="9" y="41"/>
                </a:lnTo>
                <a:lnTo>
                  <a:pt x="0" y="7"/>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641" name="Group 35">
            <a:extLst>
              <a:ext uri="{FF2B5EF4-FFF2-40B4-BE49-F238E27FC236}">
                <a16:creationId xmlns:a16="http://schemas.microsoft.com/office/drawing/2014/main" id="{D640E157-A593-4F41-8F04-AC5BF6E8121D}"/>
              </a:ext>
            </a:extLst>
          </p:cNvPr>
          <p:cNvGrpSpPr>
            <a:grpSpLocks/>
          </p:cNvGrpSpPr>
          <p:nvPr/>
        </p:nvGrpSpPr>
        <p:grpSpPr bwMode="auto">
          <a:xfrm>
            <a:off x="5483510" y="2473940"/>
            <a:ext cx="292174" cy="375186"/>
            <a:chOff x="4850" y="2769"/>
            <a:chExt cx="221" cy="223"/>
          </a:xfrm>
          <a:solidFill>
            <a:srgbClr val="7F7F7F">
              <a:lumMod val="40000"/>
              <a:lumOff val="60000"/>
            </a:srgbClr>
          </a:solidFill>
        </p:grpSpPr>
        <p:sp>
          <p:nvSpPr>
            <p:cNvPr id="642" name="Freeform 256">
              <a:extLst>
                <a:ext uri="{FF2B5EF4-FFF2-40B4-BE49-F238E27FC236}">
                  <a16:creationId xmlns:a16="http://schemas.microsoft.com/office/drawing/2014/main" id="{5FA42CA5-A55D-4130-B4FD-C0DE90330B73}"/>
                </a:ext>
              </a:extLst>
            </p:cNvPr>
            <p:cNvSpPr>
              <a:spLocks/>
            </p:cNvSpPr>
            <p:nvPr/>
          </p:nvSpPr>
          <p:spPr bwMode="auto">
            <a:xfrm>
              <a:off x="4850" y="2954"/>
              <a:ext cx="33" cy="38"/>
            </a:xfrm>
            <a:custGeom>
              <a:avLst/>
              <a:gdLst>
                <a:gd name="T0" fmla="*/ 0 w 33"/>
                <a:gd name="T1" fmla="*/ 10 h 38"/>
                <a:gd name="T2" fmla="*/ 0 w 33"/>
                <a:gd name="T3" fmla="*/ 10 h 38"/>
                <a:gd name="T4" fmla="*/ 1 w 33"/>
                <a:gd name="T5" fmla="*/ 19 h 38"/>
                <a:gd name="T6" fmla="*/ 8 w 33"/>
                <a:gd name="T7" fmla="*/ 10 h 38"/>
                <a:gd name="T8" fmla="*/ 12 w 33"/>
                <a:gd name="T9" fmla="*/ 15 h 38"/>
                <a:gd name="T10" fmla="*/ 8 w 33"/>
                <a:gd name="T11" fmla="*/ 37 h 38"/>
                <a:gd name="T12" fmla="*/ 23 w 33"/>
                <a:gd name="T13" fmla="*/ 37 h 38"/>
                <a:gd name="T14" fmla="*/ 32 w 33"/>
                <a:gd name="T15" fmla="*/ 14 h 38"/>
                <a:gd name="T16" fmla="*/ 27 w 33"/>
                <a:gd name="T17" fmla="*/ 1 h 38"/>
                <a:gd name="T18" fmla="*/ 12 w 33"/>
                <a:gd name="T19" fmla="*/ 0 h 38"/>
                <a:gd name="T20" fmla="*/ 0 w 33"/>
                <a:gd name="T21" fmla="*/ 10 h 38"/>
                <a:gd name="T22" fmla="*/ 0 w 33"/>
                <a:gd name="T23" fmla="*/ 1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8"/>
                <a:gd name="T38" fmla="*/ 33 w 33"/>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8">
                  <a:moveTo>
                    <a:pt x="0" y="10"/>
                  </a:moveTo>
                  <a:lnTo>
                    <a:pt x="0" y="10"/>
                  </a:lnTo>
                  <a:lnTo>
                    <a:pt x="1" y="19"/>
                  </a:lnTo>
                  <a:lnTo>
                    <a:pt x="8" y="10"/>
                  </a:lnTo>
                  <a:lnTo>
                    <a:pt x="12" y="15"/>
                  </a:lnTo>
                  <a:lnTo>
                    <a:pt x="8" y="37"/>
                  </a:lnTo>
                  <a:lnTo>
                    <a:pt x="23" y="37"/>
                  </a:lnTo>
                  <a:lnTo>
                    <a:pt x="32" y="14"/>
                  </a:lnTo>
                  <a:lnTo>
                    <a:pt x="27" y="1"/>
                  </a:lnTo>
                  <a:lnTo>
                    <a:pt x="12" y="0"/>
                  </a:lnTo>
                  <a:lnTo>
                    <a:pt x="0" y="1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43" name="Freeform 257">
              <a:extLst>
                <a:ext uri="{FF2B5EF4-FFF2-40B4-BE49-F238E27FC236}">
                  <a16:creationId xmlns:a16="http://schemas.microsoft.com/office/drawing/2014/main" id="{D10AFD3F-9C33-4DB9-AD1F-5C42DB8DED38}"/>
                </a:ext>
              </a:extLst>
            </p:cNvPr>
            <p:cNvSpPr>
              <a:spLocks/>
            </p:cNvSpPr>
            <p:nvPr/>
          </p:nvSpPr>
          <p:spPr bwMode="auto">
            <a:xfrm>
              <a:off x="4866" y="2835"/>
              <a:ext cx="155" cy="125"/>
            </a:xfrm>
            <a:custGeom>
              <a:avLst/>
              <a:gdLst>
                <a:gd name="T0" fmla="*/ 0 w 155"/>
                <a:gd name="T1" fmla="*/ 116 h 125"/>
                <a:gd name="T2" fmla="*/ 0 w 155"/>
                <a:gd name="T3" fmla="*/ 116 h 125"/>
                <a:gd name="T4" fmla="*/ 27 w 155"/>
                <a:gd name="T5" fmla="*/ 93 h 125"/>
                <a:gd name="T6" fmla="*/ 66 w 155"/>
                <a:gd name="T7" fmla="*/ 93 h 125"/>
                <a:gd name="T8" fmla="*/ 82 w 155"/>
                <a:gd name="T9" fmla="*/ 65 h 125"/>
                <a:gd name="T10" fmla="*/ 89 w 155"/>
                <a:gd name="T11" fmla="*/ 63 h 125"/>
                <a:gd name="T12" fmla="*/ 89 w 155"/>
                <a:gd name="T13" fmla="*/ 74 h 125"/>
                <a:gd name="T14" fmla="*/ 107 w 155"/>
                <a:gd name="T15" fmla="*/ 63 h 125"/>
                <a:gd name="T16" fmla="*/ 122 w 155"/>
                <a:gd name="T17" fmla="*/ 42 h 125"/>
                <a:gd name="T18" fmla="*/ 129 w 155"/>
                <a:gd name="T19" fmla="*/ 6 h 125"/>
                <a:gd name="T20" fmla="*/ 141 w 155"/>
                <a:gd name="T21" fmla="*/ 8 h 125"/>
                <a:gd name="T22" fmla="*/ 137 w 155"/>
                <a:gd name="T23" fmla="*/ 0 h 125"/>
                <a:gd name="T24" fmla="*/ 144 w 155"/>
                <a:gd name="T25" fmla="*/ 1 h 125"/>
                <a:gd name="T26" fmla="*/ 154 w 155"/>
                <a:gd name="T27" fmla="*/ 30 h 125"/>
                <a:gd name="T28" fmla="*/ 141 w 155"/>
                <a:gd name="T29" fmla="*/ 51 h 125"/>
                <a:gd name="T30" fmla="*/ 141 w 155"/>
                <a:gd name="T31" fmla="*/ 70 h 125"/>
                <a:gd name="T32" fmla="*/ 131 w 155"/>
                <a:gd name="T33" fmla="*/ 98 h 125"/>
                <a:gd name="T34" fmla="*/ 124 w 155"/>
                <a:gd name="T35" fmla="*/ 102 h 125"/>
                <a:gd name="T36" fmla="*/ 124 w 155"/>
                <a:gd name="T37" fmla="*/ 91 h 125"/>
                <a:gd name="T38" fmla="*/ 101 w 155"/>
                <a:gd name="T39" fmla="*/ 107 h 125"/>
                <a:gd name="T40" fmla="*/ 82 w 155"/>
                <a:gd name="T41" fmla="*/ 100 h 125"/>
                <a:gd name="T42" fmla="*/ 83 w 155"/>
                <a:gd name="T43" fmla="*/ 113 h 125"/>
                <a:gd name="T44" fmla="*/ 67 w 155"/>
                <a:gd name="T45" fmla="*/ 124 h 125"/>
                <a:gd name="T46" fmla="*/ 62 w 155"/>
                <a:gd name="T47" fmla="*/ 106 h 125"/>
                <a:gd name="T48" fmla="*/ 0 w 155"/>
                <a:gd name="T49" fmla="*/ 116 h 125"/>
                <a:gd name="T50" fmla="*/ 0 w 155"/>
                <a:gd name="T51" fmla="*/ 116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125"/>
                <a:gd name="T80" fmla="*/ 155 w 155"/>
                <a:gd name="T81" fmla="*/ 125 h 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125">
                  <a:moveTo>
                    <a:pt x="0" y="116"/>
                  </a:moveTo>
                  <a:lnTo>
                    <a:pt x="0" y="116"/>
                  </a:lnTo>
                  <a:lnTo>
                    <a:pt x="27" y="93"/>
                  </a:lnTo>
                  <a:lnTo>
                    <a:pt x="66" y="93"/>
                  </a:lnTo>
                  <a:lnTo>
                    <a:pt x="82" y="65"/>
                  </a:lnTo>
                  <a:lnTo>
                    <a:pt x="89" y="63"/>
                  </a:lnTo>
                  <a:lnTo>
                    <a:pt x="89" y="74"/>
                  </a:lnTo>
                  <a:lnTo>
                    <a:pt x="107" y="63"/>
                  </a:lnTo>
                  <a:lnTo>
                    <a:pt x="122" y="42"/>
                  </a:lnTo>
                  <a:lnTo>
                    <a:pt x="129" y="6"/>
                  </a:lnTo>
                  <a:lnTo>
                    <a:pt x="141" y="8"/>
                  </a:lnTo>
                  <a:lnTo>
                    <a:pt x="137" y="0"/>
                  </a:lnTo>
                  <a:lnTo>
                    <a:pt x="144" y="1"/>
                  </a:lnTo>
                  <a:lnTo>
                    <a:pt x="154" y="30"/>
                  </a:lnTo>
                  <a:lnTo>
                    <a:pt x="141" y="51"/>
                  </a:lnTo>
                  <a:lnTo>
                    <a:pt x="141" y="70"/>
                  </a:lnTo>
                  <a:lnTo>
                    <a:pt x="131" y="98"/>
                  </a:lnTo>
                  <a:lnTo>
                    <a:pt x="124" y="102"/>
                  </a:lnTo>
                  <a:lnTo>
                    <a:pt x="124" y="91"/>
                  </a:lnTo>
                  <a:lnTo>
                    <a:pt x="101" y="107"/>
                  </a:lnTo>
                  <a:lnTo>
                    <a:pt x="82" y="100"/>
                  </a:lnTo>
                  <a:lnTo>
                    <a:pt x="83" y="113"/>
                  </a:lnTo>
                  <a:lnTo>
                    <a:pt x="67" y="124"/>
                  </a:lnTo>
                  <a:lnTo>
                    <a:pt x="62" y="106"/>
                  </a:lnTo>
                  <a:lnTo>
                    <a:pt x="0" y="116"/>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44" name="Freeform 258">
              <a:extLst>
                <a:ext uri="{FF2B5EF4-FFF2-40B4-BE49-F238E27FC236}">
                  <a16:creationId xmlns:a16="http://schemas.microsoft.com/office/drawing/2014/main" id="{B950C2CC-6DCC-4363-A9F5-E2BAA1FE8DE9}"/>
                </a:ext>
              </a:extLst>
            </p:cNvPr>
            <p:cNvSpPr>
              <a:spLocks/>
            </p:cNvSpPr>
            <p:nvPr/>
          </p:nvSpPr>
          <p:spPr bwMode="auto">
            <a:xfrm>
              <a:off x="4885" y="2948"/>
              <a:ext cx="32" cy="23"/>
            </a:xfrm>
            <a:custGeom>
              <a:avLst/>
              <a:gdLst>
                <a:gd name="T0" fmla="*/ 0 w 32"/>
                <a:gd name="T1" fmla="*/ 12 h 23"/>
                <a:gd name="T2" fmla="*/ 0 w 32"/>
                <a:gd name="T3" fmla="*/ 12 h 23"/>
                <a:gd name="T4" fmla="*/ 10 w 32"/>
                <a:gd name="T5" fmla="*/ 22 h 23"/>
                <a:gd name="T6" fmla="*/ 28 w 32"/>
                <a:gd name="T7" fmla="*/ 14 h 23"/>
                <a:gd name="T8" fmla="*/ 31 w 32"/>
                <a:gd name="T9" fmla="*/ 0 h 23"/>
                <a:gd name="T10" fmla="*/ 0 w 32"/>
                <a:gd name="T11" fmla="*/ 12 h 23"/>
                <a:gd name="T12" fmla="*/ 0 w 32"/>
                <a:gd name="T13" fmla="*/ 12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12"/>
                  </a:moveTo>
                  <a:lnTo>
                    <a:pt x="0" y="12"/>
                  </a:lnTo>
                  <a:lnTo>
                    <a:pt x="10" y="22"/>
                  </a:lnTo>
                  <a:lnTo>
                    <a:pt x="28" y="14"/>
                  </a:lnTo>
                  <a:lnTo>
                    <a:pt x="31" y="0"/>
                  </a:lnTo>
                  <a:lnTo>
                    <a:pt x="0" y="1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45" name="Freeform 259">
              <a:extLst>
                <a:ext uri="{FF2B5EF4-FFF2-40B4-BE49-F238E27FC236}">
                  <a16:creationId xmlns:a16="http://schemas.microsoft.com/office/drawing/2014/main" id="{171B0992-8115-4846-BFE6-C6796955515A}"/>
                </a:ext>
              </a:extLst>
            </p:cNvPr>
            <p:cNvSpPr>
              <a:spLocks/>
            </p:cNvSpPr>
            <p:nvPr/>
          </p:nvSpPr>
          <p:spPr bwMode="auto">
            <a:xfrm>
              <a:off x="4990" y="2769"/>
              <a:ext cx="81" cy="67"/>
            </a:xfrm>
            <a:custGeom>
              <a:avLst/>
              <a:gdLst>
                <a:gd name="T0" fmla="*/ 0 w 81"/>
                <a:gd name="T1" fmla="*/ 47 h 67"/>
                <a:gd name="T2" fmla="*/ 0 w 81"/>
                <a:gd name="T3" fmla="*/ 47 h 67"/>
                <a:gd name="T4" fmla="*/ 3 w 81"/>
                <a:gd name="T5" fmla="*/ 66 h 67"/>
                <a:gd name="T6" fmla="*/ 17 w 81"/>
                <a:gd name="T7" fmla="*/ 59 h 67"/>
                <a:gd name="T8" fmla="*/ 8 w 81"/>
                <a:gd name="T9" fmla="*/ 48 h 67"/>
                <a:gd name="T10" fmla="*/ 46 w 81"/>
                <a:gd name="T11" fmla="*/ 58 h 67"/>
                <a:gd name="T12" fmla="*/ 55 w 81"/>
                <a:gd name="T13" fmla="*/ 42 h 67"/>
                <a:gd name="T14" fmla="*/ 80 w 81"/>
                <a:gd name="T15" fmla="*/ 37 h 67"/>
                <a:gd name="T16" fmla="*/ 71 w 81"/>
                <a:gd name="T17" fmla="*/ 27 h 67"/>
                <a:gd name="T18" fmla="*/ 74 w 81"/>
                <a:gd name="T19" fmla="*/ 18 h 67"/>
                <a:gd name="T20" fmla="*/ 53 w 81"/>
                <a:gd name="T21" fmla="*/ 20 h 67"/>
                <a:gd name="T22" fmla="*/ 27 w 81"/>
                <a:gd name="T23" fmla="*/ 0 h 67"/>
                <a:gd name="T24" fmla="*/ 18 w 81"/>
                <a:gd name="T25" fmla="*/ 38 h 67"/>
                <a:gd name="T26" fmla="*/ 7 w 81"/>
                <a:gd name="T27" fmla="*/ 35 h 67"/>
                <a:gd name="T28" fmla="*/ 0 w 81"/>
                <a:gd name="T29" fmla="*/ 47 h 67"/>
                <a:gd name="T30" fmla="*/ 0 w 81"/>
                <a:gd name="T31" fmla="*/ 47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67"/>
                <a:gd name="T50" fmla="*/ 81 w 81"/>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67">
                  <a:moveTo>
                    <a:pt x="0" y="47"/>
                  </a:moveTo>
                  <a:lnTo>
                    <a:pt x="0" y="47"/>
                  </a:lnTo>
                  <a:lnTo>
                    <a:pt x="3" y="66"/>
                  </a:lnTo>
                  <a:lnTo>
                    <a:pt x="17" y="59"/>
                  </a:lnTo>
                  <a:lnTo>
                    <a:pt x="8" y="48"/>
                  </a:lnTo>
                  <a:lnTo>
                    <a:pt x="46" y="58"/>
                  </a:lnTo>
                  <a:lnTo>
                    <a:pt x="55" y="42"/>
                  </a:lnTo>
                  <a:lnTo>
                    <a:pt x="80" y="37"/>
                  </a:lnTo>
                  <a:lnTo>
                    <a:pt x="71" y="27"/>
                  </a:lnTo>
                  <a:lnTo>
                    <a:pt x="74" y="18"/>
                  </a:lnTo>
                  <a:lnTo>
                    <a:pt x="53" y="20"/>
                  </a:lnTo>
                  <a:lnTo>
                    <a:pt x="27" y="0"/>
                  </a:lnTo>
                  <a:lnTo>
                    <a:pt x="18" y="38"/>
                  </a:lnTo>
                  <a:lnTo>
                    <a:pt x="7" y="35"/>
                  </a:lnTo>
                  <a:lnTo>
                    <a:pt x="0" y="47"/>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646" name="Freeform 19">
            <a:extLst>
              <a:ext uri="{FF2B5EF4-FFF2-40B4-BE49-F238E27FC236}">
                <a16:creationId xmlns:a16="http://schemas.microsoft.com/office/drawing/2014/main" id="{D3B1D06A-3973-4449-B034-A62128AEECA7}"/>
              </a:ext>
            </a:extLst>
          </p:cNvPr>
          <p:cNvSpPr>
            <a:spLocks/>
          </p:cNvSpPr>
          <p:nvPr/>
        </p:nvSpPr>
        <p:spPr bwMode="auto">
          <a:xfrm>
            <a:off x="5387797" y="2545341"/>
            <a:ext cx="115862" cy="142734"/>
          </a:xfrm>
          <a:custGeom>
            <a:avLst/>
            <a:gdLst>
              <a:gd name="T0" fmla="*/ 0 w 87"/>
              <a:gd name="T1" fmla="*/ 82254980 h 84"/>
              <a:gd name="T2" fmla="*/ 0 w 87"/>
              <a:gd name="T3" fmla="*/ 82254980 h 84"/>
              <a:gd name="T4" fmla="*/ 25363482 w 87"/>
              <a:gd name="T5" fmla="*/ 94505205 h 84"/>
              <a:gd name="T6" fmla="*/ 9510832 w 87"/>
              <a:gd name="T7" fmla="*/ 136509117 h 84"/>
              <a:gd name="T8" fmla="*/ 47555429 w 87"/>
              <a:gd name="T9" fmla="*/ 145258884 h 84"/>
              <a:gd name="T10" fmla="*/ 87186425 w 87"/>
              <a:gd name="T11" fmla="*/ 120757154 h 84"/>
              <a:gd name="T12" fmla="*/ 69748624 w 87"/>
              <a:gd name="T13" fmla="*/ 87505655 h 84"/>
              <a:gd name="T14" fmla="*/ 115718915 w 87"/>
              <a:gd name="T15" fmla="*/ 56003032 h 84"/>
              <a:gd name="T16" fmla="*/ 136326972 w 87"/>
              <a:gd name="T17" fmla="*/ 14000427 h 84"/>
              <a:gd name="T18" fmla="*/ 134741833 w 87"/>
              <a:gd name="T19" fmla="*/ 8751093 h 84"/>
              <a:gd name="T20" fmla="*/ 125231004 w 87"/>
              <a:gd name="T21" fmla="*/ 0 h 84"/>
              <a:gd name="T22" fmla="*/ 84014889 w 87"/>
              <a:gd name="T23" fmla="*/ 28002177 h 84"/>
              <a:gd name="T24" fmla="*/ 84014889 w 87"/>
              <a:gd name="T25" fmla="*/ 43752828 h 84"/>
              <a:gd name="T26" fmla="*/ 55482379 w 87"/>
              <a:gd name="T27" fmla="*/ 38502163 h 84"/>
              <a:gd name="T28" fmla="*/ 0 w 87"/>
              <a:gd name="T29" fmla="*/ 82254980 h 84"/>
              <a:gd name="T30" fmla="*/ 0 w 87"/>
              <a:gd name="T31" fmla="*/ 8225498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84"/>
              <a:gd name="T50" fmla="*/ 87 w 87"/>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84">
                <a:moveTo>
                  <a:pt x="0" y="47"/>
                </a:moveTo>
                <a:lnTo>
                  <a:pt x="0" y="47"/>
                </a:lnTo>
                <a:lnTo>
                  <a:pt x="16" y="54"/>
                </a:lnTo>
                <a:lnTo>
                  <a:pt x="6" y="78"/>
                </a:lnTo>
                <a:lnTo>
                  <a:pt x="30" y="83"/>
                </a:lnTo>
                <a:lnTo>
                  <a:pt x="55" y="69"/>
                </a:lnTo>
                <a:lnTo>
                  <a:pt x="44" y="50"/>
                </a:lnTo>
                <a:lnTo>
                  <a:pt x="73" y="32"/>
                </a:lnTo>
                <a:lnTo>
                  <a:pt x="86" y="8"/>
                </a:lnTo>
                <a:lnTo>
                  <a:pt x="85" y="5"/>
                </a:lnTo>
                <a:lnTo>
                  <a:pt x="79" y="0"/>
                </a:lnTo>
                <a:lnTo>
                  <a:pt x="53" y="16"/>
                </a:lnTo>
                <a:lnTo>
                  <a:pt x="53" y="25"/>
                </a:lnTo>
                <a:lnTo>
                  <a:pt x="35" y="22"/>
                </a:lnTo>
                <a:lnTo>
                  <a:pt x="0" y="47"/>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47" name="Freeform 20">
            <a:extLst>
              <a:ext uri="{FF2B5EF4-FFF2-40B4-BE49-F238E27FC236}">
                <a16:creationId xmlns:a16="http://schemas.microsoft.com/office/drawing/2014/main" id="{0B5DD08D-B305-4EAF-A2FB-35BEC4F66CB2}"/>
              </a:ext>
            </a:extLst>
          </p:cNvPr>
          <p:cNvSpPr>
            <a:spLocks/>
          </p:cNvSpPr>
          <p:nvPr/>
        </p:nvSpPr>
        <p:spPr bwMode="auto">
          <a:xfrm>
            <a:off x="5423060" y="2663606"/>
            <a:ext cx="60450" cy="110110"/>
          </a:xfrm>
          <a:custGeom>
            <a:avLst/>
            <a:gdLst>
              <a:gd name="T0" fmla="*/ 0 w 48"/>
              <a:gd name="T1" fmla="*/ 109657851 h 66"/>
              <a:gd name="T2" fmla="*/ 0 w 48"/>
              <a:gd name="T3" fmla="*/ 109657851 h 66"/>
              <a:gd name="T4" fmla="*/ 7087791 w 48"/>
              <a:gd name="T5" fmla="*/ 23618536 h 66"/>
              <a:gd name="T6" fmla="*/ 42527939 w 48"/>
              <a:gd name="T7" fmla="*/ 0 h 66"/>
              <a:gd name="T8" fmla="*/ 66626182 w 48"/>
              <a:gd name="T9" fmla="*/ 67482449 h 66"/>
              <a:gd name="T10" fmla="*/ 42527939 w 48"/>
              <a:gd name="T11" fmla="*/ 99535812 h 66"/>
              <a:gd name="T12" fmla="*/ 0 w 48"/>
              <a:gd name="T13" fmla="*/ 109657851 h 66"/>
              <a:gd name="T14" fmla="*/ 0 w 48"/>
              <a:gd name="T15" fmla="*/ 109657851 h 6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6"/>
              <a:gd name="T26" fmla="*/ 48 w 4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6">
                <a:moveTo>
                  <a:pt x="0" y="65"/>
                </a:moveTo>
                <a:lnTo>
                  <a:pt x="0" y="65"/>
                </a:lnTo>
                <a:lnTo>
                  <a:pt x="5" y="14"/>
                </a:lnTo>
                <a:lnTo>
                  <a:pt x="30" y="0"/>
                </a:lnTo>
                <a:lnTo>
                  <a:pt x="47" y="40"/>
                </a:lnTo>
                <a:lnTo>
                  <a:pt x="30" y="59"/>
                </a:lnTo>
                <a:lnTo>
                  <a:pt x="0" y="65"/>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48" name="Freeform 21">
            <a:extLst>
              <a:ext uri="{FF2B5EF4-FFF2-40B4-BE49-F238E27FC236}">
                <a16:creationId xmlns:a16="http://schemas.microsoft.com/office/drawing/2014/main" id="{1F1BDD2F-45D1-4B08-B1CF-E3B3100400C5}"/>
              </a:ext>
            </a:extLst>
          </p:cNvPr>
          <p:cNvSpPr>
            <a:spLocks/>
          </p:cNvSpPr>
          <p:nvPr/>
        </p:nvSpPr>
        <p:spPr bwMode="auto">
          <a:xfrm>
            <a:off x="4954574" y="3065302"/>
            <a:ext cx="129295" cy="191671"/>
          </a:xfrm>
          <a:custGeom>
            <a:avLst/>
            <a:gdLst>
              <a:gd name="T0" fmla="*/ 0 w 99"/>
              <a:gd name="T1" fmla="*/ 42094425 h 115"/>
              <a:gd name="T2" fmla="*/ 0 w 99"/>
              <a:gd name="T3" fmla="*/ 42094425 h 115"/>
              <a:gd name="T4" fmla="*/ 19818444 w 99"/>
              <a:gd name="T5" fmla="*/ 69035380 h 115"/>
              <a:gd name="T6" fmla="*/ 13720178 w 99"/>
              <a:gd name="T7" fmla="*/ 116181404 h 115"/>
              <a:gd name="T8" fmla="*/ 67079713 w 99"/>
              <a:gd name="T9" fmla="*/ 95976345 h 115"/>
              <a:gd name="T10" fmla="*/ 89946687 w 99"/>
              <a:gd name="T11" fmla="*/ 116181404 h 115"/>
              <a:gd name="T12" fmla="*/ 109766361 w 99"/>
              <a:gd name="T13" fmla="*/ 163327409 h 115"/>
              <a:gd name="T14" fmla="*/ 102143220 w 99"/>
              <a:gd name="T15" fmla="*/ 191951392 h 115"/>
              <a:gd name="T16" fmla="*/ 149403240 w 99"/>
              <a:gd name="T17" fmla="*/ 183532509 h 115"/>
              <a:gd name="T18" fmla="*/ 126536285 w 99"/>
              <a:gd name="T19" fmla="*/ 121232994 h 115"/>
              <a:gd name="T20" fmla="*/ 76226495 w 99"/>
              <a:gd name="T21" fmla="*/ 75769967 h 115"/>
              <a:gd name="T22" fmla="*/ 89946687 w 99"/>
              <a:gd name="T23" fmla="*/ 50513318 h 115"/>
              <a:gd name="T24" fmla="*/ 62505087 w 99"/>
              <a:gd name="T25" fmla="*/ 35359838 h 115"/>
              <a:gd name="T26" fmla="*/ 41161773 w 99"/>
              <a:gd name="T27" fmla="*/ 0 h 115"/>
              <a:gd name="T28" fmla="*/ 27441590 w 99"/>
              <a:gd name="T29" fmla="*/ 0 h 115"/>
              <a:gd name="T30" fmla="*/ 28966466 w 99"/>
              <a:gd name="T31" fmla="*/ 26940955 h 115"/>
              <a:gd name="T32" fmla="*/ 19818444 w 99"/>
              <a:gd name="T33" fmla="*/ 20205065 h 115"/>
              <a:gd name="T34" fmla="*/ 0 w 99"/>
              <a:gd name="T35" fmla="*/ 42094425 h 115"/>
              <a:gd name="T36" fmla="*/ 0 w 99"/>
              <a:gd name="T37" fmla="*/ 42094425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115"/>
              <a:gd name="T59" fmla="*/ 99 w 99"/>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115">
                <a:moveTo>
                  <a:pt x="0" y="25"/>
                </a:moveTo>
                <a:lnTo>
                  <a:pt x="0" y="25"/>
                </a:lnTo>
                <a:lnTo>
                  <a:pt x="13" y="41"/>
                </a:lnTo>
                <a:lnTo>
                  <a:pt x="9" y="69"/>
                </a:lnTo>
                <a:lnTo>
                  <a:pt x="44" y="57"/>
                </a:lnTo>
                <a:lnTo>
                  <a:pt x="59" y="69"/>
                </a:lnTo>
                <a:lnTo>
                  <a:pt x="72" y="97"/>
                </a:lnTo>
                <a:lnTo>
                  <a:pt x="67" y="114"/>
                </a:lnTo>
                <a:lnTo>
                  <a:pt x="98" y="109"/>
                </a:lnTo>
                <a:lnTo>
                  <a:pt x="83" y="72"/>
                </a:lnTo>
                <a:lnTo>
                  <a:pt x="50" y="45"/>
                </a:lnTo>
                <a:lnTo>
                  <a:pt x="59" y="30"/>
                </a:lnTo>
                <a:lnTo>
                  <a:pt x="41" y="21"/>
                </a:lnTo>
                <a:lnTo>
                  <a:pt x="27" y="0"/>
                </a:lnTo>
                <a:lnTo>
                  <a:pt x="18" y="0"/>
                </a:lnTo>
                <a:lnTo>
                  <a:pt x="19" y="16"/>
                </a:lnTo>
                <a:lnTo>
                  <a:pt x="13" y="12"/>
                </a:lnTo>
                <a:lnTo>
                  <a:pt x="0" y="25"/>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649" name="Group 43">
            <a:extLst>
              <a:ext uri="{FF2B5EF4-FFF2-40B4-BE49-F238E27FC236}">
                <a16:creationId xmlns:a16="http://schemas.microsoft.com/office/drawing/2014/main" id="{FCC2D5CB-0F9E-4351-BA71-2227739B4EE0}"/>
              </a:ext>
            </a:extLst>
          </p:cNvPr>
          <p:cNvGrpSpPr>
            <a:grpSpLocks/>
          </p:cNvGrpSpPr>
          <p:nvPr/>
        </p:nvGrpSpPr>
        <p:grpSpPr bwMode="auto">
          <a:xfrm>
            <a:off x="612254" y="1030309"/>
            <a:ext cx="1591848" cy="1543577"/>
            <a:chOff x="1156" y="1908"/>
            <a:chExt cx="1207" cy="919"/>
          </a:xfrm>
          <a:solidFill>
            <a:srgbClr val="7F7F7F">
              <a:lumMod val="40000"/>
              <a:lumOff val="60000"/>
            </a:srgbClr>
          </a:solidFill>
        </p:grpSpPr>
        <p:sp>
          <p:nvSpPr>
            <p:cNvPr id="650" name="Freeform 237">
              <a:extLst>
                <a:ext uri="{FF2B5EF4-FFF2-40B4-BE49-F238E27FC236}">
                  <a16:creationId xmlns:a16="http://schemas.microsoft.com/office/drawing/2014/main" id="{34473B6B-FFF5-468F-AE45-9A6CD2B543B0}"/>
                </a:ext>
              </a:extLst>
            </p:cNvPr>
            <p:cNvSpPr>
              <a:spLocks/>
            </p:cNvSpPr>
            <p:nvPr/>
          </p:nvSpPr>
          <p:spPr bwMode="auto">
            <a:xfrm>
              <a:off x="1156" y="2232"/>
              <a:ext cx="1166" cy="595"/>
            </a:xfrm>
            <a:custGeom>
              <a:avLst/>
              <a:gdLst>
                <a:gd name="T0" fmla="*/ 93 w 1166"/>
                <a:gd name="T1" fmla="*/ 82 h 595"/>
                <a:gd name="T2" fmla="*/ 110 w 1166"/>
                <a:gd name="T3" fmla="*/ 69 h 595"/>
                <a:gd name="T4" fmla="*/ 177 w 1166"/>
                <a:gd name="T5" fmla="*/ 35 h 595"/>
                <a:gd name="T6" fmla="*/ 250 w 1166"/>
                <a:gd name="T7" fmla="*/ 52 h 595"/>
                <a:gd name="T8" fmla="*/ 347 w 1166"/>
                <a:gd name="T9" fmla="*/ 95 h 595"/>
                <a:gd name="T10" fmla="*/ 453 w 1166"/>
                <a:gd name="T11" fmla="*/ 123 h 595"/>
                <a:gd name="T12" fmla="*/ 450 w 1166"/>
                <a:gd name="T13" fmla="*/ 93 h 595"/>
                <a:gd name="T14" fmla="*/ 515 w 1166"/>
                <a:gd name="T15" fmla="*/ 93 h 595"/>
                <a:gd name="T16" fmla="*/ 595 w 1166"/>
                <a:gd name="T17" fmla="*/ 105 h 595"/>
                <a:gd name="T18" fmla="*/ 597 w 1166"/>
                <a:gd name="T19" fmla="*/ 85 h 595"/>
                <a:gd name="T20" fmla="*/ 624 w 1166"/>
                <a:gd name="T21" fmla="*/ 114 h 595"/>
                <a:gd name="T22" fmla="*/ 632 w 1166"/>
                <a:gd name="T23" fmla="*/ 78 h 595"/>
                <a:gd name="T24" fmla="*/ 620 w 1166"/>
                <a:gd name="T25" fmla="*/ 18 h 595"/>
                <a:gd name="T26" fmla="*/ 676 w 1166"/>
                <a:gd name="T27" fmla="*/ 44 h 595"/>
                <a:gd name="T28" fmla="*/ 685 w 1166"/>
                <a:gd name="T29" fmla="*/ 61 h 595"/>
                <a:gd name="T30" fmla="*/ 721 w 1166"/>
                <a:gd name="T31" fmla="*/ 76 h 595"/>
                <a:gd name="T32" fmla="*/ 743 w 1166"/>
                <a:gd name="T33" fmla="*/ 109 h 595"/>
                <a:gd name="T34" fmla="*/ 797 w 1166"/>
                <a:gd name="T35" fmla="*/ 55 h 595"/>
                <a:gd name="T36" fmla="*/ 798 w 1166"/>
                <a:gd name="T37" fmla="*/ 85 h 595"/>
                <a:gd name="T38" fmla="*/ 783 w 1166"/>
                <a:gd name="T39" fmla="*/ 137 h 595"/>
                <a:gd name="T40" fmla="*/ 695 w 1166"/>
                <a:gd name="T41" fmla="*/ 143 h 595"/>
                <a:gd name="T42" fmla="*/ 698 w 1166"/>
                <a:gd name="T43" fmla="*/ 183 h 595"/>
                <a:gd name="T44" fmla="*/ 689 w 1166"/>
                <a:gd name="T45" fmla="*/ 208 h 595"/>
                <a:gd name="T46" fmla="*/ 661 w 1166"/>
                <a:gd name="T47" fmla="*/ 226 h 595"/>
                <a:gd name="T48" fmla="*/ 653 w 1166"/>
                <a:gd name="T49" fmla="*/ 293 h 595"/>
                <a:gd name="T50" fmla="*/ 759 w 1166"/>
                <a:gd name="T51" fmla="*/ 359 h 595"/>
                <a:gd name="T52" fmla="*/ 800 w 1166"/>
                <a:gd name="T53" fmla="*/ 404 h 595"/>
                <a:gd name="T54" fmla="*/ 817 w 1166"/>
                <a:gd name="T55" fmla="*/ 440 h 595"/>
                <a:gd name="T56" fmla="*/ 836 w 1166"/>
                <a:gd name="T57" fmla="*/ 375 h 595"/>
                <a:gd name="T58" fmla="*/ 849 w 1166"/>
                <a:gd name="T59" fmla="*/ 293 h 595"/>
                <a:gd name="T60" fmla="*/ 858 w 1166"/>
                <a:gd name="T61" fmla="*/ 252 h 595"/>
                <a:gd name="T62" fmla="*/ 900 w 1166"/>
                <a:gd name="T63" fmla="*/ 225 h 595"/>
                <a:gd name="T64" fmla="*/ 974 w 1166"/>
                <a:gd name="T65" fmla="*/ 248 h 595"/>
                <a:gd name="T66" fmla="*/ 980 w 1166"/>
                <a:gd name="T67" fmla="*/ 283 h 595"/>
                <a:gd name="T68" fmla="*/ 978 w 1166"/>
                <a:gd name="T69" fmla="*/ 312 h 595"/>
                <a:gd name="T70" fmla="*/ 1022 w 1166"/>
                <a:gd name="T71" fmla="*/ 300 h 595"/>
                <a:gd name="T72" fmla="*/ 1061 w 1166"/>
                <a:gd name="T73" fmla="*/ 285 h 595"/>
                <a:gd name="T74" fmla="*/ 1058 w 1166"/>
                <a:gd name="T75" fmla="*/ 300 h 595"/>
                <a:gd name="T76" fmla="*/ 1079 w 1166"/>
                <a:gd name="T77" fmla="*/ 316 h 595"/>
                <a:gd name="T78" fmla="*/ 1082 w 1166"/>
                <a:gd name="T79" fmla="*/ 336 h 595"/>
                <a:gd name="T80" fmla="*/ 1118 w 1166"/>
                <a:gd name="T81" fmla="*/ 362 h 595"/>
                <a:gd name="T82" fmla="*/ 1144 w 1166"/>
                <a:gd name="T83" fmla="*/ 381 h 595"/>
                <a:gd name="T84" fmla="*/ 1156 w 1166"/>
                <a:gd name="T85" fmla="*/ 400 h 595"/>
                <a:gd name="T86" fmla="*/ 985 w 1166"/>
                <a:gd name="T87" fmla="*/ 477 h 595"/>
                <a:gd name="T88" fmla="*/ 1047 w 1166"/>
                <a:gd name="T89" fmla="*/ 482 h 595"/>
                <a:gd name="T90" fmla="*/ 1053 w 1166"/>
                <a:gd name="T91" fmla="*/ 527 h 595"/>
                <a:gd name="T92" fmla="*/ 1108 w 1166"/>
                <a:gd name="T93" fmla="*/ 523 h 595"/>
                <a:gd name="T94" fmla="*/ 1022 w 1166"/>
                <a:gd name="T95" fmla="*/ 552 h 595"/>
                <a:gd name="T96" fmla="*/ 1010 w 1166"/>
                <a:gd name="T97" fmla="*/ 540 h 595"/>
                <a:gd name="T98" fmla="*/ 960 w 1166"/>
                <a:gd name="T99" fmla="*/ 539 h 595"/>
                <a:gd name="T100" fmla="*/ 846 w 1166"/>
                <a:gd name="T101" fmla="*/ 574 h 595"/>
                <a:gd name="T102" fmla="*/ 798 w 1166"/>
                <a:gd name="T103" fmla="*/ 582 h 595"/>
                <a:gd name="T104" fmla="*/ 820 w 1166"/>
                <a:gd name="T105" fmla="*/ 550 h 595"/>
                <a:gd name="T106" fmla="*/ 770 w 1166"/>
                <a:gd name="T107" fmla="*/ 518 h 595"/>
                <a:gd name="T108" fmla="*/ 735 w 1166"/>
                <a:gd name="T109" fmla="*/ 479 h 595"/>
                <a:gd name="T110" fmla="*/ 634 w 1166"/>
                <a:gd name="T111" fmla="*/ 480 h 595"/>
                <a:gd name="T112" fmla="*/ 244 w 1166"/>
                <a:gd name="T113" fmla="*/ 462 h 595"/>
                <a:gd name="T114" fmla="*/ 188 w 1166"/>
                <a:gd name="T115" fmla="*/ 431 h 595"/>
                <a:gd name="T116" fmla="*/ 149 w 1166"/>
                <a:gd name="T117" fmla="*/ 366 h 595"/>
                <a:gd name="T118" fmla="*/ 48 w 1166"/>
                <a:gd name="T119" fmla="*/ 291 h 595"/>
                <a:gd name="T120" fmla="*/ 0 w 1166"/>
                <a:gd name="T121" fmla="*/ 264 h 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6"/>
                <a:gd name="T184" fmla="*/ 0 h 595"/>
                <a:gd name="T185" fmla="*/ 1166 w 1166"/>
                <a:gd name="T186" fmla="*/ 595 h 5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6" h="595">
                  <a:moveTo>
                    <a:pt x="0" y="264"/>
                  </a:moveTo>
                  <a:lnTo>
                    <a:pt x="0" y="264"/>
                  </a:lnTo>
                  <a:lnTo>
                    <a:pt x="0" y="55"/>
                  </a:lnTo>
                  <a:lnTo>
                    <a:pt x="93" y="82"/>
                  </a:lnTo>
                  <a:lnTo>
                    <a:pt x="88" y="71"/>
                  </a:lnTo>
                  <a:lnTo>
                    <a:pt x="98" y="64"/>
                  </a:lnTo>
                  <a:lnTo>
                    <a:pt x="154" y="42"/>
                  </a:lnTo>
                  <a:lnTo>
                    <a:pt x="110" y="69"/>
                  </a:lnTo>
                  <a:lnTo>
                    <a:pt x="136" y="62"/>
                  </a:lnTo>
                  <a:lnTo>
                    <a:pt x="136" y="67"/>
                  </a:lnTo>
                  <a:lnTo>
                    <a:pt x="183" y="43"/>
                  </a:lnTo>
                  <a:lnTo>
                    <a:pt x="177" y="35"/>
                  </a:lnTo>
                  <a:lnTo>
                    <a:pt x="207" y="64"/>
                  </a:lnTo>
                  <a:lnTo>
                    <a:pt x="227" y="47"/>
                  </a:lnTo>
                  <a:lnTo>
                    <a:pt x="225" y="64"/>
                  </a:lnTo>
                  <a:lnTo>
                    <a:pt x="250" y="52"/>
                  </a:lnTo>
                  <a:lnTo>
                    <a:pt x="319" y="73"/>
                  </a:lnTo>
                  <a:lnTo>
                    <a:pt x="351" y="72"/>
                  </a:lnTo>
                  <a:lnTo>
                    <a:pt x="369" y="85"/>
                  </a:lnTo>
                  <a:lnTo>
                    <a:pt x="347" y="95"/>
                  </a:lnTo>
                  <a:lnTo>
                    <a:pt x="360" y="100"/>
                  </a:lnTo>
                  <a:lnTo>
                    <a:pt x="422" y="94"/>
                  </a:lnTo>
                  <a:lnTo>
                    <a:pt x="450" y="112"/>
                  </a:lnTo>
                  <a:lnTo>
                    <a:pt x="453" y="123"/>
                  </a:lnTo>
                  <a:lnTo>
                    <a:pt x="460" y="116"/>
                  </a:lnTo>
                  <a:lnTo>
                    <a:pt x="450" y="100"/>
                  </a:lnTo>
                  <a:lnTo>
                    <a:pt x="479" y="80"/>
                  </a:lnTo>
                  <a:lnTo>
                    <a:pt x="450" y="93"/>
                  </a:lnTo>
                  <a:lnTo>
                    <a:pt x="440" y="87"/>
                  </a:lnTo>
                  <a:lnTo>
                    <a:pt x="475" y="72"/>
                  </a:lnTo>
                  <a:lnTo>
                    <a:pt x="494" y="93"/>
                  </a:lnTo>
                  <a:lnTo>
                    <a:pt x="515" y="93"/>
                  </a:lnTo>
                  <a:lnTo>
                    <a:pt x="528" y="102"/>
                  </a:lnTo>
                  <a:lnTo>
                    <a:pt x="582" y="100"/>
                  </a:lnTo>
                  <a:lnTo>
                    <a:pt x="580" y="93"/>
                  </a:lnTo>
                  <a:lnTo>
                    <a:pt x="595" y="105"/>
                  </a:lnTo>
                  <a:lnTo>
                    <a:pt x="598" y="95"/>
                  </a:lnTo>
                  <a:lnTo>
                    <a:pt x="586" y="99"/>
                  </a:lnTo>
                  <a:lnTo>
                    <a:pt x="577" y="86"/>
                  </a:lnTo>
                  <a:lnTo>
                    <a:pt x="597" y="85"/>
                  </a:lnTo>
                  <a:lnTo>
                    <a:pt x="605" y="94"/>
                  </a:lnTo>
                  <a:lnTo>
                    <a:pt x="613" y="91"/>
                  </a:lnTo>
                  <a:lnTo>
                    <a:pt x="609" y="106"/>
                  </a:lnTo>
                  <a:lnTo>
                    <a:pt x="624" y="114"/>
                  </a:lnTo>
                  <a:lnTo>
                    <a:pt x="620" y="93"/>
                  </a:lnTo>
                  <a:lnTo>
                    <a:pt x="648" y="81"/>
                  </a:lnTo>
                  <a:lnTo>
                    <a:pt x="640" y="71"/>
                  </a:lnTo>
                  <a:lnTo>
                    <a:pt x="632" y="78"/>
                  </a:lnTo>
                  <a:lnTo>
                    <a:pt x="646" y="61"/>
                  </a:lnTo>
                  <a:lnTo>
                    <a:pt x="607" y="48"/>
                  </a:lnTo>
                  <a:lnTo>
                    <a:pt x="611" y="17"/>
                  </a:lnTo>
                  <a:lnTo>
                    <a:pt x="620" y="18"/>
                  </a:lnTo>
                  <a:lnTo>
                    <a:pt x="625" y="0"/>
                  </a:lnTo>
                  <a:lnTo>
                    <a:pt x="655" y="17"/>
                  </a:lnTo>
                  <a:lnTo>
                    <a:pt x="656" y="29"/>
                  </a:lnTo>
                  <a:lnTo>
                    <a:pt x="676" y="44"/>
                  </a:lnTo>
                  <a:lnTo>
                    <a:pt x="663" y="44"/>
                  </a:lnTo>
                  <a:lnTo>
                    <a:pt x="668" y="49"/>
                  </a:lnTo>
                  <a:lnTo>
                    <a:pt x="661" y="56"/>
                  </a:lnTo>
                  <a:lnTo>
                    <a:pt x="685" y="61"/>
                  </a:lnTo>
                  <a:lnTo>
                    <a:pt x="677" y="64"/>
                  </a:lnTo>
                  <a:lnTo>
                    <a:pt x="692" y="90"/>
                  </a:lnTo>
                  <a:lnTo>
                    <a:pt x="704" y="67"/>
                  </a:lnTo>
                  <a:lnTo>
                    <a:pt x="721" y="76"/>
                  </a:lnTo>
                  <a:lnTo>
                    <a:pt x="726" y="91"/>
                  </a:lnTo>
                  <a:lnTo>
                    <a:pt x="717" y="95"/>
                  </a:lnTo>
                  <a:lnTo>
                    <a:pt x="733" y="114"/>
                  </a:lnTo>
                  <a:lnTo>
                    <a:pt x="743" y="109"/>
                  </a:lnTo>
                  <a:lnTo>
                    <a:pt x="755" y="81"/>
                  </a:lnTo>
                  <a:lnTo>
                    <a:pt x="769" y="78"/>
                  </a:lnTo>
                  <a:lnTo>
                    <a:pt x="758" y="53"/>
                  </a:lnTo>
                  <a:lnTo>
                    <a:pt x="797" y="55"/>
                  </a:lnTo>
                  <a:lnTo>
                    <a:pt x="814" y="69"/>
                  </a:lnTo>
                  <a:lnTo>
                    <a:pt x="807" y="77"/>
                  </a:lnTo>
                  <a:lnTo>
                    <a:pt x="815" y="81"/>
                  </a:lnTo>
                  <a:lnTo>
                    <a:pt x="798" y="85"/>
                  </a:lnTo>
                  <a:lnTo>
                    <a:pt x="813" y="117"/>
                  </a:lnTo>
                  <a:lnTo>
                    <a:pt x="788" y="134"/>
                  </a:lnTo>
                  <a:lnTo>
                    <a:pt x="779" y="126"/>
                  </a:lnTo>
                  <a:lnTo>
                    <a:pt x="783" y="137"/>
                  </a:lnTo>
                  <a:lnTo>
                    <a:pt x="743" y="129"/>
                  </a:lnTo>
                  <a:lnTo>
                    <a:pt x="751" y="140"/>
                  </a:lnTo>
                  <a:lnTo>
                    <a:pt x="735" y="156"/>
                  </a:lnTo>
                  <a:lnTo>
                    <a:pt x="695" y="143"/>
                  </a:lnTo>
                  <a:lnTo>
                    <a:pt x="710" y="156"/>
                  </a:lnTo>
                  <a:lnTo>
                    <a:pt x="739" y="159"/>
                  </a:lnTo>
                  <a:lnTo>
                    <a:pt x="719" y="185"/>
                  </a:lnTo>
                  <a:lnTo>
                    <a:pt x="698" y="183"/>
                  </a:lnTo>
                  <a:lnTo>
                    <a:pt x="688" y="197"/>
                  </a:lnTo>
                  <a:lnTo>
                    <a:pt x="650" y="185"/>
                  </a:lnTo>
                  <a:lnTo>
                    <a:pt x="685" y="197"/>
                  </a:lnTo>
                  <a:lnTo>
                    <a:pt x="689" y="208"/>
                  </a:lnTo>
                  <a:lnTo>
                    <a:pt x="663" y="212"/>
                  </a:lnTo>
                  <a:lnTo>
                    <a:pt x="668" y="215"/>
                  </a:lnTo>
                  <a:lnTo>
                    <a:pt x="661" y="216"/>
                  </a:lnTo>
                  <a:lnTo>
                    <a:pt x="661" y="226"/>
                  </a:lnTo>
                  <a:lnTo>
                    <a:pt x="633" y="241"/>
                  </a:lnTo>
                  <a:lnTo>
                    <a:pt x="627" y="289"/>
                  </a:lnTo>
                  <a:lnTo>
                    <a:pt x="638" y="300"/>
                  </a:lnTo>
                  <a:lnTo>
                    <a:pt x="653" y="293"/>
                  </a:lnTo>
                  <a:lnTo>
                    <a:pt x="659" y="330"/>
                  </a:lnTo>
                  <a:lnTo>
                    <a:pt x="681" y="322"/>
                  </a:lnTo>
                  <a:lnTo>
                    <a:pt x="707" y="333"/>
                  </a:lnTo>
                  <a:lnTo>
                    <a:pt x="759" y="359"/>
                  </a:lnTo>
                  <a:lnTo>
                    <a:pt x="755" y="370"/>
                  </a:lnTo>
                  <a:lnTo>
                    <a:pt x="761" y="362"/>
                  </a:lnTo>
                  <a:lnTo>
                    <a:pt x="800" y="364"/>
                  </a:lnTo>
                  <a:lnTo>
                    <a:pt x="800" y="404"/>
                  </a:lnTo>
                  <a:lnTo>
                    <a:pt x="812" y="417"/>
                  </a:lnTo>
                  <a:lnTo>
                    <a:pt x="803" y="420"/>
                  </a:lnTo>
                  <a:lnTo>
                    <a:pt x="823" y="427"/>
                  </a:lnTo>
                  <a:lnTo>
                    <a:pt x="817" y="440"/>
                  </a:lnTo>
                  <a:lnTo>
                    <a:pt x="836" y="439"/>
                  </a:lnTo>
                  <a:lnTo>
                    <a:pt x="862" y="418"/>
                  </a:lnTo>
                  <a:lnTo>
                    <a:pt x="851" y="413"/>
                  </a:lnTo>
                  <a:lnTo>
                    <a:pt x="836" y="375"/>
                  </a:lnTo>
                  <a:lnTo>
                    <a:pt x="885" y="342"/>
                  </a:lnTo>
                  <a:lnTo>
                    <a:pt x="877" y="342"/>
                  </a:lnTo>
                  <a:lnTo>
                    <a:pt x="867" y="303"/>
                  </a:lnTo>
                  <a:lnTo>
                    <a:pt x="849" y="293"/>
                  </a:lnTo>
                  <a:lnTo>
                    <a:pt x="872" y="277"/>
                  </a:lnTo>
                  <a:lnTo>
                    <a:pt x="864" y="269"/>
                  </a:lnTo>
                  <a:lnTo>
                    <a:pt x="868" y="255"/>
                  </a:lnTo>
                  <a:lnTo>
                    <a:pt x="858" y="252"/>
                  </a:lnTo>
                  <a:lnTo>
                    <a:pt x="868" y="238"/>
                  </a:lnTo>
                  <a:lnTo>
                    <a:pt x="857" y="229"/>
                  </a:lnTo>
                  <a:lnTo>
                    <a:pt x="863" y="216"/>
                  </a:lnTo>
                  <a:lnTo>
                    <a:pt x="900" y="225"/>
                  </a:lnTo>
                  <a:lnTo>
                    <a:pt x="916" y="218"/>
                  </a:lnTo>
                  <a:lnTo>
                    <a:pt x="947" y="238"/>
                  </a:lnTo>
                  <a:lnTo>
                    <a:pt x="947" y="246"/>
                  </a:lnTo>
                  <a:lnTo>
                    <a:pt x="974" y="248"/>
                  </a:lnTo>
                  <a:lnTo>
                    <a:pt x="977" y="267"/>
                  </a:lnTo>
                  <a:lnTo>
                    <a:pt x="953" y="268"/>
                  </a:lnTo>
                  <a:lnTo>
                    <a:pt x="973" y="271"/>
                  </a:lnTo>
                  <a:lnTo>
                    <a:pt x="980" y="283"/>
                  </a:lnTo>
                  <a:lnTo>
                    <a:pt x="958" y="300"/>
                  </a:lnTo>
                  <a:lnTo>
                    <a:pt x="990" y="292"/>
                  </a:lnTo>
                  <a:lnTo>
                    <a:pt x="992" y="306"/>
                  </a:lnTo>
                  <a:lnTo>
                    <a:pt x="978" y="312"/>
                  </a:lnTo>
                  <a:lnTo>
                    <a:pt x="998" y="297"/>
                  </a:lnTo>
                  <a:lnTo>
                    <a:pt x="1000" y="307"/>
                  </a:lnTo>
                  <a:lnTo>
                    <a:pt x="1018" y="292"/>
                  </a:lnTo>
                  <a:lnTo>
                    <a:pt x="1022" y="300"/>
                  </a:lnTo>
                  <a:lnTo>
                    <a:pt x="1035" y="279"/>
                  </a:lnTo>
                  <a:lnTo>
                    <a:pt x="1030" y="275"/>
                  </a:lnTo>
                  <a:lnTo>
                    <a:pt x="1045" y="264"/>
                  </a:lnTo>
                  <a:lnTo>
                    <a:pt x="1061" y="285"/>
                  </a:lnTo>
                  <a:lnTo>
                    <a:pt x="1047" y="291"/>
                  </a:lnTo>
                  <a:lnTo>
                    <a:pt x="1062" y="288"/>
                  </a:lnTo>
                  <a:lnTo>
                    <a:pt x="1068" y="297"/>
                  </a:lnTo>
                  <a:lnTo>
                    <a:pt x="1058" y="300"/>
                  </a:lnTo>
                  <a:lnTo>
                    <a:pt x="1071" y="301"/>
                  </a:lnTo>
                  <a:lnTo>
                    <a:pt x="1062" y="308"/>
                  </a:lnTo>
                  <a:lnTo>
                    <a:pt x="1072" y="306"/>
                  </a:lnTo>
                  <a:lnTo>
                    <a:pt x="1079" y="316"/>
                  </a:lnTo>
                  <a:lnTo>
                    <a:pt x="1074" y="320"/>
                  </a:lnTo>
                  <a:lnTo>
                    <a:pt x="1088" y="328"/>
                  </a:lnTo>
                  <a:lnTo>
                    <a:pt x="1066" y="336"/>
                  </a:lnTo>
                  <a:lnTo>
                    <a:pt x="1082" y="336"/>
                  </a:lnTo>
                  <a:lnTo>
                    <a:pt x="1079" y="344"/>
                  </a:lnTo>
                  <a:lnTo>
                    <a:pt x="1102" y="351"/>
                  </a:lnTo>
                  <a:lnTo>
                    <a:pt x="1110" y="369"/>
                  </a:lnTo>
                  <a:lnTo>
                    <a:pt x="1118" y="362"/>
                  </a:lnTo>
                  <a:lnTo>
                    <a:pt x="1142" y="375"/>
                  </a:lnTo>
                  <a:lnTo>
                    <a:pt x="1091" y="390"/>
                  </a:lnTo>
                  <a:lnTo>
                    <a:pt x="1102" y="399"/>
                  </a:lnTo>
                  <a:lnTo>
                    <a:pt x="1144" y="381"/>
                  </a:lnTo>
                  <a:lnTo>
                    <a:pt x="1144" y="396"/>
                  </a:lnTo>
                  <a:lnTo>
                    <a:pt x="1163" y="393"/>
                  </a:lnTo>
                  <a:lnTo>
                    <a:pt x="1165" y="400"/>
                  </a:lnTo>
                  <a:lnTo>
                    <a:pt x="1156" y="400"/>
                  </a:lnTo>
                  <a:lnTo>
                    <a:pt x="1165" y="418"/>
                  </a:lnTo>
                  <a:lnTo>
                    <a:pt x="1106" y="453"/>
                  </a:lnTo>
                  <a:lnTo>
                    <a:pt x="1021" y="453"/>
                  </a:lnTo>
                  <a:lnTo>
                    <a:pt x="985" y="477"/>
                  </a:lnTo>
                  <a:lnTo>
                    <a:pt x="955" y="513"/>
                  </a:lnTo>
                  <a:lnTo>
                    <a:pt x="985" y="486"/>
                  </a:lnTo>
                  <a:lnTo>
                    <a:pt x="1031" y="470"/>
                  </a:lnTo>
                  <a:lnTo>
                    <a:pt x="1047" y="482"/>
                  </a:lnTo>
                  <a:lnTo>
                    <a:pt x="1017" y="492"/>
                  </a:lnTo>
                  <a:lnTo>
                    <a:pt x="1041" y="497"/>
                  </a:lnTo>
                  <a:lnTo>
                    <a:pt x="1035" y="508"/>
                  </a:lnTo>
                  <a:lnTo>
                    <a:pt x="1053" y="527"/>
                  </a:lnTo>
                  <a:lnTo>
                    <a:pt x="1089" y="535"/>
                  </a:lnTo>
                  <a:lnTo>
                    <a:pt x="1098" y="510"/>
                  </a:lnTo>
                  <a:lnTo>
                    <a:pt x="1098" y="525"/>
                  </a:lnTo>
                  <a:lnTo>
                    <a:pt x="1108" y="523"/>
                  </a:lnTo>
                  <a:lnTo>
                    <a:pt x="1091" y="539"/>
                  </a:lnTo>
                  <a:lnTo>
                    <a:pt x="1049" y="550"/>
                  </a:lnTo>
                  <a:lnTo>
                    <a:pt x="1034" y="568"/>
                  </a:lnTo>
                  <a:lnTo>
                    <a:pt x="1022" y="552"/>
                  </a:lnTo>
                  <a:lnTo>
                    <a:pt x="1062" y="537"/>
                  </a:lnTo>
                  <a:lnTo>
                    <a:pt x="1041" y="538"/>
                  </a:lnTo>
                  <a:lnTo>
                    <a:pt x="1045" y="527"/>
                  </a:lnTo>
                  <a:lnTo>
                    <a:pt x="1010" y="540"/>
                  </a:lnTo>
                  <a:lnTo>
                    <a:pt x="1000" y="532"/>
                  </a:lnTo>
                  <a:lnTo>
                    <a:pt x="1000" y="510"/>
                  </a:lnTo>
                  <a:lnTo>
                    <a:pt x="977" y="503"/>
                  </a:lnTo>
                  <a:lnTo>
                    <a:pt x="960" y="539"/>
                  </a:lnTo>
                  <a:lnTo>
                    <a:pt x="891" y="552"/>
                  </a:lnTo>
                  <a:lnTo>
                    <a:pt x="843" y="566"/>
                  </a:lnTo>
                  <a:lnTo>
                    <a:pt x="835" y="572"/>
                  </a:lnTo>
                  <a:lnTo>
                    <a:pt x="846" y="574"/>
                  </a:lnTo>
                  <a:lnTo>
                    <a:pt x="849" y="579"/>
                  </a:lnTo>
                  <a:lnTo>
                    <a:pt x="791" y="594"/>
                  </a:lnTo>
                  <a:lnTo>
                    <a:pt x="794" y="587"/>
                  </a:lnTo>
                  <a:lnTo>
                    <a:pt x="798" y="582"/>
                  </a:lnTo>
                  <a:lnTo>
                    <a:pt x="800" y="576"/>
                  </a:lnTo>
                  <a:lnTo>
                    <a:pt x="809" y="571"/>
                  </a:lnTo>
                  <a:lnTo>
                    <a:pt x="810" y="539"/>
                  </a:lnTo>
                  <a:lnTo>
                    <a:pt x="820" y="550"/>
                  </a:lnTo>
                  <a:lnTo>
                    <a:pt x="837" y="546"/>
                  </a:lnTo>
                  <a:lnTo>
                    <a:pt x="823" y="527"/>
                  </a:lnTo>
                  <a:lnTo>
                    <a:pt x="773" y="518"/>
                  </a:lnTo>
                  <a:lnTo>
                    <a:pt x="770" y="518"/>
                  </a:lnTo>
                  <a:lnTo>
                    <a:pt x="765" y="493"/>
                  </a:lnTo>
                  <a:lnTo>
                    <a:pt x="755" y="495"/>
                  </a:lnTo>
                  <a:lnTo>
                    <a:pt x="746" y="480"/>
                  </a:lnTo>
                  <a:lnTo>
                    <a:pt x="735" y="479"/>
                  </a:lnTo>
                  <a:lnTo>
                    <a:pt x="735" y="488"/>
                  </a:lnTo>
                  <a:lnTo>
                    <a:pt x="722" y="475"/>
                  </a:lnTo>
                  <a:lnTo>
                    <a:pt x="699" y="493"/>
                  </a:lnTo>
                  <a:lnTo>
                    <a:pt x="634" y="480"/>
                  </a:lnTo>
                  <a:lnTo>
                    <a:pt x="626" y="468"/>
                  </a:lnTo>
                  <a:lnTo>
                    <a:pt x="625" y="476"/>
                  </a:lnTo>
                  <a:lnTo>
                    <a:pt x="249" y="476"/>
                  </a:lnTo>
                  <a:lnTo>
                    <a:pt x="244" y="462"/>
                  </a:lnTo>
                  <a:lnTo>
                    <a:pt x="224" y="458"/>
                  </a:lnTo>
                  <a:lnTo>
                    <a:pt x="225" y="449"/>
                  </a:lnTo>
                  <a:lnTo>
                    <a:pt x="183" y="437"/>
                  </a:lnTo>
                  <a:lnTo>
                    <a:pt x="188" y="431"/>
                  </a:lnTo>
                  <a:lnTo>
                    <a:pt x="178" y="414"/>
                  </a:lnTo>
                  <a:lnTo>
                    <a:pt x="168" y="413"/>
                  </a:lnTo>
                  <a:lnTo>
                    <a:pt x="145" y="377"/>
                  </a:lnTo>
                  <a:lnTo>
                    <a:pt x="149" y="366"/>
                  </a:lnTo>
                  <a:lnTo>
                    <a:pt x="150" y="347"/>
                  </a:lnTo>
                  <a:lnTo>
                    <a:pt x="124" y="336"/>
                  </a:lnTo>
                  <a:lnTo>
                    <a:pt x="76" y="273"/>
                  </a:lnTo>
                  <a:lnTo>
                    <a:pt x="48" y="291"/>
                  </a:lnTo>
                  <a:lnTo>
                    <a:pt x="41" y="283"/>
                  </a:lnTo>
                  <a:lnTo>
                    <a:pt x="39" y="281"/>
                  </a:lnTo>
                  <a:lnTo>
                    <a:pt x="26" y="264"/>
                  </a:lnTo>
                  <a:lnTo>
                    <a:pt x="0" y="26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51" name="Freeform 45">
              <a:extLst>
                <a:ext uri="{FF2B5EF4-FFF2-40B4-BE49-F238E27FC236}">
                  <a16:creationId xmlns:a16="http://schemas.microsoft.com/office/drawing/2014/main" id="{25A4B78F-5AA5-432D-A75E-21EA0E0338E1}"/>
                </a:ext>
              </a:extLst>
            </p:cNvPr>
            <p:cNvSpPr>
              <a:spLocks/>
            </p:cNvSpPr>
            <p:nvPr/>
          </p:nvSpPr>
          <p:spPr bwMode="auto">
            <a:xfrm>
              <a:off x="1330" y="2676"/>
              <a:ext cx="69" cy="40"/>
            </a:xfrm>
            <a:custGeom>
              <a:avLst/>
              <a:gdLst>
                <a:gd name="T0" fmla="*/ 0 w 69"/>
                <a:gd name="T1" fmla="*/ 0 h 40"/>
                <a:gd name="T2" fmla="*/ 0 w 69"/>
                <a:gd name="T3" fmla="*/ 0 h 40"/>
                <a:gd name="T4" fmla="*/ 37 w 69"/>
                <a:gd name="T5" fmla="*/ 8 h 40"/>
                <a:gd name="T6" fmla="*/ 68 w 69"/>
                <a:gd name="T7" fmla="*/ 39 h 40"/>
                <a:gd name="T8" fmla="*/ 50 w 69"/>
                <a:gd name="T9" fmla="*/ 33 h 40"/>
                <a:gd name="T10" fmla="*/ 0 w 69"/>
                <a:gd name="T11" fmla="*/ 0 h 40"/>
                <a:gd name="T12" fmla="*/ 0 w 69"/>
                <a:gd name="T13" fmla="*/ 0 h 40"/>
                <a:gd name="T14" fmla="*/ 0 60000 65536"/>
                <a:gd name="T15" fmla="*/ 0 60000 65536"/>
                <a:gd name="T16" fmla="*/ 0 60000 65536"/>
                <a:gd name="T17" fmla="*/ 0 60000 65536"/>
                <a:gd name="T18" fmla="*/ 0 60000 65536"/>
                <a:gd name="T19" fmla="*/ 0 60000 65536"/>
                <a:gd name="T20" fmla="*/ 0 60000 65536"/>
                <a:gd name="T21" fmla="*/ 0 w 69"/>
                <a:gd name="T22" fmla="*/ 0 h 40"/>
                <a:gd name="T23" fmla="*/ 69 w 6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0">
                  <a:moveTo>
                    <a:pt x="0" y="0"/>
                  </a:moveTo>
                  <a:lnTo>
                    <a:pt x="0" y="0"/>
                  </a:lnTo>
                  <a:lnTo>
                    <a:pt x="37" y="8"/>
                  </a:lnTo>
                  <a:lnTo>
                    <a:pt x="68" y="39"/>
                  </a:lnTo>
                  <a:lnTo>
                    <a:pt x="50" y="33"/>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52" name="Freeform 239">
              <a:extLst>
                <a:ext uri="{FF2B5EF4-FFF2-40B4-BE49-F238E27FC236}">
                  <a16:creationId xmlns:a16="http://schemas.microsoft.com/office/drawing/2014/main" id="{22341D80-07A6-4F61-8472-4FE0ED391239}"/>
                </a:ext>
              </a:extLst>
            </p:cNvPr>
            <p:cNvSpPr>
              <a:spLocks/>
            </p:cNvSpPr>
            <p:nvPr/>
          </p:nvSpPr>
          <p:spPr bwMode="auto">
            <a:xfrm>
              <a:off x="1362" y="2165"/>
              <a:ext cx="144" cy="89"/>
            </a:xfrm>
            <a:custGeom>
              <a:avLst/>
              <a:gdLst>
                <a:gd name="T0" fmla="*/ 0 w 144"/>
                <a:gd name="T1" fmla="*/ 66 h 89"/>
                <a:gd name="T2" fmla="*/ 0 w 144"/>
                <a:gd name="T3" fmla="*/ 66 h 89"/>
                <a:gd name="T4" fmla="*/ 6 w 144"/>
                <a:gd name="T5" fmla="*/ 55 h 89"/>
                <a:gd name="T6" fmla="*/ 27 w 144"/>
                <a:gd name="T7" fmla="*/ 18 h 89"/>
                <a:gd name="T8" fmla="*/ 17 w 144"/>
                <a:gd name="T9" fmla="*/ 3 h 89"/>
                <a:gd name="T10" fmla="*/ 61 w 144"/>
                <a:gd name="T11" fmla="*/ 0 h 89"/>
                <a:gd name="T12" fmla="*/ 92 w 144"/>
                <a:gd name="T13" fmla="*/ 14 h 89"/>
                <a:gd name="T14" fmla="*/ 112 w 144"/>
                <a:gd name="T15" fmla="*/ 6 h 89"/>
                <a:gd name="T16" fmla="*/ 143 w 144"/>
                <a:gd name="T17" fmla="*/ 27 h 89"/>
                <a:gd name="T18" fmla="*/ 77 w 144"/>
                <a:gd name="T19" fmla="*/ 59 h 89"/>
                <a:gd name="T20" fmla="*/ 72 w 144"/>
                <a:gd name="T21" fmla="*/ 79 h 89"/>
                <a:gd name="T22" fmla="*/ 39 w 144"/>
                <a:gd name="T23" fmla="*/ 88 h 89"/>
                <a:gd name="T24" fmla="*/ 25 w 144"/>
                <a:gd name="T25" fmla="*/ 73 h 89"/>
                <a:gd name="T26" fmla="*/ 0 w 144"/>
                <a:gd name="T27" fmla="*/ 66 h 89"/>
                <a:gd name="T28" fmla="*/ 0 w 144"/>
                <a:gd name="T29" fmla="*/ 6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89"/>
                <a:gd name="T47" fmla="*/ 144 w 14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89">
                  <a:moveTo>
                    <a:pt x="0" y="66"/>
                  </a:moveTo>
                  <a:lnTo>
                    <a:pt x="0" y="66"/>
                  </a:lnTo>
                  <a:lnTo>
                    <a:pt x="6" y="55"/>
                  </a:lnTo>
                  <a:lnTo>
                    <a:pt x="27" y="18"/>
                  </a:lnTo>
                  <a:lnTo>
                    <a:pt x="17" y="3"/>
                  </a:lnTo>
                  <a:lnTo>
                    <a:pt x="61" y="0"/>
                  </a:lnTo>
                  <a:lnTo>
                    <a:pt x="92" y="14"/>
                  </a:lnTo>
                  <a:lnTo>
                    <a:pt x="112" y="6"/>
                  </a:lnTo>
                  <a:lnTo>
                    <a:pt x="143" y="27"/>
                  </a:lnTo>
                  <a:lnTo>
                    <a:pt x="77" y="59"/>
                  </a:lnTo>
                  <a:lnTo>
                    <a:pt x="72" y="79"/>
                  </a:lnTo>
                  <a:lnTo>
                    <a:pt x="39" y="88"/>
                  </a:lnTo>
                  <a:lnTo>
                    <a:pt x="25" y="73"/>
                  </a:lnTo>
                  <a:lnTo>
                    <a:pt x="0" y="66"/>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53" name="Freeform 240">
              <a:extLst>
                <a:ext uri="{FF2B5EF4-FFF2-40B4-BE49-F238E27FC236}">
                  <a16:creationId xmlns:a16="http://schemas.microsoft.com/office/drawing/2014/main" id="{01950CCD-05DA-4671-A81C-817250238FFA}"/>
                </a:ext>
              </a:extLst>
            </p:cNvPr>
            <p:cNvSpPr>
              <a:spLocks/>
            </p:cNvSpPr>
            <p:nvPr/>
          </p:nvSpPr>
          <p:spPr bwMode="auto">
            <a:xfrm>
              <a:off x="1403" y="2082"/>
              <a:ext cx="101" cy="51"/>
            </a:xfrm>
            <a:custGeom>
              <a:avLst/>
              <a:gdLst>
                <a:gd name="T0" fmla="*/ 0 w 101"/>
                <a:gd name="T1" fmla="*/ 38 h 51"/>
                <a:gd name="T2" fmla="*/ 0 w 101"/>
                <a:gd name="T3" fmla="*/ 38 h 51"/>
                <a:gd name="T4" fmla="*/ 23 w 101"/>
                <a:gd name="T5" fmla="*/ 45 h 51"/>
                <a:gd name="T6" fmla="*/ 29 w 101"/>
                <a:gd name="T7" fmla="*/ 37 h 51"/>
                <a:gd name="T8" fmla="*/ 34 w 101"/>
                <a:gd name="T9" fmla="*/ 50 h 51"/>
                <a:gd name="T10" fmla="*/ 45 w 101"/>
                <a:gd name="T11" fmla="*/ 45 h 51"/>
                <a:gd name="T12" fmla="*/ 43 w 101"/>
                <a:gd name="T13" fmla="*/ 33 h 51"/>
                <a:gd name="T14" fmla="*/ 54 w 101"/>
                <a:gd name="T15" fmla="*/ 39 h 51"/>
                <a:gd name="T16" fmla="*/ 60 w 101"/>
                <a:gd name="T17" fmla="*/ 21 h 51"/>
                <a:gd name="T18" fmla="*/ 69 w 101"/>
                <a:gd name="T19" fmla="*/ 20 h 51"/>
                <a:gd name="T20" fmla="*/ 72 w 101"/>
                <a:gd name="T21" fmla="*/ 37 h 51"/>
                <a:gd name="T22" fmla="*/ 94 w 101"/>
                <a:gd name="T23" fmla="*/ 24 h 51"/>
                <a:gd name="T24" fmla="*/ 87 w 101"/>
                <a:gd name="T25" fmla="*/ 10 h 51"/>
                <a:gd name="T26" fmla="*/ 100 w 101"/>
                <a:gd name="T27" fmla="*/ 7 h 51"/>
                <a:gd name="T28" fmla="*/ 86 w 101"/>
                <a:gd name="T29" fmla="*/ 0 h 51"/>
                <a:gd name="T30" fmla="*/ 50 w 101"/>
                <a:gd name="T31" fmla="*/ 7 h 51"/>
                <a:gd name="T32" fmla="*/ 0 w 101"/>
                <a:gd name="T33" fmla="*/ 38 h 51"/>
                <a:gd name="T34" fmla="*/ 0 w 101"/>
                <a:gd name="T35" fmla="*/ 38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51"/>
                <a:gd name="T56" fmla="*/ 101 w 101"/>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51">
                  <a:moveTo>
                    <a:pt x="0" y="38"/>
                  </a:moveTo>
                  <a:lnTo>
                    <a:pt x="0" y="38"/>
                  </a:lnTo>
                  <a:lnTo>
                    <a:pt x="23" y="45"/>
                  </a:lnTo>
                  <a:lnTo>
                    <a:pt x="29" y="37"/>
                  </a:lnTo>
                  <a:lnTo>
                    <a:pt x="34" y="50"/>
                  </a:lnTo>
                  <a:lnTo>
                    <a:pt x="45" y="45"/>
                  </a:lnTo>
                  <a:lnTo>
                    <a:pt x="43" y="33"/>
                  </a:lnTo>
                  <a:lnTo>
                    <a:pt x="54" y="39"/>
                  </a:lnTo>
                  <a:lnTo>
                    <a:pt x="60" y="21"/>
                  </a:lnTo>
                  <a:lnTo>
                    <a:pt x="69" y="20"/>
                  </a:lnTo>
                  <a:lnTo>
                    <a:pt x="72" y="37"/>
                  </a:lnTo>
                  <a:lnTo>
                    <a:pt x="94" y="24"/>
                  </a:lnTo>
                  <a:lnTo>
                    <a:pt x="87" y="10"/>
                  </a:lnTo>
                  <a:lnTo>
                    <a:pt x="100" y="7"/>
                  </a:lnTo>
                  <a:lnTo>
                    <a:pt x="86" y="0"/>
                  </a:lnTo>
                  <a:lnTo>
                    <a:pt x="50" y="7"/>
                  </a:lnTo>
                  <a:lnTo>
                    <a:pt x="0" y="3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54" name="Freeform 241">
              <a:extLst>
                <a:ext uri="{FF2B5EF4-FFF2-40B4-BE49-F238E27FC236}">
                  <a16:creationId xmlns:a16="http://schemas.microsoft.com/office/drawing/2014/main" id="{585E70C8-64D9-4283-B214-B396F7D481C7}"/>
                </a:ext>
              </a:extLst>
            </p:cNvPr>
            <p:cNvSpPr>
              <a:spLocks/>
            </p:cNvSpPr>
            <p:nvPr/>
          </p:nvSpPr>
          <p:spPr bwMode="auto">
            <a:xfrm>
              <a:off x="1457" y="2196"/>
              <a:ext cx="247" cy="122"/>
            </a:xfrm>
            <a:custGeom>
              <a:avLst/>
              <a:gdLst>
                <a:gd name="T0" fmla="*/ 0 w 247"/>
                <a:gd name="T1" fmla="*/ 39 h 122"/>
                <a:gd name="T2" fmla="*/ 0 w 247"/>
                <a:gd name="T3" fmla="*/ 39 h 122"/>
                <a:gd name="T4" fmla="*/ 12 w 247"/>
                <a:gd name="T5" fmla="*/ 29 h 122"/>
                <a:gd name="T6" fmla="*/ 6 w 247"/>
                <a:gd name="T7" fmla="*/ 24 h 122"/>
                <a:gd name="T8" fmla="*/ 35 w 247"/>
                <a:gd name="T9" fmla="*/ 7 h 122"/>
                <a:gd name="T10" fmla="*/ 59 w 247"/>
                <a:gd name="T11" fmla="*/ 0 h 122"/>
                <a:gd name="T12" fmla="*/ 67 w 247"/>
                <a:gd name="T13" fmla="*/ 13 h 122"/>
                <a:gd name="T14" fmla="*/ 59 w 247"/>
                <a:gd name="T15" fmla="*/ 20 h 122"/>
                <a:gd name="T16" fmla="*/ 81 w 247"/>
                <a:gd name="T17" fmla="*/ 10 h 122"/>
                <a:gd name="T18" fmla="*/ 105 w 247"/>
                <a:gd name="T19" fmla="*/ 18 h 122"/>
                <a:gd name="T20" fmla="*/ 96 w 247"/>
                <a:gd name="T21" fmla="*/ 27 h 122"/>
                <a:gd name="T22" fmla="*/ 124 w 247"/>
                <a:gd name="T23" fmla="*/ 21 h 122"/>
                <a:gd name="T24" fmla="*/ 116 w 247"/>
                <a:gd name="T25" fmla="*/ 11 h 122"/>
                <a:gd name="T26" fmla="*/ 127 w 247"/>
                <a:gd name="T27" fmla="*/ 12 h 122"/>
                <a:gd name="T28" fmla="*/ 149 w 247"/>
                <a:gd name="T29" fmla="*/ 44 h 122"/>
                <a:gd name="T30" fmla="*/ 157 w 247"/>
                <a:gd name="T31" fmla="*/ 37 h 122"/>
                <a:gd name="T32" fmla="*/ 148 w 247"/>
                <a:gd name="T33" fmla="*/ 1 h 122"/>
                <a:gd name="T34" fmla="*/ 166 w 247"/>
                <a:gd name="T35" fmla="*/ 2 h 122"/>
                <a:gd name="T36" fmla="*/ 186 w 247"/>
                <a:gd name="T37" fmla="*/ 14 h 122"/>
                <a:gd name="T38" fmla="*/ 197 w 247"/>
                <a:gd name="T39" fmla="*/ 58 h 122"/>
                <a:gd name="T40" fmla="*/ 246 w 247"/>
                <a:gd name="T41" fmla="*/ 80 h 122"/>
                <a:gd name="T42" fmla="*/ 245 w 247"/>
                <a:gd name="T43" fmla="*/ 91 h 122"/>
                <a:gd name="T44" fmla="*/ 232 w 247"/>
                <a:gd name="T45" fmla="*/ 86 h 122"/>
                <a:gd name="T46" fmla="*/ 217 w 247"/>
                <a:gd name="T47" fmla="*/ 94 h 122"/>
                <a:gd name="T48" fmla="*/ 238 w 247"/>
                <a:gd name="T49" fmla="*/ 104 h 122"/>
                <a:gd name="T50" fmla="*/ 219 w 247"/>
                <a:gd name="T51" fmla="*/ 114 h 122"/>
                <a:gd name="T52" fmla="*/ 187 w 247"/>
                <a:gd name="T53" fmla="*/ 109 h 122"/>
                <a:gd name="T54" fmla="*/ 169 w 247"/>
                <a:gd name="T55" fmla="*/ 97 h 122"/>
                <a:gd name="T56" fmla="*/ 128 w 247"/>
                <a:gd name="T57" fmla="*/ 117 h 122"/>
                <a:gd name="T58" fmla="*/ 78 w 247"/>
                <a:gd name="T59" fmla="*/ 121 h 122"/>
                <a:gd name="T60" fmla="*/ 68 w 247"/>
                <a:gd name="T61" fmla="*/ 102 h 122"/>
                <a:gd name="T62" fmla="*/ 40 w 247"/>
                <a:gd name="T63" fmla="*/ 100 h 122"/>
                <a:gd name="T64" fmla="*/ 22 w 247"/>
                <a:gd name="T65" fmla="*/ 84 h 122"/>
                <a:gd name="T66" fmla="*/ 93 w 247"/>
                <a:gd name="T67" fmla="*/ 74 h 122"/>
                <a:gd name="T68" fmla="*/ 19 w 247"/>
                <a:gd name="T69" fmla="*/ 69 h 122"/>
                <a:gd name="T70" fmla="*/ 9 w 247"/>
                <a:gd name="T71" fmla="*/ 59 h 122"/>
                <a:gd name="T72" fmla="*/ 47 w 247"/>
                <a:gd name="T73" fmla="*/ 48 h 122"/>
                <a:gd name="T74" fmla="*/ 12 w 247"/>
                <a:gd name="T75" fmla="*/ 49 h 122"/>
                <a:gd name="T76" fmla="*/ 15 w 247"/>
                <a:gd name="T77" fmla="*/ 44 h 122"/>
                <a:gd name="T78" fmla="*/ 0 w 247"/>
                <a:gd name="T79" fmla="*/ 39 h 122"/>
                <a:gd name="T80" fmla="*/ 0 w 247"/>
                <a:gd name="T81" fmla="*/ 39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7"/>
                <a:gd name="T124" fmla="*/ 0 h 122"/>
                <a:gd name="T125" fmla="*/ 247 w 247"/>
                <a:gd name="T126" fmla="*/ 122 h 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7" h="122">
                  <a:moveTo>
                    <a:pt x="0" y="39"/>
                  </a:moveTo>
                  <a:lnTo>
                    <a:pt x="0" y="39"/>
                  </a:lnTo>
                  <a:lnTo>
                    <a:pt x="12" y="29"/>
                  </a:lnTo>
                  <a:lnTo>
                    <a:pt x="6" y="24"/>
                  </a:lnTo>
                  <a:lnTo>
                    <a:pt x="35" y="7"/>
                  </a:lnTo>
                  <a:lnTo>
                    <a:pt x="59" y="0"/>
                  </a:lnTo>
                  <a:lnTo>
                    <a:pt x="67" y="13"/>
                  </a:lnTo>
                  <a:lnTo>
                    <a:pt x="59" y="20"/>
                  </a:lnTo>
                  <a:lnTo>
                    <a:pt x="81" y="10"/>
                  </a:lnTo>
                  <a:lnTo>
                    <a:pt x="105" y="18"/>
                  </a:lnTo>
                  <a:lnTo>
                    <a:pt x="96" y="27"/>
                  </a:lnTo>
                  <a:lnTo>
                    <a:pt x="124" y="21"/>
                  </a:lnTo>
                  <a:lnTo>
                    <a:pt x="116" y="11"/>
                  </a:lnTo>
                  <a:lnTo>
                    <a:pt x="127" y="12"/>
                  </a:lnTo>
                  <a:lnTo>
                    <a:pt x="149" y="44"/>
                  </a:lnTo>
                  <a:lnTo>
                    <a:pt x="157" y="37"/>
                  </a:lnTo>
                  <a:lnTo>
                    <a:pt x="148" y="1"/>
                  </a:lnTo>
                  <a:lnTo>
                    <a:pt x="166" y="2"/>
                  </a:lnTo>
                  <a:lnTo>
                    <a:pt x="186" y="14"/>
                  </a:lnTo>
                  <a:lnTo>
                    <a:pt x="197" y="58"/>
                  </a:lnTo>
                  <a:lnTo>
                    <a:pt x="246" y="80"/>
                  </a:lnTo>
                  <a:lnTo>
                    <a:pt x="245" y="91"/>
                  </a:lnTo>
                  <a:lnTo>
                    <a:pt x="232" y="86"/>
                  </a:lnTo>
                  <a:lnTo>
                    <a:pt x="217" y="94"/>
                  </a:lnTo>
                  <a:lnTo>
                    <a:pt x="238" y="104"/>
                  </a:lnTo>
                  <a:lnTo>
                    <a:pt x="219" y="114"/>
                  </a:lnTo>
                  <a:lnTo>
                    <a:pt x="187" y="109"/>
                  </a:lnTo>
                  <a:lnTo>
                    <a:pt x="169" y="97"/>
                  </a:lnTo>
                  <a:lnTo>
                    <a:pt x="128" y="117"/>
                  </a:lnTo>
                  <a:lnTo>
                    <a:pt x="78" y="121"/>
                  </a:lnTo>
                  <a:lnTo>
                    <a:pt x="68" y="102"/>
                  </a:lnTo>
                  <a:lnTo>
                    <a:pt x="40" y="100"/>
                  </a:lnTo>
                  <a:lnTo>
                    <a:pt x="22" y="84"/>
                  </a:lnTo>
                  <a:lnTo>
                    <a:pt x="93" y="74"/>
                  </a:lnTo>
                  <a:lnTo>
                    <a:pt x="19" y="69"/>
                  </a:lnTo>
                  <a:lnTo>
                    <a:pt x="9" y="59"/>
                  </a:lnTo>
                  <a:lnTo>
                    <a:pt x="47" y="48"/>
                  </a:lnTo>
                  <a:lnTo>
                    <a:pt x="12" y="49"/>
                  </a:lnTo>
                  <a:lnTo>
                    <a:pt x="15" y="44"/>
                  </a:lnTo>
                  <a:lnTo>
                    <a:pt x="0" y="3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55" name="Freeform 242">
              <a:extLst>
                <a:ext uri="{FF2B5EF4-FFF2-40B4-BE49-F238E27FC236}">
                  <a16:creationId xmlns:a16="http://schemas.microsoft.com/office/drawing/2014/main" id="{BFB009D7-C510-498A-BC1A-4A7327E43E2B}"/>
                </a:ext>
              </a:extLst>
            </p:cNvPr>
            <p:cNvSpPr>
              <a:spLocks/>
            </p:cNvSpPr>
            <p:nvPr/>
          </p:nvSpPr>
          <p:spPr bwMode="auto">
            <a:xfrm>
              <a:off x="1475" y="2101"/>
              <a:ext cx="168" cy="68"/>
            </a:xfrm>
            <a:custGeom>
              <a:avLst/>
              <a:gdLst>
                <a:gd name="T0" fmla="*/ 0 w 168"/>
                <a:gd name="T1" fmla="*/ 44 h 68"/>
                <a:gd name="T2" fmla="*/ 0 w 168"/>
                <a:gd name="T3" fmla="*/ 44 h 68"/>
                <a:gd name="T4" fmla="*/ 6 w 168"/>
                <a:gd name="T5" fmla="*/ 38 h 68"/>
                <a:gd name="T6" fmla="*/ 34 w 168"/>
                <a:gd name="T7" fmla="*/ 32 h 68"/>
                <a:gd name="T8" fmla="*/ 6 w 168"/>
                <a:gd name="T9" fmla="*/ 33 h 68"/>
                <a:gd name="T10" fmla="*/ 39 w 168"/>
                <a:gd name="T11" fmla="*/ 27 h 68"/>
                <a:gd name="T12" fmla="*/ 12 w 168"/>
                <a:gd name="T13" fmla="*/ 27 h 68"/>
                <a:gd name="T14" fmla="*/ 14 w 168"/>
                <a:gd name="T15" fmla="*/ 19 h 68"/>
                <a:gd name="T16" fmla="*/ 40 w 168"/>
                <a:gd name="T17" fmla="*/ 19 h 68"/>
                <a:gd name="T18" fmla="*/ 22 w 168"/>
                <a:gd name="T19" fmla="*/ 17 h 68"/>
                <a:gd name="T20" fmla="*/ 36 w 168"/>
                <a:gd name="T21" fmla="*/ 10 h 68"/>
                <a:gd name="T22" fmla="*/ 70 w 168"/>
                <a:gd name="T23" fmla="*/ 19 h 68"/>
                <a:gd name="T24" fmla="*/ 87 w 168"/>
                <a:gd name="T25" fmla="*/ 36 h 68"/>
                <a:gd name="T26" fmla="*/ 118 w 168"/>
                <a:gd name="T27" fmla="*/ 37 h 68"/>
                <a:gd name="T28" fmla="*/ 106 w 168"/>
                <a:gd name="T29" fmla="*/ 27 h 68"/>
                <a:gd name="T30" fmla="*/ 113 w 168"/>
                <a:gd name="T31" fmla="*/ 20 h 68"/>
                <a:gd name="T32" fmla="*/ 99 w 168"/>
                <a:gd name="T33" fmla="*/ 12 h 68"/>
                <a:gd name="T34" fmla="*/ 121 w 168"/>
                <a:gd name="T35" fmla="*/ 0 h 68"/>
                <a:gd name="T36" fmla="*/ 131 w 168"/>
                <a:gd name="T37" fmla="*/ 14 h 68"/>
                <a:gd name="T38" fmla="*/ 124 w 168"/>
                <a:gd name="T39" fmla="*/ 21 h 68"/>
                <a:gd name="T40" fmla="*/ 136 w 168"/>
                <a:gd name="T41" fmla="*/ 23 h 68"/>
                <a:gd name="T42" fmla="*/ 132 w 168"/>
                <a:gd name="T43" fmla="*/ 31 h 68"/>
                <a:gd name="T44" fmla="*/ 147 w 168"/>
                <a:gd name="T45" fmla="*/ 33 h 68"/>
                <a:gd name="T46" fmla="*/ 156 w 168"/>
                <a:gd name="T47" fmla="*/ 23 h 68"/>
                <a:gd name="T48" fmla="*/ 167 w 168"/>
                <a:gd name="T49" fmla="*/ 35 h 68"/>
                <a:gd name="T50" fmla="*/ 158 w 168"/>
                <a:gd name="T51" fmla="*/ 50 h 68"/>
                <a:gd name="T52" fmla="*/ 122 w 168"/>
                <a:gd name="T53" fmla="*/ 49 h 68"/>
                <a:gd name="T54" fmla="*/ 67 w 168"/>
                <a:gd name="T55" fmla="*/ 67 h 68"/>
                <a:gd name="T56" fmla="*/ 45 w 168"/>
                <a:gd name="T57" fmla="*/ 57 h 68"/>
                <a:gd name="T58" fmla="*/ 91 w 168"/>
                <a:gd name="T59" fmla="*/ 42 h 68"/>
                <a:gd name="T60" fmla="*/ 51 w 168"/>
                <a:gd name="T61" fmla="*/ 51 h 68"/>
                <a:gd name="T62" fmla="*/ 58 w 168"/>
                <a:gd name="T63" fmla="*/ 39 h 68"/>
                <a:gd name="T64" fmla="*/ 38 w 168"/>
                <a:gd name="T65" fmla="*/ 52 h 68"/>
                <a:gd name="T66" fmla="*/ 14 w 168"/>
                <a:gd name="T67" fmla="*/ 49 h 68"/>
                <a:gd name="T68" fmla="*/ 0 w 168"/>
                <a:gd name="T69" fmla="*/ 44 h 68"/>
                <a:gd name="T70" fmla="*/ 0 w 168"/>
                <a:gd name="T71" fmla="*/ 44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68"/>
                <a:gd name="T110" fmla="*/ 168 w 1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68">
                  <a:moveTo>
                    <a:pt x="0" y="44"/>
                  </a:moveTo>
                  <a:lnTo>
                    <a:pt x="0" y="44"/>
                  </a:lnTo>
                  <a:lnTo>
                    <a:pt x="6" y="38"/>
                  </a:lnTo>
                  <a:lnTo>
                    <a:pt x="34" y="32"/>
                  </a:lnTo>
                  <a:lnTo>
                    <a:pt x="6" y="33"/>
                  </a:lnTo>
                  <a:lnTo>
                    <a:pt x="39" y="27"/>
                  </a:lnTo>
                  <a:lnTo>
                    <a:pt x="12" y="27"/>
                  </a:lnTo>
                  <a:lnTo>
                    <a:pt x="14" y="19"/>
                  </a:lnTo>
                  <a:lnTo>
                    <a:pt x="40" y="19"/>
                  </a:lnTo>
                  <a:lnTo>
                    <a:pt x="22" y="17"/>
                  </a:lnTo>
                  <a:lnTo>
                    <a:pt x="36" y="10"/>
                  </a:lnTo>
                  <a:lnTo>
                    <a:pt x="70" y="19"/>
                  </a:lnTo>
                  <a:lnTo>
                    <a:pt x="87" y="36"/>
                  </a:lnTo>
                  <a:lnTo>
                    <a:pt x="118" y="37"/>
                  </a:lnTo>
                  <a:lnTo>
                    <a:pt x="106" y="27"/>
                  </a:lnTo>
                  <a:lnTo>
                    <a:pt x="113" y="20"/>
                  </a:lnTo>
                  <a:lnTo>
                    <a:pt x="99" y="12"/>
                  </a:lnTo>
                  <a:lnTo>
                    <a:pt x="121" y="0"/>
                  </a:lnTo>
                  <a:lnTo>
                    <a:pt x="131" y="14"/>
                  </a:lnTo>
                  <a:lnTo>
                    <a:pt x="124" y="21"/>
                  </a:lnTo>
                  <a:lnTo>
                    <a:pt x="136" y="23"/>
                  </a:lnTo>
                  <a:lnTo>
                    <a:pt x="132" y="31"/>
                  </a:lnTo>
                  <a:lnTo>
                    <a:pt x="147" y="33"/>
                  </a:lnTo>
                  <a:lnTo>
                    <a:pt x="156" y="23"/>
                  </a:lnTo>
                  <a:lnTo>
                    <a:pt x="167" y="35"/>
                  </a:lnTo>
                  <a:lnTo>
                    <a:pt x="158" y="50"/>
                  </a:lnTo>
                  <a:lnTo>
                    <a:pt x="122" y="49"/>
                  </a:lnTo>
                  <a:lnTo>
                    <a:pt x="67" y="67"/>
                  </a:lnTo>
                  <a:lnTo>
                    <a:pt x="45" y="57"/>
                  </a:lnTo>
                  <a:lnTo>
                    <a:pt x="91" y="42"/>
                  </a:lnTo>
                  <a:lnTo>
                    <a:pt x="51" y="51"/>
                  </a:lnTo>
                  <a:lnTo>
                    <a:pt x="58" y="39"/>
                  </a:lnTo>
                  <a:lnTo>
                    <a:pt x="38" y="52"/>
                  </a:lnTo>
                  <a:lnTo>
                    <a:pt x="14" y="49"/>
                  </a:lnTo>
                  <a:lnTo>
                    <a:pt x="0" y="4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56" name="Freeform 243">
              <a:extLst>
                <a:ext uri="{FF2B5EF4-FFF2-40B4-BE49-F238E27FC236}">
                  <a16:creationId xmlns:a16="http://schemas.microsoft.com/office/drawing/2014/main" id="{5940915B-F6D3-4A93-9A3B-7E11DE1B8985}"/>
                </a:ext>
              </a:extLst>
            </p:cNvPr>
            <p:cNvSpPr>
              <a:spLocks/>
            </p:cNvSpPr>
            <p:nvPr/>
          </p:nvSpPr>
          <p:spPr bwMode="auto">
            <a:xfrm>
              <a:off x="1641" y="2031"/>
              <a:ext cx="87" cy="43"/>
            </a:xfrm>
            <a:custGeom>
              <a:avLst/>
              <a:gdLst>
                <a:gd name="T0" fmla="*/ 0 w 87"/>
                <a:gd name="T1" fmla="*/ 0 h 43"/>
                <a:gd name="T2" fmla="*/ 0 w 87"/>
                <a:gd name="T3" fmla="*/ 0 h 43"/>
                <a:gd name="T4" fmla="*/ 7 w 87"/>
                <a:gd name="T5" fmla="*/ 15 h 43"/>
                <a:gd name="T6" fmla="*/ 28 w 87"/>
                <a:gd name="T7" fmla="*/ 15 h 43"/>
                <a:gd name="T8" fmla="*/ 21 w 87"/>
                <a:gd name="T9" fmla="*/ 18 h 43"/>
                <a:gd name="T10" fmla="*/ 26 w 87"/>
                <a:gd name="T11" fmla="*/ 23 h 43"/>
                <a:gd name="T12" fmla="*/ 8 w 87"/>
                <a:gd name="T13" fmla="*/ 25 h 43"/>
                <a:gd name="T14" fmla="*/ 38 w 87"/>
                <a:gd name="T15" fmla="*/ 31 h 43"/>
                <a:gd name="T16" fmla="*/ 86 w 87"/>
                <a:gd name="T17" fmla="*/ 42 h 43"/>
                <a:gd name="T18" fmla="*/ 79 w 87"/>
                <a:gd name="T19" fmla="*/ 17 h 43"/>
                <a:gd name="T20" fmla="*/ 44 w 87"/>
                <a:gd name="T21" fmla="*/ 3 h 43"/>
                <a:gd name="T22" fmla="*/ 33 w 87"/>
                <a:gd name="T23" fmla="*/ 9 h 43"/>
                <a:gd name="T24" fmla="*/ 30 w 87"/>
                <a:gd name="T25" fmla="*/ 0 h 43"/>
                <a:gd name="T26" fmla="*/ 0 w 87"/>
                <a:gd name="T27" fmla="*/ 0 h 43"/>
                <a:gd name="T28" fmla="*/ 0 w 87"/>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
                <a:gd name="T46" fmla="*/ 0 h 43"/>
                <a:gd name="T47" fmla="*/ 87 w 87"/>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 h="43">
                  <a:moveTo>
                    <a:pt x="0" y="0"/>
                  </a:moveTo>
                  <a:lnTo>
                    <a:pt x="0" y="0"/>
                  </a:lnTo>
                  <a:lnTo>
                    <a:pt x="7" y="15"/>
                  </a:lnTo>
                  <a:lnTo>
                    <a:pt x="28" y="15"/>
                  </a:lnTo>
                  <a:lnTo>
                    <a:pt x="21" y="18"/>
                  </a:lnTo>
                  <a:lnTo>
                    <a:pt x="26" y="23"/>
                  </a:lnTo>
                  <a:lnTo>
                    <a:pt x="8" y="25"/>
                  </a:lnTo>
                  <a:lnTo>
                    <a:pt x="38" y="31"/>
                  </a:lnTo>
                  <a:lnTo>
                    <a:pt x="86" y="42"/>
                  </a:lnTo>
                  <a:lnTo>
                    <a:pt x="79" y="17"/>
                  </a:lnTo>
                  <a:lnTo>
                    <a:pt x="44" y="3"/>
                  </a:lnTo>
                  <a:lnTo>
                    <a:pt x="33" y="9"/>
                  </a:lnTo>
                  <a:lnTo>
                    <a:pt x="30" y="0"/>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57" name="Freeform 244">
              <a:extLst>
                <a:ext uri="{FF2B5EF4-FFF2-40B4-BE49-F238E27FC236}">
                  <a16:creationId xmlns:a16="http://schemas.microsoft.com/office/drawing/2014/main" id="{552DBB9A-9A69-4E8D-8A47-985DE3AFB1D0}"/>
                </a:ext>
              </a:extLst>
            </p:cNvPr>
            <p:cNvSpPr>
              <a:spLocks/>
            </p:cNvSpPr>
            <p:nvPr/>
          </p:nvSpPr>
          <p:spPr bwMode="auto">
            <a:xfrm>
              <a:off x="1681" y="2110"/>
              <a:ext cx="70" cy="43"/>
            </a:xfrm>
            <a:custGeom>
              <a:avLst/>
              <a:gdLst>
                <a:gd name="T0" fmla="*/ 0 w 70"/>
                <a:gd name="T1" fmla="*/ 28 h 43"/>
                <a:gd name="T2" fmla="*/ 0 w 70"/>
                <a:gd name="T3" fmla="*/ 28 h 43"/>
                <a:gd name="T4" fmla="*/ 8 w 70"/>
                <a:gd name="T5" fmla="*/ 18 h 43"/>
                <a:gd name="T6" fmla="*/ 21 w 70"/>
                <a:gd name="T7" fmla="*/ 19 h 43"/>
                <a:gd name="T8" fmla="*/ 4 w 70"/>
                <a:gd name="T9" fmla="*/ 9 h 43"/>
                <a:gd name="T10" fmla="*/ 8 w 70"/>
                <a:gd name="T11" fmla="*/ 3 h 43"/>
                <a:gd name="T12" fmla="*/ 36 w 70"/>
                <a:gd name="T13" fmla="*/ 17 h 43"/>
                <a:gd name="T14" fmla="*/ 20 w 70"/>
                <a:gd name="T15" fmla="*/ 2 h 43"/>
                <a:gd name="T16" fmla="*/ 62 w 70"/>
                <a:gd name="T17" fmla="*/ 0 h 43"/>
                <a:gd name="T18" fmla="*/ 69 w 70"/>
                <a:gd name="T19" fmla="*/ 31 h 43"/>
                <a:gd name="T20" fmla="*/ 61 w 70"/>
                <a:gd name="T21" fmla="*/ 26 h 43"/>
                <a:gd name="T22" fmla="*/ 60 w 70"/>
                <a:gd name="T23" fmla="*/ 42 h 43"/>
                <a:gd name="T24" fmla="*/ 27 w 70"/>
                <a:gd name="T25" fmla="*/ 41 h 43"/>
                <a:gd name="T26" fmla="*/ 33 w 70"/>
                <a:gd name="T27" fmla="*/ 36 h 43"/>
                <a:gd name="T28" fmla="*/ 24 w 70"/>
                <a:gd name="T29" fmla="*/ 30 h 43"/>
                <a:gd name="T30" fmla="*/ 48 w 70"/>
                <a:gd name="T31" fmla="*/ 22 h 43"/>
                <a:gd name="T32" fmla="*/ 0 w 70"/>
                <a:gd name="T33" fmla="*/ 28 h 43"/>
                <a:gd name="T34" fmla="*/ 0 w 70"/>
                <a:gd name="T35" fmla="*/ 2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43"/>
                <a:gd name="T56" fmla="*/ 70 w 70"/>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43">
                  <a:moveTo>
                    <a:pt x="0" y="28"/>
                  </a:moveTo>
                  <a:lnTo>
                    <a:pt x="0" y="28"/>
                  </a:lnTo>
                  <a:lnTo>
                    <a:pt x="8" y="18"/>
                  </a:lnTo>
                  <a:lnTo>
                    <a:pt x="21" y="19"/>
                  </a:lnTo>
                  <a:lnTo>
                    <a:pt x="4" y="9"/>
                  </a:lnTo>
                  <a:lnTo>
                    <a:pt x="8" y="3"/>
                  </a:lnTo>
                  <a:lnTo>
                    <a:pt x="36" y="17"/>
                  </a:lnTo>
                  <a:lnTo>
                    <a:pt x="20" y="2"/>
                  </a:lnTo>
                  <a:lnTo>
                    <a:pt x="62" y="0"/>
                  </a:lnTo>
                  <a:lnTo>
                    <a:pt x="69" y="31"/>
                  </a:lnTo>
                  <a:lnTo>
                    <a:pt x="61" y="26"/>
                  </a:lnTo>
                  <a:lnTo>
                    <a:pt x="60" y="42"/>
                  </a:lnTo>
                  <a:lnTo>
                    <a:pt x="27" y="41"/>
                  </a:lnTo>
                  <a:lnTo>
                    <a:pt x="33" y="36"/>
                  </a:lnTo>
                  <a:lnTo>
                    <a:pt x="24" y="30"/>
                  </a:lnTo>
                  <a:lnTo>
                    <a:pt x="48" y="22"/>
                  </a:lnTo>
                  <a:lnTo>
                    <a:pt x="0" y="2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58" name="Freeform 245">
              <a:extLst>
                <a:ext uri="{FF2B5EF4-FFF2-40B4-BE49-F238E27FC236}">
                  <a16:creationId xmlns:a16="http://schemas.microsoft.com/office/drawing/2014/main" id="{32A5A679-9FA5-4686-8BDB-F1CC5314F8FA}"/>
                </a:ext>
              </a:extLst>
            </p:cNvPr>
            <p:cNvSpPr>
              <a:spLocks/>
            </p:cNvSpPr>
            <p:nvPr/>
          </p:nvSpPr>
          <p:spPr bwMode="auto">
            <a:xfrm>
              <a:off x="1683" y="2183"/>
              <a:ext cx="82" cy="67"/>
            </a:xfrm>
            <a:custGeom>
              <a:avLst/>
              <a:gdLst>
                <a:gd name="T0" fmla="*/ 0 w 82"/>
                <a:gd name="T1" fmla="*/ 33 h 67"/>
                <a:gd name="T2" fmla="*/ 0 w 82"/>
                <a:gd name="T3" fmla="*/ 33 h 67"/>
                <a:gd name="T4" fmla="*/ 4 w 82"/>
                <a:gd name="T5" fmla="*/ 24 h 67"/>
                <a:gd name="T6" fmla="*/ 31 w 82"/>
                <a:gd name="T7" fmla="*/ 29 h 67"/>
                <a:gd name="T8" fmla="*/ 27 w 82"/>
                <a:gd name="T9" fmla="*/ 19 h 67"/>
                <a:gd name="T10" fmla="*/ 34 w 82"/>
                <a:gd name="T11" fmla="*/ 19 h 67"/>
                <a:gd name="T12" fmla="*/ 16 w 82"/>
                <a:gd name="T13" fmla="*/ 14 h 67"/>
                <a:gd name="T14" fmla="*/ 25 w 82"/>
                <a:gd name="T15" fmla="*/ 11 h 67"/>
                <a:gd name="T16" fmla="*/ 17 w 82"/>
                <a:gd name="T17" fmla="*/ 5 h 67"/>
                <a:gd name="T18" fmla="*/ 68 w 82"/>
                <a:gd name="T19" fmla="*/ 0 h 67"/>
                <a:gd name="T20" fmla="*/ 70 w 82"/>
                <a:gd name="T21" fmla="*/ 14 h 67"/>
                <a:gd name="T22" fmla="*/ 54 w 82"/>
                <a:gd name="T23" fmla="*/ 26 h 67"/>
                <a:gd name="T24" fmla="*/ 78 w 82"/>
                <a:gd name="T25" fmla="*/ 29 h 67"/>
                <a:gd name="T26" fmla="*/ 81 w 82"/>
                <a:gd name="T27" fmla="*/ 53 h 67"/>
                <a:gd name="T28" fmla="*/ 46 w 82"/>
                <a:gd name="T29" fmla="*/ 66 h 67"/>
                <a:gd name="T30" fmla="*/ 31 w 82"/>
                <a:gd name="T31" fmla="*/ 47 h 67"/>
                <a:gd name="T32" fmla="*/ 0 w 82"/>
                <a:gd name="T33" fmla="*/ 33 h 67"/>
                <a:gd name="T34" fmla="*/ 0 w 82"/>
                <a:gd name="T35" fmla="*/ 33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67"/>
                <a:gd name="T56" fmla="*/ 82 w 82"/>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67">
                  <a:moveTo>
                    <a:pt x="0" y="33"/>
                  </a:moveTo>
                  <a:lnTo>
                    <a:pt x="0" y="33"/>
                  </a:lnTo>
                  <a:lnTo>
                    <a:pt x="4" y="24"/>
                  </a:lnTo>
                  <a:lnTo>
                    <a:pt x="31" y="29"/>
                  </a:lnTo>
                  <a:lnTo>
                    <a:pt x="27" y="19"/>
                  </a:lnTo>
                  <a:lnTo>
                    <a:pt x="34" y="19"/>
                  </a:lnTo>
                  <a:lnTo>
                    <a:pt x="16" y="14"/>
                  </a:lnTo>
                  <a:lnTo>
                    <a:pt x="25" y="11"/>
                  </a:lnTo>
                  <a:lnTo>
                    <a:pt x="17" y="5"/>
                  </a:lnTo>
                  <a:lnTo>
                    <a:pt x="68" y="0"/>
                  </a:lnTo>
                  <a:lnTo>
                    <a:pt x="70" y="14"/>
                  </a:lnTo>
                  <a:lnTo>
                    <a:pt x="54" y="26"/>
                  </a:lnTo>
                  <a:lnTo>
                    <a:pt x="78" y="29"/>
                  </a:lnTo>
                  <a:lnTo>
                    <a:pt x="81" y="53"/>
                  </a:lnTo>
                  <a:lnTo>
                    <a:pt x="46" y="66"/>
                  </a:lnTo>
                  <a:lnTo>
                    <a:pt x="31" y="47"/>
                  </a:lnTo>
                  <a:lnTo>
                    <a:pt x="0" y="3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59" name="Freeform 246">
              <a:extLst>
                <a:ext uri="{FF2B5EF4-FFF2-40B4-BE49-F238E27FC236}">
                  <a16:creationId xmlns:a16="http://schemas.microsoft.com/office/drawing/2014/main" id="{924956E1-D303-4E2A-A97A-ADD5C54524EA}"/>
                </a:ext>
              </a:extLst>
            </p:cNvPr>
            <p:cNvSpPr>
              <a:spLocks/>
            </p:cNvSpPr>
            <p:nvPr/>
          </p:nvSpPr>
          <p:spPr bwMode="auto">
            <a:xfrm>
              <a:off x="1740" y="2042"/>
              <a:ext cx="49" cy="34"/>
            </a:xfrm>
            <a:custGeom>
              <a:avLst/>
              <a:gdLst>
                <a:gd name="T0" fmla="*/ 0 w 49"/>
                <a:gd name="T1" fmla="*/ 0 h 34"/>
                <a:gd name="T2" fmla="*/ 0 w 49"/>
                <a:gd name="T3" fmla="*/ 0 h 34"/>
                <a:gd name="T4" fmla="*/ 5 w 49"/>
                <a:gd name="T5" fmla="*/ 20 h 34"/>
                <a:gd name="T6" fmla="*/ 20 w 49"/>
                <a:gd name="T7" fmla="*/ 21 h 34"/>
                <a:gd name="T8" fmla="*/ 7 w 49"/>
                <a:gd name="T9" fmla="*/ 24 h 34"/>
                <a:gd name="T10" fmla="*/ 14 w 49"/>
                <a:gd name="T11" fmla="*/ 33 h 34"/>
                <a:gd name="T12" fmla="*/ 44 w 49"/>
                <a:gd name="T13" fmla="*/ 28 h 34"/>
                <a:gd name="T14" fmla="*/ 48 w 49"/>
                <a:gd name="T15" fmla="*/ 16 h 34"/>
                <a:gd name="T16" fmla="*/ 0 w 49"/>
                <a:gd name="T17" fmla="*/ 0 h 34"/>
                <a:gd name="T18" fmla="*/ 0 w 49"/>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34"/>
                <a:gd name="T32" fmla="*/ 49 w 4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34">
                  <a:moveTo>
                    <a:pt x="0" y="0"/>
                  </a:moveTo>
                  <a:lnTo>
                    <a:pt x="0" y="0"/>
                  </a:lnTo>
                  <a:lnTo>
                    <a:pt x="5" y="20"/>
                  </a:lnTo>
                  <a:lnTo>
                    <a:pt x="20" y="21"/>
                  </a:lnTo>
                  <a:lnTo>
                    <a:pt x="7" y="24"/>
                  </a:lnTo>
                  <a:lnTo>
                    <a:pt x="14" y="33"/>
                  </a:lnTo>
                  <a:lnTo>
                    <a:pt x="44" y="28"/>
                  </a:lnTo>
                  <a:lnTo>
                    <a:pt x="48" y="16"/>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60" name="Freeform 247">
              <a:extLst>
                <a:ext uri="{FF2B5EF4-FFF2-40B4-BE49-F238E27FC236}">
                  <a16:creationId xmlns:a16="http://schemas.microsoft.com/office/drawing/2014/main" id="{DBAD8ED0-64CF-4437-9B41-8F4D8AC715B0}"/>
                </a:ext>
              </a:extLst>
            </p:cNvPr>
            <p:cNvSpPr>
              <a:spLocks/>
            </p:cNvSpPr>
            <p:nvPr/>
          </p:nvSpPr>
          <p:spPr bwMode="auto">
            <a:xfrm>
              <a:off x="1757" y="2093"/>
              <a:ext cx="236" cy="76"/>
            </a:xfrm>
            <a:custGeom>
              <a:avLst/>
              <a:gdLst>
                <a:gd name="T0" fmla="*/ 0 w 236"/>
                <a:gd name="T1" fmla="*/ 12 h 76"/>
                <a:gd name="T2" fmla="*/ 0 w 236"/>
                <a:gd name="T3" fmla="*/ 12 h 76"/>
                <a:gd name="T4" fmla="*/ 15 w 236"/>
                <a:gd name="T5" fmla="*/ 0 h 76"/>
                <a:gd name="T6" fmla="*/ 35 w 236"/>
                <a:gd name="T7" fmla="*/ 7 h 76"/>
                <a:gd name="T8" fmla="*/ 49 w 236"/>
                <a:gd name="T9" fmla="*/ 12 h 76"/>
                <a:gd name="T10" fmla="*/ 45 w 236"/>
                <a:gd name="T11" fmla="*/ 21 h 76"/>
                <a:gd name="T12" fmla="*/ 72 w 236"/>
                <a:gd name="T13" fmla="*/ 13 h 76"/>
                <a:gd name="T14" fmla="*/ 89 w 236"/>
                <a:gd name="T15" fmla="*/ 21 h 76"/>
                <a:gd name="T16" fmla="*/ 75 w 236"/>
                <a:gd name="T17" fmla="*/ 21 h 76"/>
                <a:gd name="T18" fmla="*/ 105 w 236"/>
                <a:gd name="T19" fmla="*/ 26 h 76"/>
                <a:gd name="T20" fmla="*/ 72 w 236"/>
                <a:gd name="T21" fmla="*/ 28 h 76"/>
                <a:gd name="T22" fmla="*/ 89 w 236"/>
                <a:gd name="T23" fmla="*/ 34 h 76"/>
                <a:gd name="T24" fmla="*/ 76 w 236"/>
                <a:gd name="T25" fmla="*/ 40 h 76"/>
                <a:gd name="T26" fmla="*/ 93 w 236"/>
                <a:gd name="T27" fmla="*/ 35 h 76"/>
                <a:gd name="T28" fmla="*/ 107 w 236"/>
                <a:gd name="T29" fmla="*/ 49 h 76"/>
                <a:gd name="T30" fmla="*/ 111 w 236"/>
                <a:gd name="T31" fmla="*/ 43 h 76"/>
                <a:gd name="T32" fmla="*/ 154 w 236"/>
                <a:gd name="T33" fmla="*/ 49 h 76"/>
                <a:gd name="T34" fmla="*/ 199 w 236"/>
                <a:gd name="T35" fmla="*/ 35 h 76"/>
                <a:gd name="T36" fmla="*/ 235 w 236"/>
                <a:gd name="T37" fmla="*/ 52 h 76"/>
                <a:gd name="T38" fmla="*/ 224 w 236"/>
                <a:gd name="T39" fmla="*/ 59 h 76"/>
                <a:gd name="T40" fmla="*/ 228 w 236"/>
                <a:gd name="T41" fmla="*/ 72 h 76"/>
                <a:gd name="T42" fmla="*/ 206 w 236"/>
                <a:gd name="T43" fmla="*/ 75 h 76"/>
                <a:gd name="T44" fmla="*/ 182 w 236"/>
                <a:gd name="T45" fmla="*/ 63 h 76"/>
                <a:gd name="T46" fmla="*/ 182 w 236"/>
                <a:gd name="T47" fmla="*/ 72 h 76"/>
                <a:gd name="T48" fmla="*/ 169 w 236"/>
                <a:gd name="T49" fmla="*/ 73 h 76"/>
                <a:gd name="T50" fmla="*/ 116 w 236"/>
                <a:gd name="T51" fmla="*/ 75 h 76"/>
                <a:gd name="T52" fmla="*/ 111 w 236"/>
                <a:gd name="T53" fmla="*/ 64 h 76"/>
                <a:gd name="T54" fmla="*/ 98 w 236"/>
                <a:gd name="T55" fmla="*/ 73 h 76"/>
                <a:gd name="T56" fmla="*/ 82 w 236"/>
                <a:gd name="T57" fmla="*/ 64 h 76"/>
                <a:gd name="T58" fmla="*/ 71 w 236"/>
                <a:gd name="T59" fmla="*/ 71 h 76"/>
                <a:gd name="T60" fmla="*/ 51 w 236"/>
                <a:gd name="T61" fmla="*/ 22 h 76"/>
                <a:gd name="T62" fmla="*/ 26 w 236"/>
                <a:gd name="T63" fmla="*/ 27 h 76"/>
                <a:gd name="T64" fmla="*/ 0 w 236"/>
                <a:gd name="T65" fmla="*/ 12 h 76"/>
                <a:gd name="T66" fmla="*/ 0 w 236"/>
                <a:gd name="T67" fmla="*/ 12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6"/>
                <a:gd name="T104" fmla="*/ 236 w 236"/>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6">
                  <a:moveTo>
                    <a:pt x="0" y="12"/>
                  </a:moveTo>
                  <a:lnTo>
                    <a:pt x="0" y="12"/>
                  </a:lnTo>
                  <a:lnTo>
                    <a:pt x="15" y="0"/>
                  </a:lnTo>
                  <a:lnTo>
                    <a:pt x="35" y="7"/>
                  </a:lnTo>
                  <a:lnTo>
                    <a:pt x="49" y="12"/>
                  </a:lnTo>
                  <a:lnTo>
                    <a:pt x="45" y="21"/>
                  </a:lnTo>
                  <a:lnTo>
                    <a:pt x="72" y="13"/>
                  </a:lnTo>
                  <a:lnTo>
                    <a:pt x="89" y="21"/>
                  </a:lnTo>
                  <a:lnTo>
                    <a:pt x="75" y="21"/>
                  </a:lnTo>
                  <a:lnTo>
                    <a:pt x="105" y="26"/>
                  </a:lnTo>
                  <a:lnTo>
                    <a:pt x="72" y="28"/>
                  </a:lnTo>
                  <a:lnTo>
                    <a:pt x="89" y="34"/>
                  </a:lnTo>
                  <a:lnTo>
                    <a:pt x="76" y="40"/>
                  </a:lnTo>
                  <a:lnTo>
                    <a:pt x="93" y="35"/>
                  </a:lnTo>
                  <a:lnTo>
                    <a:pt x="107" y="49"/>
                  </a:lnTo>
                  <a:lnTo>
                    <a:pt x="111" y="43"/>
                  </a:lnTo>
                  <a:lnTo>
                    <a:pt x="154" y="49"/>
                  </a:lnTo>
                  <a:lnTo>
                    <a:pt x="199" y="35"/>
                  </a:lnTo>
                  <a:lnTo>
                    <a:pt x="235" y="52"/>
                  </a:lnTo>
                  <a:lnTo>
                    <a:pt x="224" y="59"/>
                  </a:lnTo>
                  <a:lnTo>
                    <a:pt x="228" y="72"/>
                  </a:lnTo>
                  <a:lnTo>
                    <a:pt x="206" y="75"/>
                  </a:lnTo>
                  <a:lnTo>
                    <a:pt x="182" y="63"/>
                  </a:lnTo>
                  <a:lnTo>
                    <a:pt x="182" y="72"/>
                  </a:lnTo>
                  <a:lnTo>
                    <a:pt x="169" y="73"/>
                  </a:lnTo>
                  <a:lnTo>
                    <a:pt x="116" y="75"/>
                  </a:lnTo>
                  <a:lnTo>
                    <a:pt x="111" y="64"/>
                  </a:lnTo>
                  <a:lnTo>
                    <a:pt x="98" y="73"/>
                  </a:lnTo>
                  <a:lnTo>
                    <a:pt x="82" y="64"/>
                  </a:lnTo>
                  <a:lnTo>
                    <a:pt x="71" y="71"/>
                  </a:lnTo>
                  <a:lnTo>
                    <a:pt x="51" y="22"/>
                  </a:lnTo>
                  <a:lnTo>
                    <a:pt x="26" y="27"/>
                  </a:lnTo>
                  <a:lnTo>
                    <a:pt x="0" y="1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61" name="Freeform 248">
              <a:extLst>
                <a:ext uri="{FF2B5EF4-FFF2-40B4-BE49-F238E27FC236}">
                  <a16:creationId xmlns:a16="http://schemas.microsoft.com/office/drawing/2014/main" id="{BF2506DF-BCD8-4120-83DB-C41CA756AC74}"/>
                </a:ext>
              </a:extLst>
            </p:cNvPr>
            <p:cNvSpPr>
              <a:spLocks/>
            </p:cNvSpPr>
            <p:nvPr/>
          </p:nvSpPr>
          <p:spPr bwMode="auto">
            <a:xfrm>
              <a:off x="1767" y="1966"/>
              <a:ext cx="154" cy="100"/>
            </a:xfrm>
            <a:custGeom>
              <a:avLst/>
              <a:gdLst>
                <a:gd name="T0" fmla="*/ 0 w 154"/>
                <a:gd name="T1" fmla="*/ 31 h 100"/>
                <a:gd name="T2" fmla="*/ 0 w 154"/>
                <a:gd name="T3" fmla="*/ 31 h 100"/>
                <a:gd name="T4" fmla="*/ 37 w 154"/>
                <a:gd name="T5" fmla="*/ 26 h 100"/>
                <a:gd name="T6" fmla="*/ 17 w 154"/>
                <a:gd name="T7" fmla="*/ 12 h 100"/>
                <a:gd name="T8" fmla="*/ 50 w 154"/>
                <a:gd name="T9" fmla="*/ 6 h 100"/>
                <a:gd name="T10" fmla="*/ 24 w 154"/>
                <a:gd name="T11" fmla="*/ 0 h 100"/>
                <a:gd name="T12" fmla="*/ 65 w 154"/>
                <a:gd name="T13" fmla="*/ 8 h 100"/>
                <a:gd name="T14" fmla="*/ 77 w 154"/>
                <a:gd name="T15" fmla="*/ 26 h 100"/>
                <a:gd name="T16" fmla="*/ 98 w 154"/>
                <a:gd name="T17" fmla="*/ 27 h 100"/>
                <a:gd name="T18" fmla="*/ 106 w 154"/>
                <a:gd name="T19" fmla="*/ 40 h 100"/>
                <a:gd name="T20" fmla="*/ 108 w 154"/>
                <a:gd name="T21" fmla="*/ 31 h 100"/>
                <a:gd name="T22" fmla="*/ 118 w 154"/>
                <a:gd name="T23" fmla="*/ 31 h 100"/>
                <a:gd name="T24" fmla="*/ 114 w 154"/>
                <a:gd name="T25" fmla="*/ 40 h 100"/>
                <a:gd name="T26" fmla="*/ 126 w 154"/>
                <a:gd name="T27" fmla="*/ 46 h 100"/>
                <a:gd name="T28" fmla="*/ 118 w 154"/>
                <a:gd name="T29" fmla="*/ 55 h 100"/>
                <a:gd name="T30" fmla="*/ 142 w 154"/>
                <a:gd name="T31" fmla="*/ 54 h 100"/>
                <a:gd name="T32" fmla="*/ 153 w 154"/>
                <a:gd name="T33" fmla="*/ 67 h 100"/>
                <a:gd name="T34" fmla="*/ 124 w 154"/>
                <a:gd name="T35" fmla="*/ 71 h 100"/>
                <a:gd name="T36" fmla="*/ 116 w 154"/>
                <a:gd name="T37" fmla="*/ 83 h 100"/>
                <a:gd name="T38" fmla="*/ 110 w 154"/>
                <a:gd name="T39" fmla="*/ 71 h 100"/>
                <a:gd name="T40" fmla="*/ 102 w 154"/>
                <a:gd name="T41" fmla="*/ 99 h 100"/>
                <a:gd name="T42" fmla="*/ 84 w 154"/>
                <a:gd name="T43" fmla="*/ 84 h 100"/>
                <a:gd name="T44" fmla="*/ 93 w 154"/>
                <a:gd name="T45" fmla="*/ 99 h 100"/>
                <a:gd name="T46" fmla="*/ 57 w 154"/>
                <a:gd name="T47" fmla="*/ 97 h 100"/>
                <a:gd name="T48" fmla="*/ 46 w 154"/>
                <a:gd name="T49" fmla="*/ 89 h 100"/>
                <a:gd name="T50" fmla="*/ 63 w 154"/>
                <a:gd name="T51" fmla="*/ 88 h 100"/>
                <a:gd name="T52" fmla="*/ 45 w 154"/>
                <a:gd name="T53" fmla="*/ 85 h 100"/>
                <a:gd name="T54" fmla="*/ 40 w 154"/>
                <a:gd name="T55" fmla="*/ 81 h 100"/>
                <a:gd name="T56" fmla="*/ 50 w 154"/>
                <a:gd name="T57" fmla="*/ 80 h 100"/>
                <a:gd name="T58" fmla="*/ 34 w 154"/>
                <a:gd name="T59" fmla="*/ 74 h 100"/>
                <a:gd name="T60" fmla="*/ 83 w 154"/>
                <a:gd name="T61" fmla="*/ 65 h 100"/>
                <a:gd name="T62" fmla="*/ 24 w 154"/>
                <a:gd name="T63" fmla="*/ 67 h 100"/>
                <a:gd name="T64" fmla="*/ 13 w 154"/>
                <a:gd name="T65" fmla="*/ 57 h 100"/>
                <a:gd name="T66" fmla="*/ 34 w 154"/>
                <a:gd name="T67" fmla="*/ 53 h 100"/>
                <a:gd name="T68" fmla="*/ 2 w 154"/>
                <a:gd name="T69" fmla="*/ 46 h 100"/>
                <a:gd name="T70" fmla="*/ 9 w 154"/>
                <a:gd name="T71" fmla="*/ 45 h 100"/>
                <a:gd name="T72" fmla="*/ 0 w 154"/>
                <a:gd name="T73" fmla="*/ 38 h 100"/>
                <a:gd name="T74" fmla="*/ 37 w 154"/>
                <a:gd name="T75" fmla="*/ 38 h 100"/>
                <a:gd name="T76" fmla="*/ 0 w 154"/>
                <a:gd name="T77" fmla="*/ 31 h 100"/>
                <a:gd name="T78" fmla="*/ 0 w 154"/>
                <a:gd name="T79" fmla="*/ 31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00"/>
                <a:gd name="T122" fmla="*/ 154 w 154"/>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00">
                  <a:moveTo>
                    <a:pt x="0" y="31"/>
                  </a:moveTo>
                  <a:lnTo>
                    <a:pt x="0" y="31"/>
                  </a:lnTo>
                  <a:lnTo>
                    <a:pt x="37" y="26"/>
                  </a:lnTo>
                  <a:lnTo>
                    <a:pt x="17" y="12"/>
                  </a:lnTo>
                  <a:lnTo>
                    <a:pt x="50" y="6"/>
                  </a:lnTo>
                  <a:lnTo>
                    <a:pt x="24" y="0"/>
                  </a:lnTo>
                  <a:lnTo>
                    <a:pt x="65" y="8"/>
                  </a:lnTo>
                  <a:lnTo>
                    <a:pt x="77" y="26"/>
                  </a:lnTo>
                  <a:lnTo>
                    <a:pt x="98" y="27"/>
                  </a:lnTo>
                  <a:lnTo>
                    <a:pt x="106" y="40"/>
                  </a:lnTo>
                  <a:lnTo>
                    <a:pt x="108" y="31"/>
                  </a:lnTo>
                  <a:lnTo>
                    <a:pt x="118" y="31"/>
                  </a:lnTo>
                  <a:lnTo>
                    <a:pt x="114" y="40"/>
                  </a:lnTo>
                  <a:lnTo>
                    <a:pt x="126" y="46"/>
                  </a:lnTo>
                  <a:lnTo>
                    <a:pt x="118" y="55"/>
                  </a:lnTo>
                  <a:lnTo>
                    <a:pt x="142" y="54"/>
                  </a:lnTo>
                  <a:lnTo>
                    <a:pt x="153" y="67"/>
                  </a:lnTo>
                  <a:lnTo>
                    <a:pt x="124" y="71"/>
                  </a:lnTo>
                  <a:lnTo>
                    <a:pt x="116" y="83"/>
                  </a:lnTo>
                  <a:lnTo>
                    <a:pt x="110" y="71"/>
                  </a:lnTo>
                  <a:lnTo>
                    <a:pt x="102" y="99"/>
                  </a:lnTo>
                  <a:lnTo>
                    <a:pt x="84" y="84"/>
                  </a:lnTo>
                  <a:lnTo>
                    <a:pt x="93" y="99"/>
                  </a:lnTo>
                  <a:lnTo>
                    <a:pt x="57" y="97"/>
                  </a:lnTo>
                  <a:lnTo>
                    <a:pt x="46" y="89"/>
                  </a:lnTo>
                  <a:lnTo>
                    <a:pt x="63" y="88"/>
                  </a:lnTo>
                  <a:lnTo>
                    <a:pt x="45" y="85"/>
                  </a:lnTo>
                  <a:lnTo>
                    <a:pt x="40" y="81"/>
                  </a:lnTo>
                  <a:lnTo>
                    <a:pt x="50" y="80"/>
                  </a:lnTo>
                  <a:lnTo>
                    <a:pt x="34" y="74"/>
                  </a:lnTo>
                  <a:lnTo>
                    <a:pt x="83" y="65"/>
                  </a:lnTo>
                  <a:lnTo>
                    <a:pt x="24" y="67"/>
                  </a:lnTo>
                  <a:lnTo>
                    <a:pt x="13" y="57"/>
                  </a:lnTo>
                  <a:lnTo>
                    <a:pt x="34" y="53"/>
                  </a:lnTo>
                  <a:lnTo>
                    <a:pt x="2" y="46"/>
                  </a:lnTo>
                  <a:lnTo>
                    <a:pt x="9" y="45"/>
                  </a:lnTo>
                  <a:lnTo>
                    <a:pt x="0" y="38"/>
                  </a:lnTo>
                  <a:lnTo>
                    <a:pt x="37" y="38"/>
                  </a:lnTo>
                  <a:lnTo>
                    <a:pt x="0" y="31"/>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62" name="Freeform 249">
              <a:extLst>
                <a:ext uri="{FF2B5EF4-FFF2-40B4-BE49-F238E27FC236}">
                  <a16:creationId xmlns:a16="http://schemas.microsoft.com/office/drawing/2014/main" id="{2077F11A-46DB-44EB-ADA8-5819285AC96C}"/>
                </a:ext>
              </a:extLst>
            </p:cNvPr>
            <p:cNvSpPr>
              <a:spLocks/>
            </p:cNvSpPr>
            <p:nvPr/>
          </p:nvSpPr>
          <p:spPr bwMode="auto">
            <a:xfrm>
              <a:off x="1767" y="2137"/>
              <a:ext cx="38" cy="26"/>
            </a:xfrm>
            <a:custGeom>
              <a:avLst/>
              <a:gdLst>
                <a:gd name="T0" fmla="*/ 0 w 38"/>
                <a:gd name="T1" fmla="*/ 17 h 26"/>
                <a:gd name="T2" fmla="*/ 0 w 38"/>
                <a:gd name="T3" fmla="*/ 17 h 26"/>
                <a:gd name="T4" fmla="*/ 6 w 38"/>
                <a:gd name="T5" fmla="*/ 0 h 26"/>
                <a:gd name="T6" fmla="*/ 30 w 38"/>
                <a:gd name="T7" fmla="*/ 5 h 26"/>
                <a:gd name="T8" fmla="*/ 37 w 38"/>
                <a:gd name="T9" fmla="*/ 25 h 26"/>
                <a:gd name="T10" fmla="*/ 0 w 38"/>
                <a:gd name="T11" fmla="*/ 17 h 26"/>
                <a:gd name="T12" fmla="*/ 0 w 38"/>
                <a:gd name="T13" fmla="*/ 17 h 26"/>
                <a:gd name="T14" fmla="*/ 0 60000 65536"/>
                <a:gd name="T15" fmla="*/ 0 60000 65536"/>
                <a:gd name="T16" fmla="*/ 0 60000 65536"/>
                <a:gd name="T17" fmla="*/ 0 60000 65536"/>
                <a:gd name="T18" fmla="*/ 0 60000 65536"/>
                <a:gd name="T19" fmla="*/ 0 60000 65536"/>
                <a:gd name="T20" fmla="*/ 0 60000 65536"/>
                <a:gd name="T21" fmla="*/ 0 w 38"/>
                <a:gd name="T22" fmla="*/ 0 h 26"/>
                <a:gd name="T23" fmla="*/ 38 w 3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6">
                  <a:moveTo>
                    <a:pt x="0" y="17"/>
                  </a:moveTo>
                  <a:lnTo>
                    <a:pt x="0" y="17"/>
                  </a:lnTo>
                  <a:lnTo>
                    <a:pt x="6" y="0"/>
                  </a:lnTo>
                  <a:lnTo>
                    <a:pt x="30" y="5"/>
                  </a:lnTo>
                  <a:lnTo>
                    <a:pt x="37" y="25"/>
                  </a:lnTo>
                  <a:lnTo>
                    <a:pt x="0" y="17"/>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63" name="Freeform 250">
              <a:extLst>
                <a:ext uri="{FF2B5EF4-FFF2-40B4-BE49-F238E27FC236}">
                  <a16:creationId xmlns:a16="http://schemas.microsoft.com/office/drawing/2014/main" id="{B17CAF0A-D836-4BAC-96EF-D1759813DE05}"/>
                </a:ext>
              </a:extLst>
            </p:cNvPr>
            <p:cNvSpPr>
              <a:spLocks/>
            </p:cNvSpPr>
            <p:nvPr/>
          </p:nvSpPr>
          <p:spPr bwMode="auto">
            <a:xfrm>
              <a:off x="1767" y="2075"/>
              <a:ext cx="43" cy="10"/>
            </a:xfrm>
            <a:custGeom>
              <a:avLst/>
              <a:gdLst>
                <a:gd name="T0" fmla="*/ 0 w 43"/>
                <a:gd name="T1" fmla="*/ 4 h 10"/>
                <a:gd name="T2" fmla="*/ 0 w 43"/>
                <a:gd name="T3" fmla="*/ 4 h 10"/>
                <a:gd name="T4" fmla="*/ 10 w 43"/>
                <a:gd name="T5" fmla="*/ 9 h 10"/>
                <a:gd name="T6" fmla="*/ 42 w 43"/>
                <a:gd name="T7" fmla="*/ 4 h 10"/>
                <a:gd name="T8" fmla="*/ 11 w 43"/>
                <a:gd name="T9" fmla="*/ 0 h 10"/>
                <a:gd name="T10" fmla="*/ 0 w 43"/>
                <a:gd name="T11" fmla="*/ 4 h 10"/>
                <a:gd name="T12" fmla="*/ 0 w 43"/>
                <a:gd name="T13" fmla="*/ 4 h 10"/>
                <a:gd name="T14" fmla="*/ 0 60000 65536"/>
                <a:gd name="T15" fmla="*/ 0 60000 65536"/>
                <a:gd name="T16" fmla="*/ 0 60000 65536"/>
                <a:gd name="T17" fmla="*/ 0 60000 65536"/>
                <a:gd name="T18" fmla="*/ 0 60000 65536"/>
                <a:gd name="T19" fmla="*/ 0 60000 65536"/>
                <a:gd name="T20" fmla="*/ 0 60000 65536"/>
                <a:gd name="T21" fmla="*/ 0 w 43"/>
                <a:gd name="T22" fmla="*/ 0 h 10"/>
                <a:gd name="T23" fmla="*/ 43 w 4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0">
                  <a:moveTo>
                    <a:pt x="0" y="4"/>
                  </a:moveTo>
                  <a:lnTo>
                    <a:pt x="0" y="4"/>
                  </a:lnTo>
                  <a:lnTo>
                    <a:pt x="10" y="9"/>
                  </a:lnTo>
                  <a:lnTo>
                    <a:pt x="42" y="4"/>
                  </a:lnTo>
                  <a:lnTo>
                    <a:pt x="11" y="0"/>
                  </a:lnTo>
                  <a:lnTo>
                    <a:pt x="0" y="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64" name="Freeform 251">
              <a:extLst>
                <a:ext uri="{FF2B5EF4-FFF2-40B4-BE49-F238E27FC236}">
                  <a16:creationId xmlns:a16="http://schemas.microsoft.com/office/drawing/2014/main" id="{1C36405A-61DE-4AC2-B8B9-0A42407AFBDC}"/>
                </a:ext>
              </a:extLst>
            </p:cNvPr>
            <p:cNvSpPr>
              <a:spLocks/>
            </p:cNvSpPr>
            <p:nvPr/>
          </p:nvSpPr>
          <p:spPr bwMode="auto">
            <a:xfrm>
              <a:off x="1774" y="2179"/>
              <a:ext cx="75" cy="53"/>
            </a:xfrm>
            <a:custGeom>
              <a:avLst/>
              <a:gdLst>
                <a:gd name="T0" fmla="*/ 0 w 75"/>
                <a:gd name="T1" fmla="*/ 9 h 53"/>
                <a:gd name="T2" fmla="*/ 0 w 75"/>
                <a:gd name="T3" fmla="*/ 9 h 53"/>
                <a:gd name="T4" fmla="*/ 2 w 75"/>
                <a:gd name="T5" fmla="*/ 33 h 53"/>
                <a:gd name="T6" fmla="*/ 10 w 75"/>
                <a:gd name="T7" fmla="*/ 38 h 53"/>
                <a:gd name="T8" fmla="*/ 7 w 75"/>
                <a:gd name="T9" fmla="*/ 52 h 53"/>
                <a:gd name="T10" fmla="*/ 18 w 75"/>
                <a:gd name="T11" fmla="*/ 52 h 53"/>
                <a:gd name="T12" fmla="*/ 30 w 75"/>
                <a:gd name="T13" fmla="*/ 41 h 53"/>
                <a:gd name="T14" fmla="*/ 18 w 75"/>
                <a:gd name="T15" fmla="*/ 33 h 53"/>
                <a:gd name="T16" fmla="*/ 48 w 75"/>
                <a:gd name="T17" fmla="*/ 33 h 53"/>
                <a:gd name="T18" fmla="*/ 74 w 75"/>
                <a:gd name="T19" fmla="*/ 4 h 53"/>
                <a:gd name="T20" fmla="*/ 6 w 75"/>
                <a:gd name="T21" fmla="*/ 0 h 53"/>
                <a:gd name="T22" fmla="*/ 15 w 75"/>
                <a:gd name="T23" fmla="*/ 10 h 53"/>
                <a:gd name="T24" fmla="*/ 0 w 75"/>
                <a:gd name="T25" fmla="*/ 9 h 53"/>
                <a:gd name="T26" fmla="*/ 0 w 75"/>
                <a:gd name="T27" fmla="*/ 9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53"/>
                <a:gd name="T44" fmla="*/ 75 w 75"/>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53">
                  <a:moveTo>
                    <a:pt x="0" y="9"/>
                  </a:moveTo>
                  <a:lnTo>
                    <a:pt x="0" y="9"/>
                  </a:lnTo>
                  <a:lnTo>
                    <a:pt x="2" y="33"/>
                  </a:lnTo>
                  <a:lnTo>
                    <a:pt x="10" y="38"/>
                  </a:lnTo>
                  <a:lnTo>
                    <a:pt x="7" y="52"/>
                  </a:lnTo>
                  <a:lnTo>
                    <a:pt x="18" y="52"/>
                  </a:lnTo>
                  <a:lnTo>
                    <a:pt x="30" y="41"/>
                  </a:lnTo>
                  <a:lnTo>
                    <a:pt x="18" y="33"/>
                  </a:lnTo>
                  <a:lnTo>
                    <a:pt x="48" y="33"/>
                  </a:lnTo>
                  <a:lnTo>
                    <a:pt x="74" y="4"/>
                  </a:lnTo>
                  <a:lnTo>
                    <a:pt x="6" y="0"/>
                  </a:lnTo>
                  <a:lnTo>
                    <a:pt x="15" y="10"/>
                  </a:lnTo>
                  <a:lnTo>
                    <a:pt x="0" y="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65" name="Freeform 59">
              <a:extLst>
                <a:ext uri="{FF2B5EF4-FFF2-40B4-BE49-F238E27FC236}">
                  <a16:creationId xmlns:a16="http://schemas.microsoft.com/office/drawing/2014/main" id="{0CA0FF0B-BEA5-4344-8588-61076FAF8EEB}"/>
                </a:ext>
              </a:extLst>
            </p:cNvPr>
            <p:cNvSpPr>
              <a:spLocks/>
            </p:cNvSpPr>
            <p:nvPr/>
          </p:nvSpPr>
          <p:spPr bwMode="auto">
            <a:xfrm>
              <a:off x="1824" y="1908"/>
              <a:ext cx="421" cy="214"/>
            </a:xfrm>
            <a:custGeom>
              <a:avLst/>
              <a:gdLst>
                <a:gd name="T0" fmla="*/ 37 w 421"/>
                <a:gd name="T1" fmla="*/ 50 h 214"/>
                <a:gd name="T2" fmla="*/ 31 w 421"/>
                <a:gd name="T3" fmla="*/ 58 h 214"/>
                <a:gd name="T4" fmla="*/ 36 w 421"/>
                <a:gd name="T5" fmla="*/ 68 h 214"/>
                <a:gd name="T6" fmla="*/ 66 w 421"/>
                <a:gd name="T7" fmla="*/ 83 h 214"/>
                <a:gd name="T8" fmla="*/ 89 w 421"/>
                <a:gd name="T9" fmla="*/ 71 h 214"/>
                <a:gd name="T10" fmla="*/ 135 w 421"/>
                <a:gd name="T11" fmla="*/ 72 h 214"/>
                <a:gd name="T12" fmla="*/ 166 w 421"/>
                <a:gd name="T13" fmla="*/ 75 h 214"/>
                <a:gd name="T14" fmla="*/ 172 w 421"/>
                <a:gd name="T15" fmla="*/ 74 h 214"/>
                <a:gd name="T16" fmla="*/ 142 w 421"/>
                <a:gd name="T17" fmla="*/ 111 h 214"/>
                <a:gd name="T18" fmla="*/ 111 w 421"/>
                <a:gd name="T19" fmla="*/ 93 h 214"/>
                <a:gd name="T20" fmla="*/ 90 w 421"/>
                <a:gd name="T21" fmla="*/ 103 h 214"/>
                <a:gd name="T22" fmla="*/ 100 w 421"/>
                <a:gd name="T23" fmla="*/ 131 h 214"/>
                <a:gd name="T24" fmla="*/ 132 w 421"/>
                <a:gd name="T25" fmla="*/ 145 h 214"/>
                <a:gd name="T26" fmla="*/ 62 w 421"/>
                <a:gd name="T27" fmla="*/ 157 h 214"/>
                <a:gd name="T28" fmla="*/ 88 w 421"/>
                <a:gd name="T29" fmla="*/ 158 h 214"/>
                <a:gd name="T30" fmla="*/ 109 w 421"/>
                <a:gd name="T31" fmla="*/ 157 h 214"/>
                <a:gd name="T32" fmla="*/ 88 w 421"/>
                <a:gd name="T33" fmla="*/ 167 h 214"/>
                <a:gd name="T34" fmla="*/ 132 w 421"/>
                <a:gd name="T35" fmla="*/ 159 h 214"/>
                <a:gd name="T36" fmla="*/ 51 w 421"/>
                <a:gd name="T37" fmla="*/ 168 h 214"/>
                <a:gd name="T38" fmla="*/ 39 w 421"/>
                <a:gd name="T39" fmla="*/ 207 h 214"/>
                <a:gd name="T40" fmla="*/ 72 w 421"/>
                <a:gd name="T41" fmla="*/ 202 h 214"/>
                <a:gd name="T42" fmla="*/ 93 w 421"/>
                <a:gd name="T43" fmla="*/ 203 h 214"/>
                <a:gd name="T44" fmla="*/ 126 w 421"/>
                <a:gd name="T45" fmla="*/ 207 h 214"/>
                <a:gd name="T46" fmla="*/ 149 w 421"/>
                <a:gd name="T47" fmla="*/ 205 h 214"/>
                <a:gd name="T48" fmla="*/ 191 w 421"/>
                <a:gd name="T49" fmla="*/ 193 h 214"/>
                <a:gd name="T50" fmla="*/ 135 w 421"/>
                <a:gd name="T51" fmla="*/ 184 h 214"/>
                <a:gd name="T52" fmla="*/ 188 w 421"/>
                <a:gd name="T53" fmla="*/ 162 h 214"/>
                <a:gd name="T54" fmla="*/ 204 w 421"/>
                <a:gd name="T55" fmla="*/ 155 h 214"/>
                <a:gd name="T56" fmla="*/ 235 w 421"/>
                <a:gd name="T57" fmla="*/ 142 h 214"/>
                <a:gd name="T58" fmla="*/ 217 w 421"/>
                <a:gd name="T59" fmla="*/ 129 h 214"/>
                <a:gd name="T60" fmla="*/ 237 w 421"/>
                <a:gd name="T61" fmla="*/ 125 h 214"/>
                <a:gd name="T62" fmla="*/ 235 w 421"/>
                <a:gd name="T63" fmla="*/ 108 h 214"/>
                <a:gd name="T64" fmla="*/ 268 w 421"/>
                <a:gd name="T65" fmla="*/ 98 h 214"/>
                <a:gd name="T66" fmla="*/ 305 w 421"/>
                <a:gd name="T67" fmla="*/ 90 h 214"/>
                <a:gd name="T68" fmla="*/ 341 w 421"/>
                <a:gd name="T69" fmla="*/ 53 h 214"/>
                <a:gd name="T70" fmla="*/ 357 w 421"/>
                <a:gd name="T71" fmla="*/ 50 h 214"/>
                <a:gd name="T72" fmla="*/ 393 w 421"/>
                <a:gd name="T73" fmla="*/ 23 h 214"/>
                <a:gd name="T74" fmla="*/ 345 w 421"/>
                <a:gd name="T75" fmla="*/ 6 h 214"/>
                <a:gd name="T76" fmla="*/ 249 w 421"/>
                <a:gd name="T77" fmla="*/ 11 h 214"/>
                <a:gd name="T78" fmla="*/ 219 w 421"/>
                <a:gd name="T79" fmla="*/ 19 h 214"/>
                <a:gd name="T80" fmla="*/ 154 w 421"/>
                <a:gd name="T81" fmla="*/ 7 h 214"/>
                <a:gd name="T82" fmla="*/ 147 w 421"/>
                <a:gd name="T83" fmla="*/ 21 h 214"/>
                <a:gd name="T84" fmla="*/ 117 w 421"/>
                <a:gd name="T85" fmla="*/ 23 h 214"/>
                <a:gd name="T86" fmla="*/ 65 w 421"/>
                <a:gd name="T87" fmla="*/ 33 h 214"/>
                <a:gd name="T88" fmla="*/ 0 w 421"/>
                <a:gd name="T89" fmla="*/ 50 h 2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1"/>
                <a:gd name="T136" fmla="*/ 0 h 214"/>
                <a:gd name="T137" fmla="*/ 421 w 421"/>
                <a:gd name="T138" fmla="*/ 214 h 2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1" h="214">
                  <a:moveTo>
                    <a:pt x="0" y="50"/>
                  </a:moveTo>
                  <a:lnTo>
                    <a:pt x="0" y="50"/>
                  </a:lnTo>
                  <a:lnTo>
                    <a:pt x="37" y="50"/>
                  </a:lnTo>
                  <a:lnTo>
                    <a:pt x="24" y="58"/>
                  </a:lnTo>
                  <a:lnTo>
                    <a:pt x="76" y="53"/>
                  </a:lnTo>
                  <a:lnTo>
                    <a:pt x="31" y="58"/>
                  </a:lnTo>
                  <a:lnTo>
                    <a:pt x="45" y="62"/>
                  </a:lnTo>
                  <a:lnTo>
                    <a:pt x="30" y="63"/>
                  </a:lnTo>
                  <a:lnTo>
                    <a:pt x="36" y="68"/>
                  </a:lnTo>
                  <a:lnTo>
                    <a:pt x="103" y="60"/>
                  </a:lnTo>
                  <a:lnTo>
                    <a:pt x="37" y="73"/>
                  </a:lnTo>
                  <a:lnTo>
                    <a:pt x="66" y="83"/>
                  </a:lnTo>
                  <a:lnTo>
                    <a:pt x="92" y="68"/>
                  </a:lnTo>
                  <a:lnTo>
                    <a:pt x="135" y="66"/>
                  </a:lnTo>
                  <a:lnTo>
                    <a:pt x="89" y="71"/>
                  </a:lnTo>
                  <a:lnTo>
                    <a:pt x="78" y="83"/>
                  </a:lnTo>
                  <a:lnTo>
                    <a:pt x="106" y="85"/>
                  </a:lnTo>
                  <a:lnTo>
                    <a:pt x="135" y="72"/>
                  </a:lnTo>
                  <a:lnTo>
                    <a:pt x="115" y="84"/>
                  </a:lnTo>
                  <a:lnTo>
                    <a:pt x="135" y="84"/>
                  </a:lnTo>
                  <a:lnTo>
                    <a:pt x="166" y="75"/>
                  </a:lnTo>
                  <a:lnTo>
                    <a:pt x="162" y="63"/>
                  </a:lnTo>
                  <a:lnTo>
                    <a:pt x="197" y="54"/>
                  </a:lnTo>
                  <a:lnTo>
                    <a:pt x="172" y="74"/>
                  </a:lnTo>
                  <a:lnTo>
                    <a:pt x="225" y="70"/>
                  </a:lnTo>
                  <a:lnTo>
                    <a:pt x="117" y="90"/>
                  </a:lnTo>
                  <a:lnTo>
                    <a:pt x="142" y="111"/>
                  </a:lnTo>
                  <a:lnTo>
                    <a:pt x="163" y="111"/>
                  </a:lnTo>
                  <a:lnTo>
                    <a:pt x="152" y="115"/>
                  </a:lnTo>
                  <a:lnTo>
                    <a:pt x="111" y="93"/>
                  </a:lnTo>
                  <a:lnTo>
                    <a:pt x="75" y="90"/>
                  </a:lnTo>
                  <a:lnTo>
                    <a:pt x="74" y="99"/>
                  </a:lnTo>
                  <a:lnTo>
                    <a:pt x="90" y="103"/>
                  </a:lnTo>
                  <a:lnTo>
                    <a:pt x="75" y="107"/>
                  </a:lnTo>
                  <a:lnTo>
                    <a:pt x="117" y="130"/>
                  </a:lnTo>
                  <a:lnTo>
                    <a:pt x="100" y="131"/>
                  </a:lnTo>
                  <a:lnTo>
                    <a:pt x="143" y="132"/>
                  </a:lnTo>
                  <a:lnTo>
                    <a:pt x="119" y="138"/>
                  </a:lnTo>
                  <a:lnTo>
                    <a:pt x="132" y="145"/>
                  </a:lnTo>
                  <a:lnTo>
                    <a:pt x="93" y="133"/>
                  </a:lnTo>
                  <a:lnTo>
                    <a:pt x="71" y="138"/>
                  </a:lnTo>
                  <a:lnTo>
                    <a:pt x="62" y="157"/>
                  </a:lnTo>
                  <a:lnTo>
                    <a:pt x="84" y="151"/>
                  </a:lnTo>
                  <a:lnTo>
                    <a:pt x="80" y="158"/>
                  </a:lnTo>
                  <a:lnTo>
                    <a:pt x="88" y="158"/>
                  </a:lnTo>
                  <a:lnTo>
                    <a:pt x="101" y="143"/>
                  </a:lnTo>
                  <a:lnTo>
                    <a:pt x="97" y="155"/>
                  </a:lnTo>
                  <a:lnTo>
                    <a:pt x="109" y="157"/>
                  </a:lnTo>
                  <a:lnTo>
                    <a:pt x="85" y="162"/>
                  </a:lnTo>
                  <a:lnTo>
                    <a:pt x="100" y="163"/>
                  </a:lnTo>
                  <a:lnTo>
                    <a:pt x="88" y="167"/>
                  </a:lnTo>
                  <a:lnTo>
                    <a:pt x="98" y="175"/>
                  </a:lnTo>
                  <a:lnTo>
                    <a:pt x="115" y="175"/>
                  </a:lnTo>
                  <a:lnTo>
                    <a:pt x="132" y="159"/>
                  </a:lnTo>
                  <a:lnTo>
                    <a:pt x="103" y="181"/>
                  </a:lnTo>
                  <a:lnTo>
                    <a:pt x="75" y="165"/>
                  </a:lnTo>
                  <a:lnTo>
                    <a:pt x="51" y="168"/>
                  </a:lnTo>
                  <a:lnTo>
                    <a:pt x="71" y="185"/>
                  </a:lnTo>
                  <a:lnTo>
                    <a:pt x="36" y="194"/>
                  </a:lnTo>
                  <a:lnTo>
                    <a:pt x="39" y="207"/>
                  </a:lnTo>
                  <a:lnTo>
                    <a:pt x="46" y="195"/>
                  </a:lnTo>
                  <a:lnTo>
                    <a:pt x="47" y="207"/>
                  </a:lnTo>
                  <a:lnTo>
                    <a:pt x="72" y="202"/>
                  </a:lnTo>
                  <a:lnTo>
                    <a:pt x="89" y="212"/>
                  </a:lnTo>
                  <a:lnTo>
                    <a:pt x="102" y="211"/>
                  </a:lnTo>
                  <a:lnTo>
                    <a:pt x="93" y="203"/>
                  </a:lnTo>
                  <a:lnTo>
                    <a:pt x="117" y="206"/>
                  </a:lnTo>
                  <a:lnTo>
                    <a:pt x="115" y="198"/>
                  </a:lnTo>
                  <a:lnTo>
                    <a:pt x="126" y="207"/>
                  </a:lnTo>
                  <a:lnTo>
                    <a:pt x="133" y="205"/>
                  </a:lnTo>
                  <a:lnTo>
                    <a:pt x="129" y="199"/>
                  </a:lnTo>
                  <a:lnTo>
                    <a:pt x="149" y="205"/>
                  </a:lnTo>
                  <a:lnTo>
                    <a:pt x="149" y="213"/>
                  </a:lnTo>
                  <a:lnTo>
                    <a:pt x="185" y="205"/>
                  </a:lnTo>
                  <a:lnTo>
                    <a:pt x="191" y="193"/>
                  </a:lnTo>
                  <a:lnTo>
                    <a:pt x="175" y="195"/>
                  </a:lnTo>
                  <a:lnTo>
                    <a:pt x="175" y="184"/>
                  </a:lnTo>
                  <a:lnTo>
                    <a:pt x="135" y="184"/>
                  </a:lnTo>
                  <a:lnTo>
                    <a:pt x="188" y="181"/>
                  </a:lnTo>
                  <a:lnTo>
                    <a:pt x="196" y="172"/>
                  </a:lnTo>
                  <a:lnTo>
                    <a:pt x="188" y="162"/>
                  </a:lnTo>
                  <a:lnTo>
                    <a:pt x="218" y="162"/>
                  </a:lnTo>
                  <a:lnTo>
                    <a:pt x="225" y="158"/>
                  </a:lnTo>
                  <a:lnTo>
                    <a:pt x="204" y="155"/>
                  </a:lnTo>
                  <a:lnTo>
                    <a:pt x="231" y="154"/>
                  </a:lnTo>
                  <a:lnTo>
                    <a:pt x="213" y="147"/>
                  </a:lnTo>
                  <a:lnTo>
                    <a:pt x="235" y="142"/>
                  </a:lnTo>
                  <a:lnTo>
                    <a:pt x="234" y="136"/>
                  </a:lnTo>
                  <a:lnTo>
                    <a:pt x="194" y="133"/>
                  </a:lnTo>
                  <a:lnTo>
                    <a:pt x="217" y="129"/>
                  </a:lnTo>
                  <a:lnTo>
                    <a:pt x="193" y="127"/>
                  </a:lnTo>
                  <a:lnTo>
                    <a:pt x="235" y="131"/>
                  </a:lnTo>
                  <a:lnTo>
                    <a:pt x="237" y="125"/>
                  </a:lnTo>
                  <a:lnTo>
                    <a:pt x="193" y="123"/>
                  </a:lnTo>
                  <a:lnTo>
                    <a:pt x="250" y="115"/>
                  </a:lnTo>
                  <a:lnTo>
                    <a:pt x="235" y="108"/>
                  </a:lnTo>
                  <a:lnTo>
                    <a:pt x="276" y="111"/>
                  </a:lnTo>
                  <a:lnTo>
                    <a:pt x="289" y="99"/>
                  </a:lnTo>
                  <a:lnTo>
                    <a:pt x="268" y="98"/>
                  </a:lnTo>
                  <a:lnTo>
                    <a:pt x="295" y="96"/>
                  </a:lnTo>
                  <a:lnTo>
                    <a:pt x="292" y="88"/>
                  </a:lnTo>
                  <a:lnTo>
                    <a:pt x="305" y="90"/>
                  </a:lnTo>
                  <a:lnTo>
                    <a:pt x="375" y="55"/>
                  </a:lnTo>
                  <a:lnTo>
                    <a:pt x="297" y="67"/>
                  </a:lnTo>
                  <a:lnTo>
                    <a:pt x="341" y="53"/>
                  </a:lnTo>
                  <a:lnTo>
                    <a:pt x="314" y="54"/>
                  </a:lnTo>
                  <a:lnTo>
                    <a:pt x="308" y="47"/>
                  </a:lnTo>
                  <a:lnTo>
                    <a:pt x="357" y="50"/>
                  </a:lnTo>
                  <a:lnTo>
                    <a:pt x="420" y="32"/>
                  </a:lnTo>
                  <a:lnTo>
                    <a:pt x="419" y="23"/>
                  </a:lnTo>
                  <a:lnTo>
                    <a:pt x="393" y="23"/>
                  </a:lnTo>
                  <a:lnTo>
                    <a:pt x="386" y="9"/>
                  </a:lnTo>
                  <a:lnTo>
                    <a:pt x="314" y="16"/>
                  </a:lnTo>
                  <a:lnTo>
                    <a:pt x="345" y="6"/>
                  </a:lnTo>
                  <a:lnTo>
                    <a:pt x="250" y="0"/>
                  </a:lnTo>
                  <a:lnTo>
                    <a:pt x="242" y="7"/>
                  </a:lnTo>
                  <a:lnTo>
                    <a:pt x="249" y="11"/>
                  </a:lnTo>
                  <a:lnTo>
                    <a:pt x="231" y="4"/>
                  </a:lnTo>
                  <a:lnTo>
                    <a:pt x="189" y="4"/>
                  </a:lnTo>
                  <a:lnTo>
                    <a:pt x="219" y="19"/>
                  </a:lnTo>
                  <a:lnTo>
                    <a:pt x="208" y="23"/>
                  </a:lnTo>
                  <a:lnTo>
                    <a:pt x="193" y="8"/>
                  </a:lnTo>
                  <a:lnTo>
                    <a:pt x="154" y="7"/>
                  </a:lnTo>
                  <a:lnTo>
                    <a:pt x="162" y="13"/>
                  </a:lnTo>
                  <a:lnTo>
                    <a:pt x="132" y="11"/>
                  </a:lnTo>
                  <a:lnTo>
                    <a:pt x="147" y="21"/>
                  </a:lnTo>
                  <a:lnTo>
                    <a:pt x="124" y="15"/>
                  </a:lnTo>
                  <a:lnTo>
                    <a:pt x="131" y="21"/>
                  </a:lnTo>
                  <a:lnTo>
                    <a:pt x="117" y="23"/>
                  </a:lnTo>
                  <a:lnTo>
                    <a:pt x="147" y="37"/>
                  </a:lnTo>
                  <a:lnTo>
                    <a:pt x="81" y="22"/>
                  </a:lnTo>
                  <a:lnTo>
                    <a:pt x="65" y="33"/>
                  </a:lnTo>
                  <a:lnTo>
                    <a:pt x="91" y="38"/>
                  </a:lnTo>
                  <a:lnTo>
                    <a:pt x="47" y="34"/>
                  </a:lnTo>
                  <a:lnTo>
                    <a:pt x="0" y="5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66" name="Freeform 253">
              <a:extLst>
                <a:ext uri="{FF2B5EF4-FFF2-40B4-BE49-F238E27FC236}">
                  <a16:creationId xmlns:a16="http://schemas.microsoft.com/office/drawing/2014/main" id="{E7B6EA60-1739-4CEF-A2D1-DA4DD5DC1FD1}"/>
                </a:ext>
              </a:extLst>
            </p:cNvPr>
            <p:cNvSpPr>
              <a:spLocks/>
            </p:cNvSpPr>
            <p:nvPr/>
          </p:nvSpPr>
          <p:spPr bwMode="auto">
            <a:xfrm>
              <a:off x="1851" y="2184"/>
              <a:ext cx="392" cy="278"/>
            </a:xfrm>
            <a:custGeom>
              <a:avLst/>
              <a:gdLst>
                <a:gd name="T0" fmla="*/ 0 w 392"/>
                <a:gd name="T1" fmla="*/ 61 h 278"/>
                <a:gd name="T2" fmla="*/ 19 w 392"/>
                <a:gd name="T3" fmla="*/ 10 h 278"/>
                <a:gd name="T4" fmla="*/ 69 w 392"/>
                <a:gd name="T5" fmla="*/ 4 h 278"/>
                <a:gd name="T6" fmla="*/ 51 w 392"/>
                <a:gd name="T7" fmla="*/ 49 h 278"/>
                <a:gd name="T8" fmla="*/ 47 w 392"/>
                <a:gd name="T9" fmla="*/ 72 h 278"/>
                <a:gd name="T10" fmla="*/ 73 w 392"/>
                <a:gd name="T11" fmla="*/ 56 h 278"/>
                <a:gd name="T12" fmla="*/ 70 w 392"/>
                <a:gd name="T13" fmla="*/ 38 h 278"/>
                <a:gd name="T14" fmla="*/ 82 w 392"/>
                <a:gd name="T15" fmla="*/ 28 h 278"/>
                <a:gd name="T16" fmla="*/ 85 w 392"/>
                <a:gd name="T17" fmla="*/ 23 h 278"/>
                <a:gd name="T18" fmla="*/ 88 w 392"/>
                <a:gd name="T19" fmla="*/ 14 h 278"/>
                <a:gd name="T20" fmla="*/ 116 w 392"/>
                <a:gd name="T21" fmla="*/ 3 h 278"/>
                <a:gd name="T22" fmla="*/ 128 w 392"/>
                <a:gd name="T23" fmla="*/ 21 h 278"/>
                <a:gd name="T24" fmla="*/ 139 w 392"/>
                <a:gd name="T25" fmla="*/ 36 h 278"/>
                <a:gd name="T26" fmla="*/ 170 w 392"/>
                <a:gd name="T27" fmla="*/ 28 h 278"/>
                <a:gd name="T28" fmla="*/ 215 w 392"/>
                <a:gd name="T29" fmla="*/ 49 h 278"/>
                <a:gd name="T30" fmla="*/ 225 w 392"/>
                <a:gd name="T31" fmla="*/ 53 h 278"/>
                <a:gd name="T32" fmla="*/ 231 w 392"/>
                <a:gd name="T33" fmla="*/ 65 h 278"/>
                <a:gd name="T34" fmla="*/ 254 w 392"/>
                <a:gd name="T35" fmla="*/ 60 h 278"/>
                <a:gd name="T36" fmla="*/ 246 w 392"/>
                <a:gd name="T37" fmla="*/ 71 h 278"/>
                <a:gd name="T38" fmla="*/ 262 w 392"/>
                <a:gd name="T39" fmla="*/ 82 h 278"/>
                <a:gd name="T40" fmla="*/ 267 w 392"/>
                <a:gd name="T41" fmla="*/ 85 h 278"/>
                <a:gd name="T42" fmla="*/ 279 w 392"/>
                <a:gd name="T43" fmla="*/ 92 h 278"/>
                <a:gd name="T44" fmla="*/ 287 w 392"/>
                <a:gd name="T45" fmla="*/ 98 h 278"/>
                <a:gd name="T46" fmla="*/ 312 w 392"/>
                <a:gd name="T47" fmla="*/ 99 h 278"/>
                <a:gd name="T48" fmla="*/ 322 w 392"/>
                <a:gd name="T49" fmla="*/ 114 h 278"/>
                <a:gd name="T50" fmla="*/ 305 w 392"/>
                <a:gd name="T51" fmla="*/ 120 h 278"/>
                <a:gd name="T52" fmla="*/ 329 w 392"/>
                <a:gd name="T53" fmla="*/ 146 h 278"/>
                <a:gd name="T54" fmla="*/ 353 w 392"/>
                <a:gd name="T55" fmla="*/ 162 h 278"/>
                <a:gd name="T56" fmla="*/ 367 w 392"/>
                <a:gd name="T57" fmla="*/ 169 h 278"/>
                <a:gd name="T58" fmla="*/ 388 w 392"/>
                <a:gd name="T59" fmla="*/ 184 h 278"/>
                <a:gd name="T60" fmla="*/ 381 w 392"/>
                <a:gd name="T61" fmla="*/ 189 h 278"/>
                <a:gd name="T62" fmla="*/ 364 w 392"/>
                <a:gd name="T63" fmla="*/ 195 h 278"/>
                <a:gd name="T64" fmla="*/ 317 w 392"/>
                <a:gd name="T65" fmla="*/ 178 h 278"/>
                <a:gd name="T66" fmla="*/ 312 w 392"/>
                <a:gd name="T67" fmla="*/ 190 h 278"/>
                <a:gd name="T68" fmla="*/ 310 w 392"/>
                <a:gd name="T69" fmla="*/ 198 h 278"/>
                <a:gd name="T70" fmla="*/ 341 w 392"/>
                <a:gd name="T71" fmla="*/ 220 h 278"/>
                <a:gd name="T72" fmla="*/ 351 w 392"/>
                <a:gd name="T73" fmla="*/ 240 h 278"/>
                <a:gd name="T74" fmla="*/ 290 w 392"/>
                <a:gd name="T75" fmla="*/ 239 h 278"/>
                <a:gd name="T76" fmla="*/ 256 w 392"/>
                <a:gd name="T77" fmla="*/ 256 h 278"/>
                <a:gd name="T78" fmla="*/ 256 w 392"/>
                <a:gd name="T79" fmla="*/ 242 h 278"/>
                <a:gd name="T80" fmla="*/ 227 w 392"/>
                <a:gd name="T81" fmla="*/ 219 h 278"/>
                <a:gd name="T82" fmla="*/ 208 w 392"/>
                <a:gd name="T83" fmla="*/ 224 h 278"/>
                <a:gd name="T84" fmla="*/ 182 w 392"/>
                <a:gd name="T85" fmla="*/ 229 h 278"/>
                <a:gd name="T86" fmla="*/ 173 w 392"/>
                <a:gd name="T87" fmla="*/ 202 h 278"/>
                <a:gd name="T88" fmla="*/ 213 w 392"/>
                <a:gd name="T89" fmla="*/ 186 h 278"/>
                <a:gd name="T90" fmla="*/ 221 w 392"/>
                <a:gd name="T91" fmla="*/ 128 h 278"/>
                <a:gd name="T92" fmla="*/ 215 w 392"/>
                <a:gd name="T93" fmla="*/ 120 h 278"/>
                <a:gd name="T94" fmla="*/ 182 w 392"/>
                <a:gd name="T95" fmla="*/ 119 h 278"/>
                <a:gd name="T96" fmla="*/ 170 w 392"/>
                <a:gd name="T97" fmla="*/ 101 h 278"/>
                <a:gd name="T98" fmla="*/ 148 w 392"/>
                <a:gd name="T99" fmla="*/ 86 h 278"/>
                <a:gd name="T100" fmla="*/ 115 w 392"/>
                <a:gd name="T101" fmla="*/ 95 h 278"/>
                <a:gd name="T102" fmla="*/ 26 w 392"/>
                <a:gd name="T103" fmla="*/ 89 h 278"/>
                <a:gd name="T104" fmla="*/ 39 w 392"/>
                <a:gd name="T105" fmla="*/ 72 h 278"/>
                <a:gd name="T106" fmla="*/ 0 w 392"/>
                <a:gd name="T107" fmla="*/ 61 h 2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2"/>
                <a:gd name="T163" fmla="*/ 0 h 278"/>
                <a:gd name="T164" fmla="*/ 392 w 392"/>
                <a:gd name="T165" fmla="*/ 278 h 2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2" h="278">
                  <a:moveTo>
                    <a:pt x="0" y="61"/>
                  </a:moveTo>
                  <a:lnTo>
                    <a:pt x="0" y="61"/>
                  </a:lnTo>
                  <a:lnTo>
                    <a:pt x="3" y="32"/>
                  </a:lnTo>
                  <a:lnTo>
                    <a:pt x="19" y="10"/>
                  </a:lnTo>
                  <a:lnTo>
                    <a:pt x="47" y="0"/>
                  </a:lnTo>
                  <a:lnTo>
                    <a:pt x="69" y="4"/>
                  </a:lnTo>
                  <a:lnTo>
                    <a:pt x="45" y="32"/>
                  </a:lnTo>
                  <a:lnTo>
                    <a:pt x="51" y="49"/>
                  </a:lnTo>
                  <a:lnTo>
                    <a:pt x="69" y="65"/>
                  </a:lnTo>
                  <a:lnTo>
                    <a:pt x="47" y="72"/>
                  </a:lnTo>
                  <a:lnTo>
                    <a:pt x="70" y="71"/>
                  </a:lnTo>
                  <a:lnTo>
                    <a:pt x="73" y="56"/>
                  </a:lnTo>
                  <a:lnTo>
                    <a:pt x="56" y="47"/>
                  </a:lnTo>
                  <a:lnTo>
                    <a:pt x="70" y="38"/>
                  </a:lnTo>
                  <a:lnTo>
                    <a:pt x="59" y="25"/>
                  </a:lnTo>
                  <a:lnTo>
                    <a:pt x="82" y="28"/>
                  </a:lnTo>
                  <a:lnTo>
                    <a:pt x="61" y="21"/>
                  </a:lnTo>
                  <a:lnTo>
                    <a:pt x="85" y="23"/>
                  </a:lnTo>
                  <a:lnTo>
                    <a:pt x="69" y="13"/>
                  </a:lnTo>
                  <a:lnTo>
                    <a:pt x="88" y="14"/>
                  </a:lnTo>
                  <a:lnTo>
                    <a:pt x="100" y="4"/>
                  </a:lnTo>
                  <a:lnTo>
                    <a:pt x="116" y="3"/>
                  </a:lnTo>
                  <a:lnTo>
                    <a:pt x="117" y="16"/>
                  </a:lnTo>
                  <a:lnTo>
                    <a:pt x="128" y="21"/>
                  </a:lnTo>
                  <a:lnTo>
                    <a:pt x="124" y="49"/>
                  </a:lnTo>
                  <a:lnTo>
                    <a:pt x="139" y="36"/>
                  </a:lnTo>
                  <a:lnTo>
                    <a:pt x="148" y="41"/>
                  </a:lnTo>
                  <a:lnTo>
                    <a:pt x="170" y="28"/>
                  </a:lnTo>
                  <a:lnTo>
                    <a:pt x="202" y="36"/>
                  </a:lnTo>
                  <a:lnTo>
                    <a:pt x="215" y="49"/>
                  </a:lnTo>
                  <a:lnTo>
                    <a:pt x="206" y="56"/>
                  </a:lnTo>
                  <a:lnTo>
                    <a:pt x="225" y="53"/>
                  </a:lnTo>
                  <a:lnTo>
                    <a:pt x="219" y="61"/>
                  </a:lnTo>
                  <a:lnTo>
                    <a:pt x="231" y="65"/>
                  </a:lnTo>
                  <a:lnTo>
                    <a:pt x="240" y="55"/>
                  </a:lnTo>
                  <a:lnTo>
                    <a:pt x="254" y="60"/>
                  </a:lnTo>
                  <a:lnTo>
                    <a:pt x="258" y="69"/>
                  </a:lnTo>
                  <a:lnTo>
                    <a:pt x="246" y="71"/>
                  </a:lnTo>
                  <a:lnTo>
                    <a:pt x="265" y="71"/>
                  </a:lnTo>
                  <a:lnTo>
                    <a:pt x="262" y="82"/>
                  </a:lnTo>
                  <a:lnTo>
                    <a:pt x="276" y="76"/>
                  </a:lnTo>
                  <a:lnTo>
                    <a:pt x="267" y="85"/>
                  </a:lnTo>
                  <a:lnTo>
                    <a:pt x="295" y="83"/>
                  </a:lnTo>
                  <a:lnTo>
                    <a:pt x="279" y="92"/>
                  </a:lnTo>
                  <a:lnTo>
                    <a:pt x="292" y="92"/>
                  </a:lnTo>
                  <a:lnTo>
                    <a:pt x="287" y="98"/>
                  </a:lnTo>
                  <a:lnTo>
                    <a:pt x="300" y="89"/>
                  </a:lnTo>
                  <a:lnTo>
                    <a:pt x="312" y="99"/>
                  </a:lnTo>
                  <a:lnTo>
                    <a:pt x="290" y="107"/>
                  </a:lnTo>
                  <a:lnTo>
                    <a:pt x="322" y="114"/>
                  </a:lnTo>
                  <a:lnTo>
                    <a:pt x="294" y="116"/>
                  </a:lnTo>
                  <a:lnTo>
                    <a:pt x="305" y="120"/>
                  </a:lnTo>
                  <a:lnTo>
                    <a:pt x="296" y="129"/>
                  </a:lnTo>
                  <a:lnTo>
                    <a:pt x="329" y="146"/>
                  </a:lnTo>
                  <a:lnTo>
                    <a:pt x="345" y="143"/>
                  </a:lnTo>
                  <a:lnTo>
                    <a:pt x="353" y="162"/>
                  </a:lnTo>
                  <a:lnTo>
                    <a:pt x="369" y="161"/>
                  </a:lnTo>
                  <a:lnTo>
                    <a:pt x="367" y="169"/>
                  </a:lnTo>
                  <a:lnTo>
                    <a:pt x="391" y="174"/>
                  </a:lnTo>
                  <a:lnTo>
                    <a:pt x="388" y="184"/>
                  </a:lnTo>
                  <a:lnTo>
                    <a:pt x="376" y="183"/>
                  </a:lnTo>
                  <a:lnTo>
                    <a:pt x="381" y="189"/>
                  </a:lnTo>
                  <a:lnTo>
                    <a:pt x="375" y="199"/>
                  </a:lnTo>
                  <a:lnTo>
                    <a:pt x="364" y="195"/>
                  </a:lnTo>
                  <a:lnTo>
                    <a:pt x="362" y="214"/>
                  </a:lnTo>
                  <a:lnTo>
                    <a:pt x="317" y="178"/>
                  </a:lnTo>
                  <a:lnTo>
                    <a:pt x="300" y="182"/>
                  </a:lnTo>
                  <a:lnTo>
                    <a:pt x="312" y="190"/>
                  </a:lnTo>
                  <a:lnTo>
                    <a:pt x="303" y="199"/>
                  </a:lnTo>
                  <a:lnTo>
                    <a:pt x="310" y="198"/>
                  </a:lnTo>
                  <a:lnTo>
                    <a:pt x="320" y="216"/>
                  </a:lnTo>
                  <a:lnTo>
                    <a:pt x="341" y="220"/>
                  </a:lnTo>
                  <a:lnTo>
                    <a:pt x="340" y="231"/>
                  </a:lnTo>
                  <a:lnTo>
                    <a:pt x="351" y="240"/>
                  </a:lnTo>
                  <a:lnTo>
                    <a:pt x="345" y="264"/>
                  </a:lnTo>
                  <a:lnTo>
                    <a:pt x="290" y="239"/>
                  </a:lnTo>
                  <a:lnTo>
                    <a:pt x="327" y="277"/>
                  </a:lnTo>
                  <a:lnTo>
                    <a:pt x="256" y="256"/>
                  </a:lnTo>
                  <a:lnTo>
                    <a:pt x="246" y="243"/>
                  </a:lnTo>
                  <a:lnTo>
                    <a:pt x="256" y="242"/>
                  </a:lnTo>
                  <a:lnTo>
                    <a:pt x="233" y="234"/>
                  </a:lnTo>
                  <a:lnTo>
                    <a:pt x="227" y="219"/>
                  </a:lnTo>
                  <a:lnTo>
                    <a:pt x="209" y="214"/>
                  </a:lnTo>
                  <a:lnTo>
                    <a:pt x="208" y="224"/>
                  </a:lnTo>
                  <a:lnTo>
                    <a:pt x="198" y="219"/>
                  </a:lnTo>
                  <a:lnTo>
                    <a:pt x="182" y="229"/>
                  </a:lnTo>
                  <a:lnTo>
                    <a:pt x="163" y="219"/>
                  </a:lnTo>
                  <a:lnTo>
                    <a:pt x="173" y="202"/>
                  </a:lnTo>
                  <a:lnTo>
                    <a:pt x="225" y="202"/>
                  </a:lnTo>
                  <a:lnTo>
                    <a:pt x="213" y="186"/>
                  </a:lnTo>
                  <a:lnTo>
                    <a:pt x="242" y="161"/>
                  </a:lnTo>
                  <a:lnTo>
                    <a:pt x="221" y="128"/>
                  </a:lnTo>
                  <a:lnTo>
                    <a:pt x="207" y="125"/>
                  </a:lnTo>
                  <a:lnTo>
                    <a:pt x="215" y="120"/>
                  </a:lnTo>
                  <a:lnTo>
                    <a:pt x="183" y="129"/>
                  </a:lnTo>
                  <a:lnTo>
                    <a:pt x="182" y="119"/>
                  </a:lnTo>
                  <a:lnTo>
                    <a:pt x="194" y="114"/>
                  </a:lnTo>
                  <a:lnTo>
                    <a:pt x="170" y="101"/>
                  </a:lnTo>
                  <a:lnTo>
                    <a:pt x="170" y="91"/>
                  </a:lnTo>
                  <a:lnTo>
                    <a:pt x="148" y="86"/>
                  </a:lnTo>
                  <a:lnTo>
                    <a:pt x="153" y="100"/>
                  </a:lnTo>
                  <a:lnTo>
                    <a:pt x="115" y="95"/>
                  </a:lnTo>
                  <a:lnTo>
                    <a:pt x="125" y="102"/>
                  </a:lnTo>
                  <a:lnTo>
                    <a:pt x="26" y="89"/>
                  </a:lnTo>
                  <a:lnTo>
                    <a:pt x="8" y="71"/>
                  </a:lnTo>
                  <a:lnTo>
                    <a:pt x="39" y="72"/>
                  </a:lnTo>
                  <a:lnTo>
                    <a:pt x="0" y="61"/>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67" name="Freeform 254">
              <a:extLst>
                <a:ext uri="{FF2B5EF4-FFF2-40B4-BE49-F238E27FC236}">
                  <a16:creationId xmlns:a16="http://schemas.microsoft.com/office/drawing/2014/main" id="{A1F4DC8E-BDB6-4DB5-9D77-07725FE12E32}"/>
                </a:ext>
              </a:extLst>
            </p:cNvPr>
            <p:cNvSpPr>
              <a:spLocks/>
            </p:cNvSpPr>
            <p:nvPr/>
          </p:nvSpPr>
          <p:spPr bwMode="auto">
            <a:xfrm>
              <a:off x="1890" y="2375"/>
              <a:ext cx="92" cy="62"/>
            </a:xfrm>
            <a:custGeom>
              <a:avLst/>
              <a:gdLst>
                <a:gd name="T0" fmla="*/ 0 w 92"/>
                <a:gd name="T1" fmla="*/ 50 h 62"/>
                <a:gd name="T2" fmla="*/ 0 w 92"/>
                <a:gd name="T3" fmla="*/ 50 h 62"/>
                <a:gd name="T4" fmla="*/ 14 w 92"/>
                <a:gd name="T5" fmla="*/ 38 h 62"/>
                <a:gd name="T6" fmla="*/ 22 w 92"/>
                <a:gd name="T7" fmla="*/ 0 h 62"/>
                <a:gd name="T8" fmla="*/ 30 w 92"/>
                <a:gd name="T9" fmla="*/ 14 h 62"/>
                <a:gd name="T10" fmla="*/ 51 w 92"/>
                <a:gd name="T11" fmla="*/ 17 h 62"/>
                <a:gd name="T12" fmla="*/ 91 w 92"/>
                <a:gd name="T13" fmla="*/ 45 h 62"/>
                <a:gd name="T14" fmla="*/ 86 w 92"/>
                <a:gd name="T15" fmla="*/ 54 h 62"/>
                <a:gd name="T16" fmla="*/ 49 w 92"/>
                <a:gd name="T17" fmla="*/ 41 h 62"/>
                <a:gd name="T18" fmla="*/ 27 w 92"/>
                <a:gd name="T19" fmla="*/ 61 h 62"/>
                <a:gd name="T20" fmla="*/ 21 w 92"/>
                <a:gd name="T21" fmla="*/ 45 h 62"/>
                <a:gd name="T22" fmla="*/ 0 w 92"/>
                <a:gd name="T23" fmla="*/ 50 h 62"/>
                <a:gd name="T24" fmla="*/ 0 w 92"/>
                <a:gd name="T25" fmla="*/ 5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62"/>
                <a:gd name="T41" fmla="*/ 92 w 9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62">
                  <a:moveTo>
                    <a:pt x="0" y="50"/>
                  </a:moveTo>
                  <a:lnTo>
                    <a:pt x="0" y="50"/>
                  </a:lnTo>
                  <a:lnTo>
                    <a:pt x="14" y="38"/>
                  </a:lnTo>
                  <a:lnTo>
                    <a:pt x="22" y="0"/>
                  </a:lnTo>
                  <a:lnTo>
                    <a:pt x="30" y="14"/>
                  </a:lnTo>
                  <a:lnTo>
                    <a:pt x="51" y="17"/>
                  </a:lnTo>
                  <a:lnTo>
                    <a:pt x="91" y="45"/>
                  </a:lnTo>
                  <a:lnTo>
                    <a:pt x="86" y="54"/>
                  </a:lnTo>
                  <a:lnTo>
                    <a:pt x="49" y="41"/>
                  </a:lnTo>
                  <a:lnTo>
                    <a:pt x="27" y="61"/>
                  </a:lnTo>
                  <a:lnTo>
                    <a:pt x="21" y="45"/>
                  </a:lnTo>
                  <a:lnTo>
                    <a:pt x="0" y="5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68" name="Freeform 255">
              <a:extLst>
                <a:ext uri="{FF2B5EF4-FFF2-40B4-BE49-F238E27FC236}">
                  <a16:creationId xmlns:a16="http://schemas.microsoft.com/office/drawing/2014/main" id="{276D2CF5-E4AD-4125-9649-9EF2E10B113F}"/>
                </a:ext>
              </a:extLst>
            </p:cNvPr>
            <p:cNvSpPr>
              <a:spLocks/>
            </p:cNvSpPr>
            <p:nvPr/>
          </p:nvSpPr>
          <p:spPr bwMode="auto">
            <a:xfrm>
              <a:off x="2271" y="2661"/>
              <a:ext cx="92" cy="89"/>
            </a:xfrm>
            <a:custGeom>
              <a:avLst/>
              <a:gdLst>
                <a:gd name="T0" fmla="*/ 0 w 92"/>
                <a:gd name="T1" fmla="*/ 69 h 89"/>
                <a:gd name="T2" fmla="*/ 0 w 92"/>
                <a:gd name="T3" fmla="*/ 69 h 89"/>
                <a:gd name="T4" fmla="*/ 37 w 92"/>
                <a:gd name="T5" fmla="*/ 4 h 89"/>
                <a:gd name="T6" fmla="*/ 52 w 92"/>
                <a:gd name="T7" fmla="*/ 0 h 89"/>
                <a:gd name="T8" fmla="*/ 34 w 92"/>
                <a:gd name="T9" fmla="*/ 34 h 89"/>
                <a:gd name="T10" fmla="*/ 46 w 92"/>
                <a:gd name="T11" fmla="*/ 26 h 89"/>
                <a:gd name="T12" fmla="*/ 54 w 92"/>
                <a:gd name="T13" fmla="*/ 41 h 89"/>
                <a:gd name="T14" fmla="*/ 78 w 92"/>
                <a:gd name="T15" fmla="*/ 41 h 89"/>
                <a:gd name="T16" fmla="*/ 73 w 92"/>
                <a:gd name="T17" fmla="*/ 54 h 89"/>
                <a:gd name="T18" fmla="*/ 85 w 92"/>
                <a:gd name="T19" fmla="*/ 53 h 89"/>
                <a:gd name="T20" fmla="*/ 77 w 92"/>
                <a:gd name="T21" fmla="*/ 67 h 89"/>
                <a:gd name="T22" fmla="*/ 88 w 92"/>
                <a:gd name="T23" fmla="*/ 60 h 89"/>
                <a:gd name="T24" fmla="*/ 91 w 92"/>
                <a:gd name="T25" fmla="*/ 73 h 89"/>
                <a:gd name="T26" fmla="*/ 79 w 92"/>
                <a:gd name="T27" fmla="*/ 88 h 89"/>
                <a:gd name="T28" fmla="*/ 78 w 92"/>
                <a:gd name="T29" fmla="*/ 77 h 89"/>
                <a:gd name="T30" fmla="*/ 73 w 92"/>
                <a:gd name="T31" fmla="*/ 83 h 89"/>
                <a:gd name="T32" fmla="*/ 73 w 92"/>
                <a:gd name="T33" fmla="*/ 66 h 89"/>
                <a:gd name="T34" fmla="*/ 50 w 92"/>
                <a:gd name="T35" fmla="*/ 83 h 89"/>
                <a:gd name="T36" fmla="*/ 63 w 92"/>
                <a:gd name="T37" fmla="*/ 71 h 89"/>
                <a:gd name="T38" fmla="*/ 45 w 92"/>
                <a:gd name="T39" fmla="*/ 73 h 89"/>
                <a:gd name="T40" fmla="*/ 49 w 92"/>
                <a:gd name="T41" fmla="*/ 66 h 89"/>
                <a:gd name="T42" fmla="*/ 0 w 92"/>
                <a:gd name="T43" fmla="*/ 69 h 89"/>
                <a:gd name="T44" fmla="*/ 0 w 92"/>
                <a:gd name="T45" fmla="*/ 69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89"/>
                <a:gd name="T71" fmla="*/ 92 w 92"/>
                <a:gd name="T72" fmla="*/ 89 h 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89">
                  <a:moveTo>
                    <a:pt x="0" y="69"/>
                  </a:moveTo>
                  <a:lnTo>
                    <a:pt x="0" y="69"/>
                  </a:lnTo>
                  <a:lnTo>
                    <a:pt x="37" y="4"/>
                  </a:lnTo>
                  <a:lnTo>
                    <a:pt x="52" y="0"/>
                  </a:lnTo>
                  <a:lnTo>
                    <a:pt x="34" y="34"/>
                  </a:lnTo>
                  <a:lnTo>
                    <a:pt x="46" y="26"/>
                  </a:lnTo>
                  <a:lnTo>
                    <a:pt x="54" y="41"/>
                  </a:lnTo>
                  <a:lnTo>
                    <a:pt x="78" y="41"/>
                  </a:lnTo>
                  <a:lnTo>
                    <a:pt x="73" y="54"/>
                  </a:lnTo>
                  <a:lnTo>
                    <a:pt x="85" y="53"/>
                  </a:lnTo>
                  <a:lnTo>
                    <a:pt x="77" y="67"/>
                  </a:lnTo>
                  <a:lnTo>
                    <a:pt x="88" y="60"/>
                  </a:lnTo>
                  <a:lnTo>
                    <a:pt x="91" y="73"/>
                  </a:lnTo>
                  <a:lnTo>
                    <a:pt x="79" y="88"/>
                  </a:lnTo>
                  <a:lnTo>
                    <a:pt x="78" y="77"/>
                  </a:lnTo>
                  <a:lnTo>
                    <a:pt x="73" y="83"/>
                  </a:lnTo>
                  <a:lnTo>
                    <a:pt x="73" y="66"/>
                  </a:lnTo>
                  <a:lnTo>
                    <a:pt x="50" y="83"/>
                  </a:lnTo>
                  <a:lnTo>
                    <a:pt x="63" y="71"/>
                  </a:lnTo>
                  <a:lnTo>
                    <a:pt x="45" y="73"/>
                  </a:lnTo>
                  <a:lnTo>
                    <a:pt x="49" y="66"/>
                  </a:lnTo>
                  <a:lnTo>
                    <a:pt x="0" y="69"/>
                  </a:lnTo>
                </a:path>
              </a:pathLst>
            </a:custGeom>
            <a:solidFill>
              <a:schemeClr val="bg1">
                <a:lumMod val="75000"/>
              </a:scheme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669" name="Freeform 23">
            <a:extLst>
              <a:ext uri="{FF2B5EF4-FFF2-40B4-BE49-F238E27FC236}">
                <a16:creationId xmlns:a16="http://schemas.microsoft.com/office/drawing/2014/main" id="{B23A9E5E-AAD9-4FDE-BA91-869103CD516F}"/>
              </a:ext>
            </a:extLst>
          </p:cNvPr>
          <p:cNvSpPr>
            <a:spLocks/>
          </p:cNvSpPr>
          <p:nvPr/>
        </p:nvSpPr>
        <p:spPr bwMode="auto">
          <a:xfrm>
            <a:off x="1836364" y="1005843"/>
            <a:ext cx="1093137" cy="1015456"/>
          </a:xfrm>
          <a:custGeom>
            <a:avLst/>
            <a:gdLst>
              <a:gd name="T0" fmla="*/ 91471449 w 830"/>
              <a:gd name="T1" fmla="*/ 245076928 h 606"/>
              <a:gd name="T2" fmla="*/ 182942897 w 830"/>
              <a:gd name="T3" fmla="*/ 205933045 h 606"/>
              <a:gd name="T4" fmla="*/ 148834854 w 830"/>
              <a:gd name="T5" fmla="*/ 199125753 h 606"/>
              <a:gd name="T6" fmla="*/ 243406691 w 830"/>
              <a:gd name="T7" fmla="*/ 132750054 h 606"/>
              <a:gd name="T8" fmla="*/ 275964501 w 830"/>
              <a:gd name="T9" fmla="*/ 88500049 h 606"/>
              <a:gd name="T10" fmla="*/ 410846402 w 830"/>
              <a:gd name="T11" fmla="*/ 86798879 h 606"/>
              <a:gd name="T12" fmla="*/ 455807010 w 830"/>
              <a:gd name="T13" fmla="*/ 76586617 h 606"/>
              <a:gd name="T14" fmla="*/ 576735842 w 830"/>
              <a:gd name="T15" fmla="*/ 86798879 h 606"/>
              <a:gd name="T16" fmla="*/ 561231411 w 830"/>
              <a:gd name="T17" fmla="*/ 44250025 h 606"/>
              <a:gd name="T18" fmla="*/ 607742213 w 830"/>
              <a:gd name="T19" fmla="*/ 39143894 h 606"/>
              <a:gd name="T20" fmla="*/ 617044622 w 830"/>
              <a:gd name="T21" fmla="*/ 15317063 h 606"/>
              <a:gd name="T22" fmla="*/ 702315412 w 830"/>
              <a:gd name="T23" fmla="*/ 20423184 h 606"/>
              <a:gd name="T24" fmla="*/ 976729641 w 830"/>
              <a:gd name="T25" fmla="*/ 15317063 h 606"/>
              <a:gd name="T26" fmla="*/ 767429787 w 830"/>
              <a:gd name="T27" fmla="*/ 39143894 h 606"/>
              <a:gd name="T28" fmla="*/ 1021690249 w 830"/>
              <a:gd name="T29" fmla="*/ 39143894 h 606"/>
              <a:gd name="T30" fmla="*/ 883708037 w 830"/>
              <a:gd name="T31" fmla="*/ 85096383 h 606"/>
              <a:gd name="T32" fmla="*/ 992232826 w 830"/>
              <a:gd name="T33" fmla="*/ 97009816 h 606"/>
              <a:gd name="T34" fmla="*/ 1017038421 w 830"/>
              <a:gd name="T35" fmla="*/ 171893978 h 606"/>
              <a:gd name="T36" fmla="*/ 1172075258 w 830"/>
              <a:gd name="T37" fmla="*/ 97009816 h 606"/>
              <a:gd name="T38" fmla="*/ 1227888469 w 830"/>
              <a:gd name="T39" fmla="*/ 151472062 h 606"/>
              <a:gd name="T40" fmla="*/ 1114711852 w 830"/>
              <a:gd name="T41" fmla="*/ 209336691 h 606"/>
              <a:gd name="T42" fmla="*/ 1141067641 w 830"/>
              <a:gd name="T43" fmla="*/ 234865991 h 606"/>
              <a:gd name="T44" fmla="*/ 1137967253 w 830"/>
              <a:gd name="T45" fmla="*/ 311452587 h 606"/>
              <a:gd name="T46" fmla="*/ 1158122266 w 830"/>
              <a:gd name="T47" fmla="*/ 354000198 h 606"/>
              <a:gd name="T48" fmla="*/ 1085254430 w 830"/>
              <a:gd name="T49" fmla="*/ 384635619 h 606"/>
              <a:gd name="T50" fmla="*/ 1128664844 w 830"/>
              <a:gd name="T51" fmla="*/ 437395390 h 606"/>
              <a:gd name="T52" fmla="*/ 1105409443 w 830"/>
              <a:gd name="T53" fmla="*/ 442501511 h 606"/>
              <a:gd name="T54" fmla="*/ 1066650856 w 830"/>
              <a:gd name="T55" fmla="*/ 473135628 h 606"/>
              <a:gd name="T56" fmla="*/ 1030992658 w 830"/>
              <a:gd name="T57" fmla="*/ 496962453 h 606"/>
              <a:gd name="T58" fmla="*/ 1018589860 w 830"/>
              <a:gd name="T59" fmla="*/ 546318578 h 606"/>
              <a:gd name="T60" fmla="*/ 1052696620 w 830"/>
              <a:gd name="T61" fmla="*/ 595674703 h 606"/>
              <a:gd name="T62" fmla="*/ 1086804624 w 830"/>
              <a:gd name="T63" fmla="*/ 641625878 h 606"/>
              <a:gd name="T64" fmla="*/ 1021690249 w 830"/>
              <a:gd name="T65" fmla="*/ 604184470 h 606"/>
              <a:gd name="T66" fmla="*/ 930218839 w 830"/>
              <a:gd name="T67" fmla="*/ 641625878 h 606"/>
              <a:gd name="T68" fmla="*/ 1071301438 w 830"/>
              <a:gd name="T69" fmla="*/ 662049057 h 606"/>
              <a:gd name="T70" fmla="*/ 855800809 w 830"/>
              <a:gd name="T71" fmla="*/ 714808992 h 606"/>
              <a:gd name="T72" fmla="*/ 786034606 w 830"/>
              <a:gd name="T73" fmla="*/ 805011475 h 606"/>
              <a:gd name="T74" fmla="*/ 759678817 w 830"/>
              <a:gd name="T75" fmla="*/ 806712646 h 606"/>
              <a:gd name="T76" fmla="*/ 696113390 w 830"/>
              <a:gd name="T77" fmla="*/ 857771246 h 606"/>
              <a:gd name="T78" fmla="*/ 686810981 w 830"/>
              <a:gd name="T79" fmla="*/ 900318776 h 606"/>
              <a:gd name="T80" fmla="*/ 654253171 w 830"/>
              <a:gd name="T81" fmla="*/ 924146905 h 606"/>
              <a:gd name="T82" fmla="*/ 638749829 w 830"/>
              <a:gd name="T83" fmla="*/ 1014348084 h 606"/>
              <a:gd name="T84" fmla="*/ 586037006 w 830"/>
              <a:gd name="T85" fmla="*/ 1002434672 h 606"/>
              <a:gd name="T86" fmla="*/ 524023019 w 830"/>
              <a:gd name="T87" fmla="*/ 982011493 h 606"/>
              <a:gd name="T88" fmla="*/ 455807010 w 830"/>
              <a:gd name="T89" fmla="*/ 905424897 h 606"/>
              <a:gd name="T90" fmla="*/ 443404213 w 830"/>
              <a:gd name="T91" fmla="*/ 885001717 h 606"/>
              <a:gd name="T92" fmla="*/ 406195820 w 830"/>
              <a:gd name="T93" fmla="*/ 769271238 h 606"/>
              <a:gd name="T94" fmla="*/ 462009031 w 830"/>
              <a:gd name="T95" fmla="*/ 723318758 h 606"/>
              <a:gd name="T96" fmla="*/ 479062411 w 830"/>
              <a:gd name="T97" fmla="*/ 658645412 h 606"/>
              <a:gd name="T98" fmla="*/ 458907398 w 830"/>
              <a:gd name="T99" fmla="*/ 636521062 h 606"/>
              <a:gd name="T100" fmla="*/ 434101803 w 830"/>
              <a:gd name="T101" fmla="*/ 610991761 h 606"/>
              <a:gd name="T102" fmla="*/ 410846402 w 830"/>
              <a:gd name="T103" fmla="*/ 575251524 h 606"/>
              <a:gd name="T104" fmla="*/ 386040807 w 830"/>
              <a:gd name="T105" fmla="*/ 575251524 h 606"/>
              <a:gd name="T106" fmla="*/ 378288592 w 830"/>
              <a:gd name="T107" fmla="*/ 513981986 h 606"/>
              <a:gd name="T108" fmla="*/ 306972117 w 830"/>
              <a:gd name="T109" fmla="*/ 410164919 h 606"/>
              <a:gd name="T110" fmla="*/ 128679841 w 830"/>
              <a:gd name="T111" fmla="*/ 384635619 h 606"/>
              <a:gd name="T112" fmla="*/ 103874246 w 830"/>
              <a:gd name="T113" fmla="*/ 364212440 h 606"/>
              <a:gd name="T114" fmla="*/ 155036875 w 830"/>
              <a:gd name="T115" fmla="*/ 335279412 h 606"/>
              <a:gd name="T116" fmla="*/ 0 w 830"/>
              <a:gd name="T117" fmla="*/ 289326933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606"/>
              <a:gd name="T179" fmla="*/ 830 w 830"/>
              <a:gd name="T180" fmla="*/ 606 h 6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606">
                <a:moveTo>
                  <a:pt x="0" y="170"/>
                </a:moveTo>
                <a:lnTo>
                  <a:pt x="0" y="170"/>
                </a:lnTo>
                <a:lnTo>
                  <a:pt x="5" y="161"/>
                </a:lnTo>
                <a:lnTo>
                  <a:pt x="59" y="144"/>
                </a:lnTo>
                <a:lnTo>
                  <a:pt x="93" y="144"/>
                </a:lnTo>
                <a:lnTo>
                  <a:pt x="112" y="130"/>
                </a:lnTo>
                <a:lnTo>
                  <a:pt x="107" y="126"/>
                </a:lnTo>
                <a:lnTo>
                  <a:pt x="118" y="121"/>
                </a:lnTo>
                <a:lnTo>
                  <a:pt x="108" y="118"/>
                </a:lnTo>
                <a:lnTo>
                  <a:pt x="127" y="112"/>
                </a:lnTo>
                <a:lnTo>
                  <a:pt x="120" y="108"/>
                </a:lnTo>
                <a:lnTo>
                  <a:pt x="96" y="117"/>
                </a:lnTo>
                <a:lnTo>
                  <a:pt x="72" y="105"/>
                </a:lnTo>
                <a:lnTo>
                  <a:pt x="103" y="98"/>
                </a:lnTo>
                <a:lnTo>
                  <a:pt x="120" y="79"/>
                </a:lnTo>
                <a:lnTo>
                  <a:pt x="157" y="78"/>
                </a:lnTo>
                <a:lnTo>
                  <a:pt x="155" y="57"/>
                </a:lnTo>
                <a:lnTo>
                  <a:pt x="183" y="57"/>
                </a:lnTo>
                <a:lnTo>
                  <a:pt x="211" y="72"/>
                </a:lnTo>
                <a:lnTo>
                  <a:pt x="178" y="52"/>
                </a:lnTo>
                <a:lnTo>
                  <a:pt x="240" y="40"/>
                </a:lnTo>
                <a:lnTo>
                  <a:pt x="255" y="49"/>
                </a:lnTo>
                <a:lnTo>
                  <a:pt x="257" y="67"/>
                </a:lnTo>
                <a:lnTo>
                  <a:pt x="265" y="51"/>
                </a:lnTo>
                <a:lnTo>
                  <a:pt x="305" y="63"/>
                </a:lnTo>
                <a:lnTo>
                  <a:pt x="291" y="54"/>
                </a:lnTo>
                <a:lnTo>
                  <a:pt x="311" y="55"/>
                </a:lnTo>
                <a:lnTo>
                  <a:pt x="294" y="45"/>
                </a:lnTo>
                <a:lnTo>
                  <a:pt x="289" y="36"/>
                </a:lnTo>
                <a:lnTo>
                  <a:pt x="298" y="35"/>
                </a:lnTo>
                <a:lnTo>
                  <a:pt x="378" y="60"/>
                </a:lnTo>
                <a:lnTo>
                  <a:pt x="372" y="51"/>
                </a:lnTo>
                <a:lnTo>
                  <a:pt x="389" y="50"/>
                </a:lnTo>
                <a:lnTo>
                  <a:pt x="378" y="43"/>
                </a:lnTo>
                <a:lnTo>
                  <a:pt x="405" y="45"/>
                </a:lnTo>
                <a:lnTo>
                  <a:pt x="362" y="26"/>
                </a:lnTo>
                <a:lnTo>
                  <a:pt x="440" y="36"/>
                </a:lnTo>
                <a:lnTo>
                  <a:pt x="422" y="26"/>
                </a:lnTo>
                <a:lnTo>
                  <a:pt x="377" y="24"/>
                </a:lnTo>
                <a:lnTo>
                  <a:pt x="392" y="23"/>
                </a:lnTo>
                <a:lnTo>
                  <a:pt x="364" y="14"/>
                </a:lnTo>
                <a:lnTo>
                  <a:pt x="397" y="16"/>
                </a:lnTo>
                <a:lnTo>
                  <a:pt x="383" y="12"/>
                </a:lnTo>
                <a:lnTo>
                  <a:pt x="398" y="9"/>
                </a:lnTo>
                <a:lnTo>
                  <a:pt x="455" y="26"/>
                </a:lnTo>
                <a:lnTo>
                  <a:pt x="449" y="20"/>
                </a:lnTo>
                <a:lnTo>
                  <a:pt x="474" y="14"/>
                </a:lnTo>
                <a:lnTo>
                  <a:pt x="453" y="12"/>
                </a:lnTo>
                <a:lnTo>
                  <a:pt x="452" y="4"/>
                </a:lnTo>
                <a:lnTo>
                  <a:pt x="466" y="0"/>
                </a:lnTo>
                <a:lnTo>
                  <a:pt x="619" y="4"/>
                </a:lnTo>
                <a:lnTo>
                  <a:pt x="630" y="9"/>
                </a:lnTo>
                <a:lnTo>
                  <a:pt x="626" y="12"/>
                </a:lnTo>
                <a:lnTo>
                  <a:pt x="523" y="13"/>
                </a:lnTo>
                <a:lnTo>
                  <a:pt x="535" y="18"/>
                </a:lnTo>
                <a:lnTo>
                  <a:pt x="495" y="23"/>
                </a:lnTo>
                <a:lnTo>
                  <a:pt x="640" y="14"/>
                </a:lnTo>
                <a:lnTo>
                  <a:pt x="645" y="22"/>
                </a:lnTo>
                <a:lnTo>
                  <a:pt x="626" y="27"/>
                </a:lnTo>
                <a:lnTo>
                  <a:pt x="659" y="23"/>
                </a:lnTo>
                <a:lnTo>
                  <a:pt x="697" y="33"/>
                </a:lnTo>
                <a:lnTo>
                  <a:pt x="640" y="49"/>
                </a:lnTo>
                <a:lnTo>
                  <a:pt x="548" y="47"/>
                </a:lnTo>
                <a:lnTo>
                  <a:pt x="570" y="50"/>
                </a:lnTo>
                <a:lnTo>
                  <a:pt x="531" y="57"/>
                </a:lnTo>
                <a:lnTo>
                  <a:pt x="531" y="65"/>
                </a:lnTo>
                <a:lnTo>
                  <a:pt x="632" y="52"/>
                </a:lnTo>
                <a:lnTo>
                  <a:pt x="640" y="57"/>
                </a:lnTo>
                <a:lnTo>
                  <a:pt x="619" y="70"/>
                </a:lnTo>
                <a:lnTo>
                  <a:pt x="684" y="50"/>
                </a:lnTo>
                <a:lnTo>
                  <a:pt x="688" y="69"/>
                </a:lnTo>
                <a:lnTo>
                  <a:pt x="656" y="101"/>
                </a:lnTo>
                <a:lnTo>
                  <a:pt x="718" y="64"/>
                </a:lnTo>
                <a:lnTo>
                  <a:pt x="718" y="70"/>
                </a:lnTo>
                <a:lnTo>
                  <a:pt x="747" y="69"/>
                </a:lnTo>
                <a:lnTo>
                  <a:pt x="756" y="57"/>
                </a:lnTo>
                <a:lnTo>
                  <a:pt x="789" y="55"/>
                </a:lnTo>
                <a:lnTo>
                  <a:pt x="829" y="66"/>
                </a:lnTo>
                <a:lnTo>
                  <a:pt x="790" y="82"/>
                </a:lnTo>
                <a:lnTo>
                  <a:pt x="792" y="89"/>
                </a:lnTo>
                <a:lnTo>
                  <a:pt x="702" y="98"/>
                </a:lnTo>
                <a:lnTo>
                  <a:pt x="774" y="99"/>
                </a:lnTo>
                <a:lnTo>
                  <a:pt x="715" y="113"/>
                </a:lnTo>
                <a:lnTo>
                  <a:pt x="719" y="123"/>
                </a:lnTo>
                <a:lnTo>
                  <a:pt x="759" y="113"/>
                </a:lnTo>
                <a:lnTo>
                  <a:pt x="730" y="126"/>
                </a:lnTo>
                <a:lnTo>
                  <a:pt x="726" y="142"/>
                </a:lnTo>
                <a:lnTo>
                  <a:pt x="736" y="138"/>
                </a:lnTo>
                <a:lnTo>
                  <a:pt x="708" y="153"/>
                </a:lnTo>
                <a:lnTo>
                  <a:pt x="698" y="183"/>
                </a:lnTo>
                <a:lnTo>
                  <a:pt x="713" y="177"/>
                </a:lnTo>
                <a:lnTo>
                  <a:pt x="734" y="183"/>
                </a:lnTo>
                <a:lnTo>
                  <a:pt x="715" y="183"/>
                </a:lnTo>
                <a:lnTo>
                  <a:pt x="715" y="192"/>
                </a:lnTo>
                <a:lnTo>
                  <a:pt x="746" y="196"/>
                </a:lnTo>
                <a:lnTo>
                  <a:pt x="747" y="208"/>
                </a:lnTo>
                <a:lnTo>
                  <a:pt x="700" y="205"/>
                </a:lnTo>
                <a:lnTo>
                  <a:pt x="713" y="210"/>
                </a:lnTo>
                <a:lnTo>
                  <a:pt x="687" y="214"/>
                </a:lnTo>
                <a:lnTo>
                  <a:pt x="700" y="226"/>
                </a:lnTo>
                <a:lnTo>
                  <a:pt x="724" y="227"/>
                </a:lnTo>
                <a:lnTo>
                  <a:pt x="710" y="234"/>
                </a:lnTo>
                <a:lnTo>
                  <a:pt x="729" y="241"/>
                </a:lnTo>
                <a:lnTo>
                  <a:pt x="728" y="257"/>
                </a:lnTo>
                <a:lnTo>
                  <a:pt x="693" y="247"/>
                </a:lnTo>
                <a:lnTo>
                  <a:pt x="714" y="255"/>
                </a:lnTo>
                <a:lnTo>
                  <a:pt x="701" y="261"/>
                </a:lnTo>
                <a:lnTo>
                  <a:pt x="713" y="260"/>
                </a:lnTo>
                <a:lnTo>
                  <a:pt x="710" y="270"/>
                </a:lnTo>
                <a:lnTo>
                  <a:pt x="735" y="275"/>
                </a:lnTo>
                <a:lnTo>
                  <a:pt x="695" y="272"/>
                </a:lnTo>
                <a:lnTo>
                  <a:pt x="688" y="278"/>
                </a:lnTo>
                <a:lnTo>
                  <a:pt x="718" y="290"/>
                </a:lnTo>
                <a:lnTo>
                  <a:pt x="714" y="301"/>
                </a:lnTo>
                <a:lnTo>
                  <a:pt x="689" y="307"/>
                </a:lnTo>
                <a:lnTo>
                  <a:pt x="665" y="292"/>
                </a:lnTo>
                <a:lnTo>
                  <a:pt x="629" y="305"/>
                </a:lnTo>
                <a:lnTo>
                  <a:pt x="655" y="313"/>
                </a:lnTo>
                <a:lnTo>
                  <a:pt x="630" y="320"/>
                </a:lnTo>
                <a:lnTo>
                  <a:pt x="657" y="321"/>
                </a:lnTo>
                <a:lnTo>
                  <a:pt x="648" y="336"/>
                </a:lnTo>
                <a:lnTo>
                  <a:pt x="659" y="327"/>
                </a:lnTo>
                <a:lnTo>
                  <a:pt x="688" y="340"/>
                </a:lnTo>
                <a:lnTo>
                  <a:pt x="679" y="350"/>
                </a:lnTo>
                <a:lnTo>
                  <a:pt x="695" y="346"/>
                </a:lnTo>
                <a:lnTo>
                  <a:pt x="688" y="356"/>
                </a:lnTo>
                <a:lnTo>
                  <a:pt x="699" y="351"/>
                </a:lnTo>
                <a:lnTo>
                  <a:pt x="701" y="377"/>
                </a:lnTo>
                <a:lnTo>
                  <a:pt x="688" y="368"/>
                </a:lnTo>
                <a:lnTo>
                  <a:pt x="688" y="377"/>
                </a:lnTo>
                <a:lnTo>
                  <a:pt x="675" y="377"/>
                </a:lnTo>
                <a:lnTo>
                  <a:pt x="659" y="355"/>
                </a:lnTo>
                <a:lnTo>
                  <a:pt x="619" y="344"/>
                </a:lnTo>
                <a:lnTo>
                  <a:pt x="647" y="358"/>
                </a:lnTo>
                <a:lnTo>
                  <a:pt x="611" y="365"/>
                </a:lnTo>
                <a:lnTo>
                  <a:pt x="600" y="377"/>
                </a:lnTo>
                <a:lnTo>
                  <a:pt x="634" y="380"/>
                </a:lnTo>
                <a:lnTo>
                  <a:pt x="605" y="387"/>
                </a:lnTo>
                <a:lnTo>
                  <a:pt x="649" y="378"/>
                </a:lnTo>
                <a:lnTo>
                  <a:pt x="691" y="389"/>
                </a:lnTo>
                <a:lnTo>
                  <a:pt x="636" y="419"/>
                </a:lnTo>
                <a:lnTo>
                  <a:pt x="584" y="432"/>
                </a:lnTo>
                <a:lnTo>
                  <a:pt x="565" y="433"/>
                </a:lnTo>
                <a:lnTo>
                  <a:pt x="552" y="420"/>
                </a:lnTo>
                <a:lnTo>
                  <a:pt x="558" y="433"/>
                </a:lnTo>
                <a:lnTo>
                  <a:pt x="543" y="441"/>
                </a:lnTo>
                <a:lnTo>
                  <a:pt x="523" y="473"/>
                </a:lnTo>
                <a:lnTo>
                  <a:pt x="507" y="473"/>
                </a:lnTo>
                <a:lnTo>
                  <a:pt x="503" y="482"/>
                </a:lnTo>
                <a:lnTo>
                  <a:pt x="487" y="484"/>
                </a:lnTo>
                <a:lnTo>
                  <a:pt x="480" y="480"/>
                </a:lnTo>
                <a:lnTo>
                  <a:pt x="490" y="474"/>
                </a:lnTo>
                <a:lnTo>
                  <a:pt x="479" y="473"/>
                </a:lnTo>
                <a:lnTo>
                  <a:pt x="473" y="489"/>
                </a:lnTo>
                <a:lnTo>
                  <a:pt x="448" y="491"/>
                </a:lnTo>
                <a:lnTo>
                  <a:pt x="449" y="504"/>
                </a:lnTo>
                <a:lnTo>
                  <a:pt x="433" y="505"/>
                </a:lnTo>
                <a:lnTo>
                  <a:pt x="447" y="515"/>
                </a:lnTo>
                <a:lnTo>
                  <a:pt x="429" y="518"/>
                </a:lnTo>
                <a:lnTo>
                  <a:pt x="443" y="529"/>
                </a:lnTo>
                <a:lnTo>
                  <a:pt x="431" y="529"/>
                </a:lnTo>
                <a:lnTo>
                  <a:pt x="440" y="532"/>
                </a:lnTo>
                <a:lnTo>
                  <a:pt x="431" y="545"/>
                </a:lnTo>
                <a:lnTo>
                  <a:pt x="422" y="543"/>
                </a:lnTo>
                <a:lnTo>
                  <a:pt x="429" y="549"/>
                </a:lnTo>
                <a:lnTo>
                  <a:pt x="412" y="554"/>
                </a:lnTo>
                <a:lnTo>
                  <a:pt x="422" y="572"/>
                </a:lnTo>
                <a:lnTo>
                  <a:pt x="412" y="596"/>
                </a:lnTo>
                <a:lnTo>
                  <a:pt x="400" y="597"/>
                </a:lnTo>
                <a:lnTo>
                  <a:pt x="409" y="605"/>
                </a:lnTo>
                <a:lnTo>
                  <a:pt x="381" y="605"/>
                </a:lnTo>
                <a:lnTo>
                  <a:pt x="378" y="589"/>
                </a:lnTo>
                <a:lnTo>
                  <a:pt x="339" y="591"/>
                </a:lnTo>
                <a:lnTo>
                  <a:pt x="348" y="587"/>
                </a:lnTo>
                <a:lnTo>
                  <a:pt x="328" y="580"/>
                </a:lnTo>
                <a:lnTo>
                  <a:pt x="338" y="577"/>
                </a:lnTo>
                <a:lnTo>
                  <a:pt x="323" y="577"/>
                </a:lnTo>
                <a:lnTo>
                  <a:pt x="328" y="564"/>
                </a:lnTo>
                <a:lnTo>
                  <a:pt x="320" y="567"/>
                </a:lnTo>
                <a:lnTo>
                  <a:pt x="294" y="532"/>
                </a:lnTo>
                <a:lnTo>
                  <a:pt x="294" y="522"/>
                </a:lnTo>
                <a:lnTo>
                  <a:pt x="313" y="510"/>
                </a:lnTo>
                <a:lnTo>
                  <a:pt x="305" y="507"/>
                </a:lnTo>
                <a:lnTo>
                  <a:pt x="286" y="520"/>
                </a:lnTo>
                <a:lnTo>
                  <a:pt x="286" y="494"/>
                </a:lnTo>
                <a:lnTo>
                  <a:pt x="268" y="480"/>
                </a:lnTo>
                <a:lnTo>
                  <a:pt x="273" y="460"/>
                </a:lnTo>
                <a:lnTo>
                  <a:pt x="262" y="452"/>
                </a:lnTo>
                <a:lnTo>
                  <a:pt x="277" y="434"/>
                </a:lnTo>
                <a:lnTo>
                  <a:pt x="268" y="432"/>
                </a:lnTo>
                <a:lnTo>
                  <a:pt x="301" y="432"/>
                </a:lnTo>
                <a:lnTo>
                  <a:pt x="298" y="425"/>
                </a:lnTo>
                <a:lnTo>
                  <a:pt x="275" y="426"/>
                </a:lnTo>
                <a:lnTo>
                  <a:pt x="309" y="410"/>
                </a:lnTo>
                <a:lnTo>
                  <a:pt x="301" y="405"/>
                </a:lnTo>
                <a:lnTo>
                  <a:pt x="309" y="387"/>
                </a:lnTo>
                <a:lnTo>
                  <a:pt x="281" y="387"/>
                </a:lnTo>
                <a:lnTo>
                  <a:pt x="251" y="372"/>
                </a:lnTo>
                <a:lnTo>
                  <a:pt x="305" y="380"/>
                </a:lnTo>
                <a:lnTo>
                  <a:pt x="296" y="374"/>
                </a:lnTo>
                <a:lnTo>
                  <a:pt x="305" y="371"/>
                </a:lnTo>
                <a:lnTo>
                  <a:pt x="284" y="360"/>
                </a:lnTo>
                <a:lnTo>
                  <a:pt x="291" y="355"/>
                </a:lnTo>
                <a:lnTo>
                  <a:pt x="280" y="359"/>
                </a:lnTo>
                <a:lnTo>
                  <a:pt x="288" y="352"/>
                </a:lnTo>
                <a:lnTo>
                  <a:pt x="274" y="352"/>
                </a:lnTo>
                <a:lnTo>
                  <a:pt x="289" y="347"/>
                </a:lnTo>
                <a:lnTo>
                  <a:pt x="265" y="338"/>
                </a:lnTo>
                <a:lnTo>
                  <a:pt x="260" y="352"/>
                </a:lnTo>
                <a:lnTo>
                  <a:pt x="240" y="352"/>
                </a:lnTo>
                <a:lnTo>
                  <a:pt x="236" y="347"/>
                </a:lnTo>
                <a:lnTo>
                  <a:pt x="249" y="338"/>
                </a:lnTo>
                <a:lnTo>
                  <a:pt x="239" y="338"/>
                </a:lnTo>
                <a:lnTo>
                  <a:pt x="251" y="316"/>
                </a:lnTo>
                <a:lnTo>
                  <a:pt x="237" y="312"/>
                </a:lnTo>
                <a:lnTo>
                  <a:pt x="244" y="302"/>
                </a:lnTo>
                <a:lnTo>
                  <a:pt x="221" y="275"/>
                </a:lnTo>
                <a:lnTo>
                  <a:pt x="229" y="274"/>
                </a:lnTo>
                <a:lnTo>
                  <a:pt x="198" y="250"/>
                </a:lnTo>
                <a:lnTo>
                  <a:pt x="198" y="241"/>
                </a:lnTo>
                <a:lnTo>
                  <a:pt x="165" y="229"/>
                </a:lnTo>
                <a:lnTo>
                  <a:pt x="134" y="222"/>
                </a:lnTo>
                <a:lnTo>
                  <a:pt x="106" y="234"/>
                </a:lnTo>
                <a:lnTo>
                  <a:pt x="83" y="226"/>
                </a:lnTo>
                <a:lnTo>
                  <a:pt x="91" y="235"/>
                </a:lnTo>
                <a:lnTo>
                  <a:pt x="67" y="231"/>
                </a:lnTo>
                <a:lnTo>
                  <a:pt x="46" y="222"/>
                </a:lnTo>
                <a:lnTo>
                  <a:pt x="67" y="214"/>
                </a:lnTo>
                <a:lnTo>
                  <a:pt x="21" y="205"/>
                </a:lnTo>
                <a:lnTo>
                  <a:pt x="38" y="198"/>
                </a:lnTo>
                <a:lnTo>
                  <a:pt x="93" y="200"/>
                </a:lnTo>
                <a:lnTo>
                  <a:pt x="100" y="197"/>
                </a:lnTo>
                <a:lnTo>
                  <a:pt x="90" y="192"/>
                </a:lnTo>
                <a:lnTo>
                  <a:pt x="99" y="187"/>
                </a:lnTo>
                <a:lnTo>
                  <a:pt x="50" y="191"/>
                </a:lnTo>
                <a:lnTo>
                  <a:pt x="0" y="17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70" name="Freeform 24">
            <a:extLst>
              <a:ext uri="{FF2B5EF4-FFF2-40B4-BE49-F238E27FC236}">
                <a16:creationId xmlns:a16="http://schemas.microsoft.com/office/drawing/2014/main" id="{07C8E96F-575E-4BCB-9CE7-D3242641D3A7}"/>
              </a:ext>
            </a:extLst>
          </p:cNvPr>
          <p:cNvSpPr>
            <a:spLocks/>
          </p:cNvSpPr>
          <p:nvPr/>
        </p:nvSpPr>
        <p:spPr bwMode="auto">
          <a:xfrm>
            <a:off x="2681708" y="1741024"/>
            <a:ext cx="199821" cy="116228"/>
          </a:xfrm>
          <a:custGeom>
            <a:avLst/>
            <a:gdLst>
              <a:gd name="T0" fmla="*/ 0 w 151"/>
              <a:gd name="T1" fmla="*/ 40104274 h 70"/>
              <a:gd name="T2" fmla="*/ 0 w 151"/>
              <a:gd name="T3" fmla="*/ 40104274 h 70"/>
              <a:gd name="T4" fmla="*/ 15652254 w 151"/>
              <a:gd name="T5" fmla="*/ 35091241 h 70"/>
              <a:gd name="T6" fmla="*/ 6260402 w 151"/>
              <a:gd name="T7" fmla="*/ 25065175 h 70"/>
              <a:gd name="T8" fmla="*/ 26607957 w 151"/>
              <a:gd name="T9" fmla="*/ 31749650 h 70"/>
              <a:gd name="T10" fmla="*/ 17217354 w 151"/>
              <a:gd name="T11" fmla="*/ 13367662 h 70"/>
              <a:gd name="T12" fmla="*/ 40695106 w 151"/>
              <a:gd name="T13" fmla="*/ 23395026 h 70"/>
              <a:gd name="T14" fmla="*/ 29739408 w 151"/>
              <a:gd name="T15" fmla="*/ 1671443 h 70"/>
              <a:gd name="T16" fmla="*/ 65737964 w 151"/>
              <a:gd name="T17" fmla="*/ 18381988 h 70"/>
              <a:gd name="T18" fmla="*/ 68868163 w 151"/>
              <a:gd name="T19" fmla="*/ 48460201 h 70"/>
              <a:gd name="T20" fmla="*/ 87650631 w 151"/>
              <a:gd name="T21" fmla="*/ 15039104 h 70"/>
              <a:gd name="T22" fmla="*/ 106433080 w 151"/>
              <a:gd name="T23" fmla="*/ 28408059 h 70"/>
              <a:gd name="T24" fmla="*/ 122085329 w 151"/>
              <a:gd name="T25" fmla="*/ 11697513 h 70"/>
              <a:gd name="T26" fmla="*/ 134607378 w 151"/>
              <a:gd name="T27" fmla="*/ 31749650 h 70"/>
              <a:gd name="T28" fmla="*/ 131477179 w 151"/>
              <a:gd name="T29" fmla="*/ 13367662 h 70"/>
              <a:gd name="T30" fmla="*/ 170607214 w 151"/>
              <a:gd name="T31" fmla="*/ 13367662 h 70"/>
              <a:gd name="T32" fmla="*/ 175302514 w 151"/>
              <a:gd name="T33" fmla="*/ 0 h 70"/>
              <a:gd name="T34" fmla="*/ 192519862 w 151"/>
              <a:gd name="T35" fmla="*/ 11697513 h 70"/>
              <a:gd name="T36" fmla="*/ 214432511 w 151"/>
              <a:gd name="T37" fmla="*/ 6684477 h 70"/>
              <a:gd name="T38" fmla="*/ 198780262 w 151"/>
              <a:gd name="T39" fmla="*/ 15039104 h 70"/>
              <a:gd name="T40" fmla="*/ 234780059 w 151"/>
              <a:gd name="T41" fmla="*/ 51801792 h 70"/>
              <a:gd name="T42" fmla="*/ 203475561 w 151"/>
              <a:gd name="T43" fmla="*/ 83551432 h 70"/>
              <a:gd name="T44" fmla="*/ 117390029 w 151"/>
              <a:gd name="T45" fmla="*/ 115301092 h 70"/>
              <a:gd name="T46" fmla="*/ 39130007 w 151"/>
              <a:gd name="T47" fmla="*/ 100261993 h 70"/>
              <a:gd name="T48" fmla="*/ 57912465 w 151"/>
              <a:gd name="T49" fmla="*/ 70183775 h 70"/>
              <a:gd name="T50" fmla="*/ 12522054 w 151"/>
              <a:gd name="T51" fmla="*/ 60157709 h 70"/>
              <a:gd name="T52" fmla="*/ 56347365 w 151"/>
              <a:gd name="T53" fmla="*/ 58486267 h 70"/>
              <a:gd name="T54" fmla="*/ 40695106 w 151"/>
              <a:gd name="T55" fmla="*/ 48460201 h 70"/>
              <a:gd name="T56" fmla="*/ 56347365 w 151"/>
              <a:gd name="T57" fmla="*/ 40104274 h 70"/>
              <a:gd name="T58" fmla="*/ 0 w 151"/>
              <a:gd name="T59" fmla="*/ 40104274 h 70"/>
              <a:gd name="T60" fmla="*/ 0 w 151"/>
              <a:gd name="T61" fmla="*/ 40104274 h 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70"/>
              <a:gd name="T95" fmla="*/ 151 w 151"/>
              <a:gd name="T96" fmla="*/ 70 h 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70">
                <a:moveTo>
                  <a:pt x="0" y="24"/>
                </a:moveTo>
                <a:lnTo>
                  <a:pt x="0" y="24"/>
                </a:lnTo>
                <a:lnTo>
                  <a:pt x="10" y="21"/>
                </a:lnTo>
                <a:lnTo>
                  <a:pt x="4" y="15"/>
                </a:lnTo>
                <a:lnTo>
                  <a:pt x="17" y="19"/>
                </a:lnTo>
                <a:lnTo>
                  <a:pt x="11" y="8"/>
                </a:lnTo>
                <a:lnTo>
                  <a:pt x="26" y="14"/>
                </a:lnTo>
                <a:lnTo>
                  <a:pt x="19" y="1"/>
                </a:lnTo>
                <a:lnTo>
                  <a:pt x="42" y="11"/>
                </a:lnTo>
                <a:lnTo>
                  <a:pt x="44" y="29"/>
                </a:lnTo>
                <a:lnTo>
                  <a:pt x="56" y="9"/>
                </a:lnTo>
                <a:lnTo>
                  <a:pt x="68" y="17"/>
                </a:lnTo>
                <a:lnTo>
                  <a:pt x="78" y="7"/>
                </a:lnTo>
                <a:lnTo>
                  <a:pt x="86" y="19"/>
                </a:lnTo>
                <a:lnTo>
                  <a:pt x="84" y="8"/>
                </a:lnTo>
                <a:lnTo>
                  <a:pt x="109" y="8"/>
                </a:lnTo>
                <a:lnTo>
                  <a:pt x="112" y="0"/>
                </a:lnTo>
                <a:lnTo>
                  <a:pt x="123" y="7"/>
                </a:lnTo>
                <a:lnTo>
                  <a:pt x="137" y="4"/>
                </a:lnTo>
                <a:lnTo>
                  <a:pt x="127" y="9"/>
                </a:lnTo>
                <a:lnTo>
                  <a:pt x="150" y="31"/>
                </a:lnTo>
                <a:lnTo>
                  <a:pt x="130" y="50"/>
                </a:lnTo>
                <a:lnTo>
                  <a:pt x="75" y="69"/>
                </a:lnTo>
                <a:lnTo>
                  <a:pt x="25" y="60"/>
                </a:lnTo>
                <a:lnTo>
                  <a:pt x="37" y="42"/>
                </a:lnTo>
                <a:lnTo>
                  <a:pt x="8" y="36"/>
                </a:lnTo>
                <a:lnTo>
                  <a:pt x="36" y="35"/>
                </a:lnTo>
                <a:lnTo>
                  <a:pt x="26" y="29"/>
                </a:lnTo>
                <a:lnTo>
                  <a:pt x="36" y="24"/>
                </a:lnTo>
                <a:lnTo>
                  <a:pt x="0" y="24"/>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71" name="Freeform 26">
            <a:extLst>
              <a:ext uri="{FF2B5EF4-FFF2-40B4-BE49-F238E27FC236}">
                <a16:creationId xmlns:a16="http://schemas.microsoft.com/office/drawing/2014/main" id="{87A80FCA-BC2D-4D5B-A038-70EF9F974305}"/>
              </a:ext>
            </a:extLst>
          </p:cNvPr>
          <p:cNvSpPr>
            <a:spLocks/>
          </p:cNvSpPr>
          <p:nvPr/>
        </p:nvSpPr>
        <p:spPr bwMode="auto">
          <a:xfrm>
            <a:off x="4729566" y="2274144"/>
            <a:ext cx="572594" cy="307900"/>
          </a:xfrm>
          <a:custGeom>
            <a:avLst/>
            <a:gdLst>
              <a:gd name="T0" fmla="*/ 0 w 434"/>
              <a:gd name="T1" fmla="*/ 97804222 h 183"/>
              <a:gd name="T2" fmla="*/ 0 w 434"/>
              <a:gd name="T3" fmla="*/ 97804222 h 183"/>
              <a:gd name="T4" fmla="*/ 21780710 w 434"/>
              <a:gd name="T5" fmla="*/ 130405179 h 183"/>
              <a:gd name="T6" fmla="*/ 51342202 w 434"/>
              <a:gd name="T7" fmla="*/ 140699736 h 183"/>
              <a:gd name="T8" fmla="*/ 63787960 w 434"/>
              <a:gd name="T9" fmla="*/ 207618979 h 183"/>
              <a:gd name="T10" fmla="*/ 157136156 w 434"/>
              <a:gd name="T11" fmla="*/ 233356025 h 183"/>
              <a:gd name="T12" fmla="*/ 197588027 w 434"/>
              <a:gd name="T13" fmla="*/ 279684804 h 183"/>
              <a:gd name="T14" fmla="*/ 273821727 w 434"/>
              <a:gd name="T15" fmla="*/ 276252848 h 183"/>
              <a:gd name="T16" fmla="*/ 360947101 w 434"/>
              <a:gd name="T17" fmla="*/ 312285761 h 183"/>
              <a:gd name="T18" fmla="*/ 477632633 w 434"/>
              <a:gd name="T19" fmla="*/ 279684804 h 183"/>
              <a:gd name="T20" fmla="*/ 513416994 w 434"/>
              <a:gd name="T21" fmla="*/ 253946448 h 183"/>
              <a:gd name="T22" fmla="*/ 513416994 w 434"/>
              <a:gd name="T23" fmla="*/ 217913535 h 183"/>
              <a:gd name="T24" fmla="*/ 546088045 w 434"/>
              <a:gd name="T25" fmla="*/ 221345491 h 183"/>
              <a:gd name="T26" fmla="*/ 616100113 w 434"/>
              <a:gd name="T27" fmla="*/ 169870047 h 183"/>
              <a:gd name="T28" fmla="*/ 673665330 w 434"/>
              <a:gd name="T29" fmla="*/ 166438092 h 183"/>
              <a:gd name="T30" fmla="*/ 645660348 w 434"/>
              <a:gd name="T31" fmla="*/ 126973224 h 183"/>
              <a:gd name="T32" fmla="*/ 591207349 w 434"/>
              <a:gd name="T33" fmla="*/ 137269090 h 183"/>
              <a:gd name="T34" fmla="*/ 591207349 w 434"/>
              <a:gd name="T35" fmla="*/ 92656289 h 183"/>
              <a:gd name="T36" fmla="*/ 605209762 w 434"/>
              <a:gd name="T37" fmla="*/ 68633890 h 183"/>
              <a:gd name="T38" fmla="*/ 566314585 w 434"/>
              <a:gd name="T39" fmla="*/ 61771289 h 183"/>
              <a:gd name="T40" fmla="*/ 465186875 w 434"/>
              <a:gd name="T41" fmla="*/ 89224334 h 183"/>
              <a:gd name="T42" fmla="*/ 378061578 w 434"/>
              <a:gd name="T43" fmla="*/ 49759445 h 183"/>
              <a:gd name="T44" fmla="*/ 320496438 w 434"/>
              <a:gd name="T45" fmla="*/ 54907378 h 183"/>
              <a:gd name="T46" fmla="*/ 300271146 w 434"/>
              <a:gd name="T47" fmla="*/ 22306411 h 183"/>
              <a:gd name="T48" fmla="*/ 244261492 w 434"/>
              <a:gd name="T49" fmla="*/ 0 h 183"/>
              <a:gd name="T50" fmla="*/ 214701257 w 434"/>
              <a:gd name="T51" fmla="*/ 24022389 h 183"/>
              <a:gd name="T52" fmla="*/ 213145849 w 434"/>
              <a:gd name="T53" fmla="*/ 68633890 h 183"/>
              <a:gd name="T54" fmla="*/ 85569928 w 434"/>
              <a:gd name="T55" fmla="*/ 48043467 h 183"/>
              <a:gd name="T56" fmla="*/ 0 w 434"/>
              <a:gd name="T57" fmla="*/ 97804222 h 183"/>
              <a:gd name="T58" fmla="*/ 0 w 434"/>
              <a:gd name="T59" fmla="*/ 97804222 h 1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4"/>
              <a:gd name="T91" fmla="*/ 0 h 183"/>
              <a:gd name="T92" fmla="*/ 434 w 434"/>
              <a:gd name="T93" fmla="*/ 183 h 1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4" h="183">
                <a:moveTo>
                  <a:pt x="0" y="57"/>
                </a:moveTo>
                <a:lnTo>
                  <a:pt x="0" y="57"/>
                </a:lnTo>
                <a:lnTo>
                  <a:pt x="14" y="76"/>
                </a:lnTo>
                <a:lnTo>
                  <a:pt x="33" y="82"/>
                </a:lnTo>
                <a:lnTo>
                  <a:pt x="41" y="121"/>
                </a:lnTo>
                <a:lnTo>
                  <a:pt x="101" y="136"/>
                </a:lnTo>
                <a:lnTo>
                  <a:pt x="127" y="163"/>
                </a:lnTo>
                <a:lnTo>
                  <a:pt x="176" y="161"/>
                </a:lnTo>
                <a:lnTo>
                  <a:pt x="232" y="182"/>
                </a:lnTo>
                <a:lnTo>
                  <a:pt x="307" y="163"/>
                </a:lnTo>
                <a:lnTo>
                  <a:pt x="330" y="148"/>
                </a:lnTo>
                <a:lnTo>
                  <a:pt x="330" y="127"/>
                </a:lnTo>
                <a:lnTo>
                  <a:pt x="351" y="129"/>
                </a:lnTo>
                <a:lnTo>
                  <a:pt x="396" y="99"/>
                </a:lnTo>
                <a:lnTo>
                  <a:pt x="433" y="97"/>
                </a:lnTo>
                <a:lnTo>
                  <a:pt x="415" y="74"/>
                </a:lnTo>
                <a:lnTo>
                  <a:pt x="380" y="80"/>
                </a:lnTo>
                <a:lnTo>
                  <a:pt x="380" y="54"/>
                </a:lnTo>
                <a:lnTo>
                  <a:pt x="389" y="40"/>
                </a:lnTo>
                <a:lnTo>
                  <a:pt x="364" y="36"/>
                </a:lnTo>
                <a:lnTo>
                  <a:pt x="299" y="52"/>
                </a:lnTo>
                <a:lnTo>
                  <a:pt x="243" y="29"/>
                </a:lnTo>
                <a:lnTo>
                  <a:pt x="206" y="32"/>
                </a:lnTo>
                <a:lnTo>
                  <a:pt x="193" y="13"/>
                </a:lnTo>
                <a:lnTo>
                  <a:pt x="157" y="0"/>
                </a:lnTo>
                <a:lnTo>
                  <a:pt x="138" y="14"/>
                </a:lnTo>
                <a:lnTo>
                  <a:pt x="137" y="40"/>
                </a:lnTo>
                <a:lnTo>
                  <a:pt x="55" y="28"/>
                </a:lnTo>
                <a:lnTo>
                  <a:pt x="0" y="57"/>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72" name="Freeform 27">
            <a:extLst>
              <a:ext uri="{FF2B5EF4-FFF2-40B4-BE49-F238E27FC236}">
                <a16:creationId xmlns:a16="http://schemas.microsoft.com/office/drawing/2014/main" id="{C89D708D-2203-4FC2-9CFE-7CD1AF0D9258}"/>
              </a:ext>
            </a:extLst>
          </p:cNvPr>
          <p:cNvSpPr>
            <a:spLocks/>
          </p:cNvSpPr>
          <p:nvPr/>
        </p:nvSpPr>
        <p:spPr bwMode="auto">
          <a:xfrm>
            <a:off x="4086445" y="3006170"/>
            <a:ext cx="134333" cy="199829"/>
          </a:xfrm>
          <a:custGeom>
            <a:avLst/>
            <a:gdLst>
              <a:gd name="T0" fmla="*/ 0 w 105"/>
              <a:gd name="T1" fmla="*/ 143570889 h 119"/>
              <a:gd name="T2" fmla="*/ 0 w 105"/>
              <a:gd name="T3" fmla="*/ 143570889 h 119"/>
              <a:gd name="T4" fmla="*/ 20480870 w 105"/>
              <a:gd name="T5" fmla="*/ 201682754 h 119"/>
              <a:gd name="T6" fmla="*/ 57054450 w 105"/>
              <a:gd name="T7" fmla="*/ 193136590 h 119"/>
              <a:gd name="T8" fmla="*/ 114110109 w 105"/>
              <a:gd name="T9" fmla="*/ 141860872 h 119"/>
              <a:gd name="T10" fmla="*/ 112646586 w 105"/>
              <a:gd name="T11" fmla="*/ 117932397 h 119"/>
              <a:gd name="T12" fmla="*/ 150683680 w 105"/>
              <a:gd name="T13" fmla="*/ 73494155 h 119"/>
              <a:gd name="T14" fmla="*/ 152145994 w 105"/>
              <a:gd name="T15" fmla="*/ 59820554 h 119"/>
              <a:gd name="T16" fmla="*/ 131665133 w 105"/>
              <a:gd name="T17" fmla="*/ 34183359 h 119"/>
              <a:gd name="T18" fmla="*/ 84850527 w 105"/>
              <a:gd name="T19" fmla="*/ 0 h 119"/>
              <a:gd name="T20" fmla="*/ 73147160 w 105"/>
              <a:gd name="T21" fmla="*/ 1708710 h 119"/>
              <a:gd name="T22" fmla="*/ 78998834 w 105"/>
              <a:gd name="T23" fmla="*/ 18801043 h 119"/>
              <a:gd name="T24" fmla="*/ 62907334 w 105"/>
              <a:gd name="T25" fmla="*/ 54693117 h 119"/>
              <a:gd name="T26" fmla="*/ 73147160 w 105"/>
              <a:gd name="T27" fmla="*/ 71785445 h 119"/>
              <a:gd name="T28" fmla="*/ 58517973 w 105"/>
              <a:gd name="T29" fmla="*/ 119642415 h 119"/>
              <a:gd name="T30" fmla="*/ 0 w 105"/>
              <a:gd name="T31" fmla="*/ 143570889 h 119"/>
              <a:gd name="T32" fmla="*/ 0 w 105"/>
              <a:gd name="T33" fmla="*/ 143570889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19"/>
              <a:gd name="T53" fmla="*/ 105 w 105"/>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19">
                <a:moveTo>
                  <a:pt x="0" y="84"/>
                </a:moveTo>
                <a:lnTo>
                  <a:pt x="0" y="84"/>
                </a:lnTo>
                <a:lnTo>
                  <a:pt x="14" y="118"/>
                </a:lnTo>
                <a:lnTo>
                  <a:pt x="39" y="113"/>
                </a:lnTo>
                <a:lnTo>
                  <a:pt x="78" y="83"/>
                </a:lnTo>
                <a:lnTo>
                  <a:pt x="77" y="69"/>
                </a:lnTo>
                <a:lnTo>
                  <a:pt x="103" y="43"/>
                </a:lnTo>
                <a:lnTo>
                  <a:pt x="104" y="35"/>
                </a:lnTo>
                <a:lnTo>
                  <a:pt x="90" y="20"/>
                </a:lnTo>
                <a:lnTo>
                  <a:pt x="58" y="0"/>
                </a:lnTo>
                <a:lnTo>
                  <a:pt x="50" y="1"/>
                </a:lnTo>
                <a:lnTo>
                  <a:pt x="54" y="11"/>
                </a:lnTo>
                <a:lnTo>
                  <a:pt x="43" y="32"/>
                </a:lnTo>
                <a:lnTo>
                  <a:pt x="50" y="42"/>
                </a:lnTo>
                <a:lnTo>
                  <a:pt x="40" y="70"/>
                </a:lnTo>
                <a:lnTo>
                  <a:pt x="0" y="84"/>
                </a:lnTo>
              </a:path>
            </a:pathLst>
          </a:custGeom>
          <a:solidFill>
            <a:schemeClr val="bg1">
              <a:lumMod val="75000"/>
            </a:scheme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73" name="Freeform 28">
            <a:extLst>
              <a:ext uri="{FF2B5EF4-FFF2-40B4-BE49-F238E27FC236}">
                <a16:creationId xmlns:a16="http://schemas.microsoft.com/office/drawing/2014/main" id="{3DE1390B-0AB2-4DA2-8D55-250693E68B24}"/>
              </a:ext>
            </a:extLst>
          </p:cNvPr>
          <p:cNvSpPr>
            <a:spLocks/>
          </p:cNvSpPr>
          <p:nvPr/>
        </p:nvSpPr>
        <p:spPr bwMode="auto">
          <a:xfrm>
            <a:off x="4590195" y="2873629"/>
            <a:ext cx="146088" cy="97875"/>
          </a:xfrm>
          <a:custGeom>
            <a:avLst/>
            <a:gdLst>
              <a:gd name="T0" fmla="*/ 0 w 111"/>
              <a:gd name="T1" fmla="*/ 39317863 h 57"/>
              <a:gd name="T2" fmla="*/ 0 w 111"/>
              <a:gd name="T3" fmla="*/ 39317863 h 57"/>
              <a:gd name="T4" fmla="*/ 21675035 w 111"/>
              <a:gd name="T5" fmla="*/ 0 h 57"/>
              <a:gd name="T6" fmla="*/ 88246756 w 111"/>
              <a:gd name="T7" fmla="*/ 25020341 h 57"/>
              <a:gd name="T8" fmla="*/ 123855015 w 111"/>
              <a:gd name="T9" fmla="*/ 62549509 h 57"/>
              <a:gd name="T10" fmla="*/ 170300826 w 111"/>
              <a:gd name="T11" fmla="*/ 62549509 h 57"/>
              <a:gd name="T12" fmla="*/ 167203860 w 111"/>
              <a:gd name="T13" fmla="*/ 100080026 h 57"/>
              <a:gd name="T14" fmla="*/ 57283304 w 111"/>
              <a:gd name="T15" fmla="*/ 76847032 h 57"/>
              <a:gd name="T16" fmla="*/ 0 w 111"/>
              <a:gd name="T17" fmla="*/ 39317863 h 57"/>
              <a:gd name="T18" fmla="*/ 0 w 111"/>
              <a:gd name="T19" fmla="*/ 3931786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57"/>
              <a:gd name="T32" fmla="*/ 111 w 11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57">
                <a:moveTo>
                  <a:pt x="0" y="22"/>
                </a:moveTo>
                <a:lnTo>
                  <a:pt x="0" y="22"/>
                </a:lnTo>
                <a:lnTo>
                  <a:pt x="14" y="0"/>
                </a:lnTo>
                <a:lnTo>
                  <a:pt x="57" y="14"/>
                </a:lnTo>
                <a:lnTo>
                  <a:pt x="80" y="35"/>
                </a:lnTo>
                <a:lnTo>
                  <a:pt x="110" y="35"/>
                </a:lnTo>
                <a:lnTo>
                  <a:pt x="108" y="56"/>
                </a:lnTo>
                <a:lnTo>
                  <a:pt x="37" y="43"/>
                </a:lnTo>
                <a:lnTo>
                  <a:pt x="0" y="22"/>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674" name="Group 69">
            <a:extLst>
              <a:ext uri="{FF2B5EF4-FFF2-40B4-BE49-F238E27FC236}">
                <a16:creationId xmlns:a16="http://schemas.microsoft.com/office/drawing/2014/main" id="{FBBF9303-4AE2-4786-8B52-72F1A82BE1EF}"/>
              </a:ext>
            </a:extLst>
          </p:cNvPr>
          <p:cNvGrpSpPr>
            <a:grpSpLocks/>
          </p:cNvGrpSpPr>
          <p:nvPr/>
        </p:nvGrpSpPr>
        <p:grpSpPr bwMode="auto">
          <a:xfrm>
            <a:off x="6145030" y="4398879"/>
            <a:ext cx="214930" cy="330331"/>
            <a:chOff x="5352" y="3915"/>
            <a:chExt cx="163" cy="197"/>
          </a:xfrm>
          <a:solidFill>
            <a:srgbClr val="7F7F7F">
              <a:lumMod val="40000"/>
              <a:lumOff val="60000"/>
            </a:srgbClr>
          </a:solidFill>
        </p:grpSpPr>
        <p:sp>
          <p:nvSpPr>
            <p:cNvPr id="675" name="Freeform 235">
              <a:extLst>
                <a:ext uri="{FF2B5EF4-FFF2-40B4-BE49-F238E27FC236}">
                  <a16:creationId xmlns:a16="http://schemas.microsoft.com/office/drawing/2014/main" id="{57E7E229-30AE-4ED1-AF75-F11BCDBFF774}"/>
                </a:ext>
              </a:extLst>
            </p:cNvPr>
            <p:cNvSpPr>
              <a:spLocks/>
            </p:cNvSpPr>
            <p:nvPr/>
          </p:nvSpPr>
          <p:spPr bwMode="auto">
            <a:xfrm>
              <a:off x="5352" y="4012"/>
              <a:ext cx="106" cy="100"/>
            </a:xfrm>
            <a:custGeom>
              <a:avLst/>
              <a:gdLst>
                <a:gd name="T0" fmla="*/ 0 w 106"/>
                <a:gd name="T1" fmla="*/ 87 h 100"/>
                <a:gd name="T2" fmla="*/ 0 w 106"/>
                <a:gd name="T3" fmla="*/ 87 h 100"/>
                <a:gd name="T4" fmla="*/ 22 w 106"/>
                <a:gd name="T5" fmla="*/ 56 h 100"/>
                <a:gd name="T6" fmla="*/ 60 w 106"/>
                <a:gd name="T7" fmla="*/ 34 h 100"/>
                <a:gd name="T8" fmla="*/ 79 w 106"/>
                <a:gd name="T9" fmla="*/ 0 h 100"/>
                <a:gd name="T10" fmla="*/ 91 w 106"/>
                <a:gd name="T11" fmla="*/ 10 h 100"/>
                <a:gd name="T12" fmla="*/ 104 w 106"/>
                <a:gd name="T13" fmla="*/ 6 h 100"/>
                <a:gd name="T14" fmla="*/ 105 w 106"/>
                <a:gd name="T15" fmla="*/ 18 h 100"/>
                <a:gd name="T16" fmla="*/ 85 w 106"/>
                <a:gd name="T17" fmla="*/ 41 h 100"/>
                <a:gd name="T18" fmla="*/ 90 w 106"/>
                <a:gd name="T19" fmla="*/ 52 h 100"/>
                <a:gd name="T20" fmla="*/ 67 w 106"/>
                <a:gd name="T21" fmla="*/ 56 h 100"/>
                <a:gd name="T22" fmla="*/ 57 w 106"/>
                <a:gd name="T23" fmla="*/ 89 h 100"/>
                <a:gd name="T24" fmla="*/ 34 w 106"/>
                <a:gd name="T25" fmla="*/ 99 h 100"/>
                <a:gd name="T26" fmla="*/ 0 w 106"/>
                <a:gd name="T27" fmla="*/ 87 h 100"/>
                <a:gd name="T28" fmla="*/ 0 w 106"/>
                <a:gd name="T29" fmla="*/ 8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100"/>
                <a:gd name="T47" fmla="*/ 106 w 106"/>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100">
                  <a:moveTo>
                    <a:pt x="0" y="87"/>
                  </a:moveTo>
                  <a:lnTo>
                    <a:pt x="0" y="87"/>
                  </a:lnTo>
                  <a:lnTo>
                    <a:pt x="22" y="56"/>
                  </a:lnTo>
                  <a:lnTo>
                    <a:pt x="60" y="34"/>
                  </a:lnTo>
                  <a:lnTo>
                    <a:pt x="79" y="0"/>
                  </a:lnTo>
                  <a:lnTo>
                    <a:pt x="91" y="10"/>
                  </a:lnTo>
                  <a:lnTo>
                    <a:pt x="104" y="6"/>
                  </a:lnTo>
                  <a:lnTo>
                    <a:pt x="105" y="18"/>
                  </a:lnTo>
                  <a:lnTo>
                    <a:pt x="85" y="41"/>
                  </a:lnTo>
                  <a:lnTo>
                    <a:pt x="90" y="52"/>
                  </a:lnTo>
                  <a:lnTo>
                    <a:pt x="67" y="56"/>
                  </a:lnTo>
                  <a:lnTo>
                    <a:pt x="57" y="89"/>
                  </a:lnTo>
                  <a:lnTo>
                    <a:pt x="34" y="99"/>
                  </a:lnTo>
                  <a:lnTo>
                    <a:pt x="0" y="87"/>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76" name="Freeform 236">
              <a:extLst>
                <a:ext uri="{FF2B5EF4-FFF2-40B4-BE49-F238E27FC236}">
                  <a16:creationId xmlns:a16="http://schemas.microsoft.com/office/drawing/2014/main" id="{06260218-F8A1-44C1-BD1F-CE767627DCCD}"/>
                </a:ext>
              </a:extLst>
            </p:cNvPr>
            <p:cNvSpPr>
              <a:spLocks/>
            </p:cNvSpPr>
            <p:nvPr/>
          </p:nvSpPr>
          <p:spPr bwMode="auto">
            <a:xfrm>
              <a:off x="5435" y="3915"/>
              <a:ext cx="80" cy="110"/>
            </a:xfrm>
            <a:custGeom>
              <a:avLst/>
              <a:gdLst>
                <a:gd name="T0" fmla="*/ 0 w 80"/>
                <a:gd name="T1" fmla="*/ 0 h 110"/>
                <a:gd name="T2" fmla="*/ 0 w 80"/>
                <a:gd name="T3" fmla="*/ 0 h 110"/>
                <a:gd name="T4" fmla="*/ 22 w 80"/>
                <a:gd name="T5" fmla="*/ 13 h 110"/>
                <a:gd name="T6" fmla="*/ 28 w 80"/>
                <a:gd name="T7" fmla="*/ 37 h 110"/>
                <a:gd name="T8" fmla="*/ 37 w 80"/>
                <a:gd name="T9" fmla="*/ 43 h 110"/>
                <a:gd name="T10" fmla="*/ 43 w 80"/>
                <a:gd name="T11" fmla="*/ 33 h 110"/>
                <a:gd name="T12" fmla="*/ 47 w 80"/>
                <a:gd name="T13" fmla="*/ 50 h 110"/>
                <a:gd name="T14" fmla="*/ 79 w 80"/>
                <a:gd name="T15" fmla="*/ 50 h 110"/>
                <a:gd name="T16" fmla="*/ 73 w 80"/>
                <a:gd name="T17" fmla="*/ 74 h 110"/>
                <a:gd name="T18" fmla="*/ 57 w 80"/>
                <a:gd name="T19" fmla="*/ 77 h 110"/>
                <a:gd name="T20" fmla="*/ 43 w 80"/>
                <a:gd name="T21" fmla="*/ 108 h 110"/>
                <a:gd name="T22" fmla="*/ 28 w 80"/>
                <a:gd name="T23" fmla="*/ 109 h 110"/>
                <a:gd name="T24" fmla="*/ 35 w 80"/>
                <a:gd name="T25" fmla="*/ 98 h 110"/>
                <a:gd name="T26" fmla="*/ 15 w 80"/>
                <a:gd name="T27" fmla="*/ 75 h 110"/>
                <a:gd name="T28" fmla="*/ 31 w 80"/>
                <a:gd name="T29" fmla="*/ 56 h 110"/>
                <a:gd name="T30" fmla="*/ 28 w 80"/>
                <a:gd name="T31" fmla="*/ 40 h 110"/>
                <a:gd name="T32" fmla="*/ 0 w 80"/>
                <a:gd name="T33" fmla="*/ 0 h 110"/>
                <a:gd name="T34" fmla="*/ 0 w 80"/>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10"/>
                <a:gd name="T56" fmla="*/ 80 w 80"/>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10">
                  <a:moveTo>
                    <a:pt x="0" y="0"/>
                  </a:moveTo>
                  <a:lnTo>
                    <a:pt x="0" y="0"/>
                  </a:lnTo>
                  <a:lnTo>
                    <a:pt x="22" y="13"/>
                  </a:lnTo>
                  <a:lnTo>
                    <a:pt x="28" y="37"/>
                  </a:lnTo>
                  <a:lnTo>
                    <a:pt x="37" y="43"/>
                  </a:lnTo>
                  <a:lnTo>
                    <a:pt x="43" y="33"/>
                  </a:lnTo>
                  <a:lnTo>
                    <a:pt x="47" y="50"/>
                  </a:lnTo>
                  <a:lnTo>
                    <a:pt x="79" y="50"/>
                  </a:lnTo>
                  <a:lnTo>
                    <a:pt x="73" y="74"/>
                  </a:lnTo>
                  <a:lnTo>
                    <a:pt x="57" y="77"/>
                  </a:lnTo>
                  <a:lnTo>
                    <a:pt x="43" y="108"/>
                  </a:lnTo>
                  <a:lnTo>
                    <a:pt x="28" y="109"/>
                  </a:lnTo>
                  <a:lnTo>
                    <a:pt x="35" y="98"/>
                  </a:lnTo>
                  <a:lnTo>
                    <a:pt x="15" y="75"/>
                  </a:lnTo>
                  <a:lnTo>
                    <a:pt x="31" y="56"/>
                  </a:lnTo>
                  <a:lnTo>
                    <a:pt x="28" y="40"/>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677" name="Freeform 30">
            <a:extLst>
              <a:ext uri="{FF2B5EF4-FFF2-40B4-BE49-F238E27FC236}">
                <a16:creationId xmlns:a16="http://schemas.microsoft.com/office/drawing/2014/main" id="{F2D51611-1668-42EA-A135-FA811E3063D0}"/>
              </a:ext>
            </a:extLst>
          </p:cNvPr>
          <p:cNvSpPr>
            <a:spLocks/>
          </p:cNvSpPr>
          <p:nvPr/>
        </p:nvSpPr>
        <p:spPr bwMode="auto">
          <a:xfrm>
            <a:off x="4244287" y="2700310"/>
            <a:ext cx="303929" cy="334408"/>
          </a:xfrm>
          <a:custGeom>
            <a:avLst/>
            <a:gdLst>
              <a:gd name="T0" fmla="*/ 0 w 230"/>
              <a:gd name="T1" fmla="*/ 184855067 h 199"/>
              <a:gd name="T2" fmla="*/ 0 w 230"/>
              <a:gd name="T3" fmla="*/ 184855067 h 199"/>
              <a:gd name="T4" fmla="*/ 34336892 w 230"/>
              <a:gd name="T5" fmla="*/ 196837704 h 199"/>
              <a:gd name="T6" fmla="*/ 112372904 w 230"/>
              <a:gd name="T7" fmla="*/ 184855067 h 199"/>
              <a:gd name="T8" fmla="*/ 126419980 w 230"/>
              <a:gd name="T9" fmla="*/ 150623590 h 199"/>
              <a:gd name="T10" fmla="*/ 179485088 w 230"/>
              <a:gd name="T11" fmla="*/ 131794665 h 199"/>
              <a:gd name="T12" fmla="*/ 184167446 w 230"/>
              <a:gd name="T13" fmla="*/ 102696964 h 199"/>
              <a:gd name="T14" fmla="*/ 202895633 w 230"/>
              <a:gd name="T15" fmla="*/ 95850677 h 199"/>
              <a:gd name="T16" fmla="*/ 195092534 w 230"/>
              <a:gd name="T17" fmla="*/ 80446837 h 199"/>
              <a:gd name="T18" fmla="*/ 213821969 w 230"/>
              <a:gd name="T19" fmla="*/ 78734284 h 199"/>
              <a:gd name="T20" fmla="*/ 227867797 w 230"/>
              <a:gd name="T21" fmla="*/ 49636583 h 199"/>
              <a:gd name="T22" fmla="*/ 221625068 w 230"/>
              <a:gd name="T23" fmla="*/ 20538866 h 199"/>
              <a:gd name="T24" fmla="*/ 293419571 w 230"/>
              <a:gd name="T25" fmla="*/ 0 h 199"/>
              <a:gd name="T26" fmla="*/ 357409805 w 230"/>
              <a:gd name="T27" fmla="*/ 42790286 h 199"/>
              <a:gd name="T28" fmla="*/ 340240740 w 230"/>
              <a:gd name="T29" fmla="*/ 61617913 h 199"/>
              <a:gd name="T30" fmla="*/ 279372495 w 230"/>
              <a:gd name="T31" fmla="*/ 61617913 h 199"/>
              <a:gd name="T32" fmla="*/ 279372495 w 230"/>
              <a:gd name="T33" fmla="*/ 99274475 h 199"/>
              <a:gd name="T34" fmla="*/ 307465399 w 230"/>
              <a:gd name="T35" fmla="*/ 123237133 h 199"/>
              <a:gd name="T36" fmla="*/ 290297582 w 230"/>
              <a:gd name="T37" fmla="*/ 135218463 h 199"/>
              <a:gd name="T38" fmla="*/ 294979941 w 230"/>
              <a:gd name="T39" fmla="*/ 157469877 h 199"/>
              <a:gd name="T40" fmla="*/ 232550156 w 230"/>
              <a:gd name="T41" fmla="*/ 234492937 h 199"/>
              <a:gd name="T42" fmla="*/ 204457252 w 230"/>
              <a:gd name="T43" fmla="*/ 232781693 h 199"/>
              <a:gd name="T44" fmla="*/ 184167446 w 230"/>
              <a:gd name="T45" fmla="*/ 251609309 h 199"/>
              <a:gd name="T46" fmla="*/ 218503079 w 230"/>
              <a:gd name="T47" fmla="*/ 323497286 h 199"/>
              <a:gd name="T48" fmla="*/ 170120370 w 230"/>
              <a:gd name="T49" fmla="*/ 323497286 h 199"/>
              <a:gd name="T50" fmla="*/ 152952514 w 230"/>
              <a:gd name="T51" fmla="*/ 338902414 h 199"/>
              <a:gd name="T52" fmla="*/ 117055263 w 230"/>
              <a:gd name="T53" fmla="*/ 296110830 h 199"/>
              <a:gd name="T54" fmla="*/ 17167821 w 230"/>
              <a:gd name="T55" fmla="*/ 304669670 h 199"/>
              <a:gd name="T56" fmla="*/ 49943099 w 230"/>
              <a:gd name="T57" fmla="*/ 255031799 h 199"/>
              <a:gd name="T58" fmla="*/ 0 w 230"/>
              <a:gd name="T59" fmla="*/ 184855067 h 199"/>
              <a:gd name="T60" fmla="*/ 0 w 230"/>
              <a:gd name="T61" fmla="*/ 184855067 h 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0"/>
              <a:gd name="T94" fmla="*/ 0 h 199"/>
              <a:gd name="T95" fmla="*/ 230 w 230"/>
              <a:gd name="T96" fmla="*/ 199 h 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0" h="199">
                <a:moveTo>
                  <a:pt x="0" y="108"/>
                </a:moveTo>
                <a:lnTo>
                  <a:pt x="0" y="108"/>
                </a:lnTo>
                <a:lnTo>
                  <a:pt x="22" y="115"/>
                </a:lnTo>
                <a:lnTo>
                  <a:pt x="72" y="108"/>
                </a:lnTo>
                <a:lnTo>
                  <a:pt x="81" y="88"/>
                </a:lnTo>
                <a:lnTo>
                  <a:pt x="115" y="77"/>
                </a:lnTo>
                <a:lnTo>
                  <a:pt x="118" y="60"/>
                </a:lnTo>
                <a:lnTo>
                  <a:pt x="130" y="56"/>
                </a:lnTo>
                <a:lnTo>
                  <a:pt x="125" y="47"/>
                </a:lnTo>
                <a:lnTo>
                  <a:pt x="137" y="46"/>
                </a:lnTo>
                <a:lnTo>
                  <a:pt x="146" y="29"/>
                </a:lnTo>
                <a:lnTo>
                  <a:pt x="142" y="12"/>
                </a:lnTo>
                <a:lnTo>
                  <a:pt x="188" y="0"/>
                </a:lnTo>
                <a:lnTo>
                  <a:pt x="229" y="25"/>
                </a:lnTo>
                <a:lnTo>
                  <a:pt x="218" y="36"/>
                </a:lnTo>
                <a:lnTo>
                  <a:pt x="179" y="36"/>
                </a:lnTo>
                <a:lnTo>
                  <a:pt x="179" y="58"/>
                </a:lnTo>
                <a:lnTo>
                  <a:pt x="197" y="72"/>
                </a:lnTo>
                <a:lnTo>
                  <a:pt x="186" y="79"/>
                </a:lnTo>
                <a:lnTo>
                  <a:pt x="189" y="92"/>
                </a:lnTo>
                <a:lnTo>
                  <a:pt x="149" y="137"/>
                </a:lnTo>
                <a:lnTo>
                  <a:pt x="131" y="136"/>
                </a:lnTo>
                <a:lnTo>
                  <a:pt x="118" y="147"/>
                </a:lnTo>
                <a:lnTo>
                  <a:pt x="140" y="189"/>
                </a:lnTo>
                <a:lnTo>
                  <a:pt x="109" y="189"/>
                </a:lnTo>
                <a:lnTo>
                  <a:pt x="98" y="198"/>
                </a:lnTo>
                <a:lnTo>
                  <a:pt x="75" y="173"/>
                </a:lnTo>
                <a:lnTo>
                  <a:pt x="11" y="178"/>
                </a:lnTo>
                <a:lnTo>
                  <a:pt x="32" y="149"/>
                </a:lnTo>
                <a:lnTo>
                  <a:pt x="0" y="108"/>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678" name="Group 73">
            <a:extLst>
              <a:ext uri="{FF2B5EF4-FFF2-40B4-BE49-F238E27FC236}">
                <a16:creationId xmlns:a16="http://schemas.microsoft.com/office/drawing/2014/main" id="{0D1CE791-C765-4E8D-9033-576ED1B5D085}"/>
              </a:ext>
            </a:extLst>
          </p:cNvPr>
          <p:cNvGrpSpPr>
            <a:grpSpLocks/>
          </p:cNvGrpSpPr>
          <p:nvPr/>
        </p:nvGrpSpPr>
        <p:grpSpPr bwMode="auto">
          <a:xfrm>
            <a:off x="5689973" y="3642360"/>
            <a:ext cx="294875" cy="175360"/>
            <a:chOff x="5006" y="3464"/>
            <a:chExt cx="225" cy="107"/>
          </a:xfrm>
          <a:solidFill>
            <a:schemeClr val="bg2"/>
          </a:solidFill>
        </p:grpSpPr>
        <p:sp>
          <p:nvSpPr>
            <p:cNvPr id="679" name="Freeform 232">
              <a:extLst>
                <a:ext uri="{FF2B5EF4-FFF2-40B4-BE49-F238E27FC236}">
                  <a16:creationId xmlns:a16="http://schemas.microsoft.com/office/drawing/2014/main" id="{DEE54DB8-4503-4646-B576-9FEB28763B25}"/>
                </a:ext>
              </a:extLst>
            </p:cNvPr>
            <p:cNvSpPr>
              <a:spLocks/>
            </p:cNvSpPr>
            <p:nvPr/>
          </p:nvSpPr>
          <p:spPr bwMode="auto">
            <a:xfrm>
              <a:off x="5006" y="3464"/>
              <a:ext cx="136" cy="107"/>
            </a:xfrm>
            <a:custGeom>
              <a:avLst/>
              <a:gdLst>
                <a:gd name="T0" fmla="*/ 0 w 136"/>
                <a:gd name="T1" fmla="*/ 0 h 107"/>
                <a:gd name="T2" fmla="*/ 0 w 136"/>
                <a:gd name="T3" fmla="*/ 0 h 107"/>
                <a:gd name="T4" fmla="*/ 2 w 136"/>
                <a:gd name="T5" fmla="*/ 88 h 107"/>
                <a:gd name="T6" fmla="*/ 24 w 136"/>
                <a:gd name="T7" fmla="*/ 91 h 107"/>
                <a:gd name="T8" fmla="*/ 46 w 136"/>
                <a:gd name="T9" fmla="*/ 67 h 107"/>
                <a:gd name="T10" fmla="*/ 70 w 136"/>
                <a:gd name="T11" fmla="*/ 78 h 107"/>
                <a:gd name="T12" fmla="*/ 93 w 136"/>
                <a:gd name="T13" fmla="*/ 101 h 107"/>
                <a:gd name="T14" fmla="*/ 135 w 136"/>
                <a:gd name="T15" fmla="*/ 106 h 107"/>
                <a:gd name="T16" fmla="*/ 87 w 136"/>
                <a:gd name="T17" fmla="*/ 67 h 107"/>
                <a:gd name="T18" fmla="*/ 90 w 136"/>
                <a:gd name="T19" fmla="*/ 47 h 107"/>
                <a:gd name="T20" fmla="*/ 67 w 136"/>
                <a:gd name="T21" fmla="*/ 41 h 107"/>
                <a:gd name="T22" fmla="*/ 46 w 136"/>
                <a:gd name="T23" fmla="*/ 16 h 107"/>
                <a:gd name="T24" fmla="*/ 0 w 136"/>
                <a:gd name="T25" fmla="*/ 0 h 107"/>
                <a:gd name="T26" fmla="*/ 0 w 136"/>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7"/>
                <a:gd name="T44" fmla="*/ 136 w 136"/>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7">
                  <a:moveTo>
                    <a:pt x="0" y="0"/>
                  </a:moveTo>
                  <a:lnTo>
                    <a:pt x="0" y="0"/>
                  </a:lnTo>
                  <a:lnTo>
                    <a:pt x="2" y="88"/>
                  </a:lnTo>
                  <a:lnTo>
                    <a:pt x="24" y="91"/>
                  </a:lnTo>
                  <a:lnTo>
                    <a:pt x="46" y="67"/>
                  </a:lnTo>
                  <a:lnTo>
                    <a:pt x="70" y="78"/>
                  </a:lnTo>
                  <a:lnTo>
                    <a:pt x="93" y="101"/>
                  </a:lnTo>
                  <a:lnTo>
                    <a:pt x="135" y="106"/>
                  </a:lnTo>
                  <a:lnTo>
                    <a:pt x="87" y="67"/>
                  </a:lnTo>
                  <a:lnTo>
                    <a:pt x="90" y="47"/>
                  </a:lnTo>
                  <a:lnTo>
                    <a:pt x="67" y="41"/>
                  </a:lnTo>
                  <a:lnTo>
                    <a:pt x="46" y="16"/>
                  </a:lnTo>
                  <a:lnTo>
                    <a:pt x="0" y="0"/>
                  </a:lnTo>
                </a:path>
              </a:pathLst>
            </a:custGeom>
            <a:solidFill>
              <a:schemeClr val="bg1">
                <a:lumMod val="75000"/>
              </a:scheme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80" name="Freeform 75">
              <a:extLst>
                <a:ext uri="{FF2B5EF4-FFF2-40B4-BE49-F238E27FC236}">
                  <a16:creationId xmlns:a16="http://schemas.microsoft.com/office/drawing/2014/main" id="{DD33C0C6-C063-4A60-B618-CDD56022C7BD}"/>
                </a:ext>
              </a:extLst>
            </p:cNvPr>
            <p:cNvSpPr>
              <a:spLocks/>
            </p:cNvSpPr>
            <p:nvPr/>
          </p:nvSpPr>
          <p:spPr bwMode="auto">
            <a:xfrm>
              <a:off x="5105" y="3487"/>
              <a:ext cx="126" cy="63"/>
            </a:xfrm>
            <a:custGeom>
              <a:avLst/>
              <a:gdLst>
                <a:gd name="T0" fmla="*/ 0 w 57"/>
                <a:gd name="T1" fmla="*/ 18 h 28"/>
                <a:gd name="T2" fmla="*/ 0 w 57"/>
                <a:gd name="T3" fmla="*/ 18 h 28"/>
                <a:gd name="T4" fmla="*/ 33 w 57"/>
                <a:gd name="T5" fmla="*/ 27 h 28"/>
                <a:gd name="T6" fmla="*/ 56 w 57"/>
                <a:gd name="T7" fmla="*/ 8 h 28"/>
                <a:gd name="T8" fmla="*/ 47 w 57"/>
                <a:gd name="T9" fmla="*/ 0 h 28"/>
                <a:gd name="T10" fmla="*/ 40 w 57"/>
                <a:gd name="T11" fmla="*/ 10 h 28"/>
                <a:gd name="T12" fmla="*/ 0 w 57"/>
                <a:gd name="T13" fmla="*/ 18 h 28"/>
                <a:gd name="T14" fmla="*/ 0 w 57"/>
                <a:gd name="T15" fmla="*/ 18 h 2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8"/>
                <a:gd name="T26" fmla="*/ 57 w 57"/>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8">
                  <a:moveTo>
                    <a:pt x="0" y="18"/>
                  </a:moveTo>
                  <a:lnTo>
                    <a:pt x="0" y="18"/>
                  </a:lnTo>
                  <a:lnTo>
                    <a:pt x="33" y="27"/>
                  </a:lnTo>
                  <a:lnTo>
                    <a:pt x="56" y="8"/>
                  </a:lnTo>
                  <a:lnTo>
                    <a:pt x="47" y="0"/>
                  </a:lnTo>
                  <a:lnTo>
                    <a:pt x="40" y="10"/>
                  </a:lnTo>
                  <a:lnTo>
                    <a:pt x="0" y="18"/>
                  </a:lnTo>
                </a:path>
              </a:pathLst>
            </a:custGeom>
            <a:grpFill/>
            <a:ln w="6350">
              <a:solidFill>
                <a:srgbClr val="FFFFFF"/>
              </a:solidFill>
              <a:round/>
              <a:headEnd/>
              <a:tailEnd/>
            </a:ln>
          </p:spPr>
          <p:txBody>
            <a:bodyPr wrap="squar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81" name="Freeform 234">
              <a:extLst>
                <a:ext uri="{FF2B5EF4-FFF2-40B4-BE49-F238E27FC236}">
                  <a16:creationId xmlns:a16="http://schemas.microsoft.com/office/drawing/2014/main" id="{88831727-FF4F-4EC4-9A71-4212F2ED355D}"/>
                </a:ext>
              </a:extLst>
            </p:cNvPr>
            <p:cNvSpPr>
              <a:spLocks/>
            </p:cNvSpPr>
            <p:nvPr/>
          </p:nvSpPr>
          <p:spPr bwMode="auto">
            <a:xfrm>
              <a:off x="5139" y="3466"/>
              <a:ext cx="31" cy="28"/>
            </a:xfrm>
            <a:custGeom>
              <a:avLst/>
              <a:gdLst>
                <a:gd name="T0" fmla="*/ 0 w 31"/>
                <a:gd name="T1" fmla="*/ 0 h 28"/>
                <a:gd name="T2" fmla="*/ 0 w 31"/>
                <a:gd name="T3" fmla="*/ 0 h 28"/>
                <a:gd name="T4" fmla="*/ 23 w 31"/>
                <a:gd name="T5" fmla="*/ 12 h 28"/>
                <a:gd name="T6" fmla="*/ 30 w 31"/>
                <a:gd name="T7" fmla="*/ 27 h 28"/>
                <a:gd name="T8" fmla="*/ 29 w 31"/>
                <a:gd name="T9" fmla="*/ 16 h 28"/>
                <a:gd name="T10" fmla="*/ 0 w 31"/>
                <a:gd name="T11" fmla="*/ 0 h 28"/>
                <a:gd name="T12" fmla="*/ 0 w 31"/>
                <a:gd name="T13" fmla="*/ 0 h 28"/>
                <a:gd name="T14" fmla="*/ 0 60000 65536"/>
                <a:gd name="T15" fmla="*/ 0 60000 65536"/>
                <a:gd name="T16" fmla="*/ 0 60000 65536"/>
                <a:gd name="T17" fmla="*/ 0 60000 65536"/>
                <a:gd name="T18" fmla="*/ 0 60000 65536"/>
                <a:gd name="T19" fmla="*/ 0 60000 65536"/>
                <a:gd name="T20" fmla="*/ 0 60000 65536"/>
                <a:gd name="T21" fmla="*/ 0 w 31"/>
                <a:gd name="T22" fmla="*/ 0 h 28"/>
                <a:gd name="T23" fmla="*/ 31 w 3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8">
                  <a:moveTo>
                    <a:pt x="0" y="0"/>
                  </a:moveTo>
                  <a:lnTo>
                    <a:pt x="0" y="0"/>
                  </a:lnTo>
                  <a:lnTo>
                    <a:pt x="23" y="12"/>
                  </a:lnTo>
                  <a:lnTo>
                    <a:pt x="30" y="27"/>
                  </a:lnTo>
                  <a:lnTo>
                    <a:pt x="29" y="16"/>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grpSp>
        <p:nvGrpSpPr>
          <p:cNvPr id="682" name="Group 77">
            <a:extLst>
              <a:ext uri="{FF2B5EF4-FFF2-40B4-BE49-F238E27FC236}">
                <a16:creationId xmlns:a16="http://schemas.microsoft.com/office/drawing/2014/main" id="{9888C9C7-FDEE-4DDB-91E3-4DAF00A79576}"/>
              </a:ext>
            </a:extLst>
          </p:cNvPr>
          <p:cNvGrpSpPr>
            <a:grpSpLocks/>
          </p:cNvGrpSpPr>
          <p:nvPr/>
        </p:nvGrpSpPr>
        <p:grpSpPr bwMode="auto">
          <a:xfrm>
            <a:off x="5260264" y="3157085"/>
            <a:ext cx="162881" cy="301783"/>
            <a:chOff x="4680" y="3175"/>
            <a:chExt cx="125" cy="179"/>
          </a:xfrm>
          <a:solidFill>
            <a:srgbClr val="7F7F7F">
              <a:lumMod val="40000"/>
              <a:lumOff val="60000"/>
            </a:srgbClr>
          </a:solidFill>
        </p:grpSpPr>
        <p:sp>
          <p:nvSpPr>
            <p:cNvPr id="683" name="Freeform 226">
              <a:extLst>
                <a:ext uri="{FF2B5EF4-FFF2-40B4-BE49-F238E27FC236}">
                  <a16:creationId xmlns:a16="http://schemas.microsoft.com/office/drawing/2014/main" id="{BD1ED72E-D88B-445C-93BA-84BD288E94A1}"/>
                </a:ext>
              </a:extLst>
            </p:cNvPr>
            <p:cNvSpPr>
              <a:spLocks/>
            </p:cNvSpPr>
            <p:nvPr/>
          </p:nvSpPr>
          <p:spPr bwMode="auto">
            <a:xfrm>
              <a:off x="4680" y="3275"/>
              <a:ext cx="32" cy="40"/>
            </a:xfrm>
            <a:custGeom>
              <a:avLst/>
              <a:gdLst>
                <a:gd name="T0" fmla="*/ 0 w 32"/>
                <a:gd name="T1" fmla="*/ 39 h 40"/>
                <a:gd name="T2" fmla="*/ 0 w 32"/>
                <a:gd name="T3" fmla="*/ 39 h 40"/>
                <a:gd name="T4" fmla="*/ 22 w 32"/>
                <a:gd name="T5" fmla="*/ 21 h 40"/>
                <a:gd name="T6" fmla="*/ 31 w 32"/>
                <a:gd name="T7" fmla="*/ 0 h 40"/>
                <a:gd name="T8" fmla="*/ 0 w 32"/>
                <a:gd name="T9" fmla="*/ 39 h 40"/>
                <a:gd name="T10" fmla="*/ 0 w 32"/>
                <a:gd name="T11" fmla="*/ 39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39"/>
                  </a:moveTo>
                  <a:lnTo>
                    <a:pt x="0" y="39"/>
                  </a:lnTo>
                  <a:lnTo>
                    <a:pt x="22" y="21"/>
                  </a:lnTo>
                  <a:lnTo>
                    <a:pt x="31" y="0"/>
                  </a:lnTo>
                  <a:lnTo>
                    <a:pt x="0" y="3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84" name="Freeform 79">
              <a:extLst>
                <a:ext uri="{FF2B5EF4-FFF2-40B4-BE49-F238E27FC236}">
                  <a16:creationId xmlns:a16="http://schemas.microsoft.com/office/drawing/2014/main" id="{F2FC3201-6997-41B0-9E9E-8F0B7E1A50B2}"/>
                </a:ext>
              </a:extLst>
            </p:cNvPr>
            <p:cNvSpPr>
              <a:spLocks/>
            </p:cNvSpPr>
            <p:nvPr/>
          </p:nvSpPr>
          <p:spPr bwMode="auto">
            <a:xfrm>
              <a:off x="4717" y="3175"/>
              <a:ext cx="57" cy="84"/>
            </a:xfrm>
            <a:custGeom>
              <a:avLst/>
              <a:gdLst>
                <a:gd name="T0" fmla="*/ 0 w 57"/>
                <a:gd name="T1" fmla="*/ 33 h 84"/>
                <a:gd name="T2" fmla="*/ 0 w 57"/>
                <a:gd name="T3" fmla="*/ 33 h 84"/>
                <a:gd name="T4" fmla="*/ 11 w 57"/>
                <a:gd name="T5" fmla="*/ 0 h 84"/>
                <a:gd name="T6" fmla="*/ 30 w 57"/>
                <a:gd name="T7" fmla="*/ 1 h 84"/>
                <a:gd name="T8" fmla="*/ 35 w 57"/>
                <a:gd name="T9" fmla="*/ 23 h 84"/>
                <a:gd name="T10" fmla="*/ 20 w 57"/>
                <a:gd name="T11" fmla="*/ 45 h 84"/>
                <a:gd name="T12" fmla="*/ 23 w 57"/>
                <a:gd name="T13" fmla="*/ 58 h 84"/>
                <a:gd name="T14" fmla="*/ 53 w 57"/>
                <a:gd name="T15" fmla="*/ 66 h 84"/>
                <a:gd name="T16" fmla="*/ 56 w 57"/>
                <a:gd name="T17" fmla="*/ 83 h 84"/>
                <a:gd name="T18" fmla="*/ 38 w 57"/>
                <a:gd name="T19" fmla="*/ 66 h 84"/>
                <a:gd name="T20" fmla="*/ 38 w 57"/>
                <a:gd name="T21" fmla="*/ 74 h 84"/>
                <a:gd name="T22" fmla="*/ 11 w 57"/>
                <a:gd name="T23" fmla="*/ 66 h 84"/>
                <a:gd name="T24" fmla="*/ 0 w 57"/>
                <a:gd name="T25" fmla="*/ 33 h 84"/>
                <a:gd name="T26" fmla="*/ 0 w 57"/>
                <a:gd name="T27" fmla="*/ 33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84"/>
                <a:gd name="T44" fmla="*/ 57 w 57"/>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84">
                  <a:moveTo>
                    <a:pt x="0" y="33"/>
                  </a:moveTo>
                  <a:lnTo>
                    <a:pt x="0" y="33"/>
                  </a:lnTo>
                  <a:lnTo>
                    <a:pt x="11" y="0"/>
                  </a:lnTo>
                  <a:lnTo>
                    <a:pt x="30" y="1"/>
                  </a:lnTo>
                  <a:lnTo>
                    <a:pt x="35" y="23"/>
                  </a:lnTo>
                  <a:lnTo>
                    <a:pt x="20" y="45"/>
                  </a:lnTo>
                  <a:lnTo>
                    <a:pt x="23" y="58"/>
                  </a:lnTo>
                  <a:lnTo>
                    <a:pt x="53" y="66"/>
                  </a:lnTo>
                  <a:lnTo>
                    <a:pt x="56" y="83"/>
                  </a:lnTo>
                  <a:lnTo>
                    <a:pt x="38" y="66"/>
                  </a:lnTo>
                  <a:lnTo>
                    <a:pt x="38" y="74"/>
                  </a:lnTo>
                  <a:lnTo>
                    <a:pt x="11" y="66"/>
                  </a:lnTo>
                  <a:lnTo>
                    <a:pt x="0" y="3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85" name="Freeform 228">
              <a:extLst>
                <a:ext uri="{FF2B5EF4-FFF2-40B4-BE49-F238E27FC236}">
                  <a16:creationId xmlns:a16="http://schemas.microsoft.com/office/drawing/2014/main" id="{CA5CFEC1-7F27-4BE7-A5DD-26B2D1CB8AAB}"/>
                </a:ext>
              </a:extLst>
            </p:cNvPr>
            <p:cNvSpPr>
              <a:spLocks/>
            </p:cNvSpPr>
            <p:nvPr/>
          </p:nvSpPr>
          <p:spPr bwMode="auto">
            <a:xfrm>
              <a:off x="4722" y="3246"/>
              <a:ext cx="17" cy="18"/>
            </a:xfrm>
            <a:custGeom>
              <a:avLst/>
              <a:gdLst>
                <a:gd name="T0" fmla="*/ 0 w 17"/>
                <a:gd name="T1" fmla="*/ 0 h 18"/>
                <a:gd name="T2" fmla="*/ 0 w 17"/>
                <a:gd name="T3" fmla="*/ 0 h 18"/>
                <a:gd name="T4" fmla="*/ 8 w 17"/>
                <a:gd name="T5" fmla="*/ 0 h 18"/>
                <a:gd name="T6" fmla="*/ 16 w 17"/>
                <a:gd name="T7" fmla="*/ 3 h 18"/>
                <a:gd name="T8" fmla="*/ 12 w 17"/>
                <a:gd name="T9" fmla="*/ 17 h 18"/>
                <a:gd name="T10" fmla="*/ 0 w 17"/>
                <a:gd name="T11" fmla="*/ 0 h 18"/>
                <a:gd name="T12" fmla="*/ 0 w 17"/>
                <a:gd name="T13" fmla="*/ 0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0" y="0"/>
                  </a:moveTo>
                  <a:lnTo>
                    <a:pt x="0" y="0"/>
                  </a:lnTo>
                  <a:lnTo>
                    <a:pt x="8" y="0"/>
                  </a:lnTo>
                  <a:lnTo>
                    <a:pt x="16" y="3"/>
                  </a:lnTo>
                  <a:lnTo>
                    <a:pt x="12" y="17"/>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86" name="Freeform 81">
              <a:extLst>
                <a:ext uri="{FF2B5EF4-FFF2-40B4-BE49-F238E27FC236}">
                  <a16:creationId xmlns:a16="http://schemas.microsoft.com/office/drawing/2014/main" id="{D70C04DA-CF5B-41D4-96A2-D491649492D4}"/>
                </a:ext>
              </a:extLst>
            </p:cNvPr>
            <p:cNvSpPr>
              <a:spLocks/>
            </p:cNvSpPr>
            <p:nvPr/>
          </p:nvSpPr>
          <p:spPr bwMode="auto">
            <a:xfrm>
              <a:off x="4744" y="3267"/>
              <a:ext cx="15" cy="22"/>
            </a:xfrm>
            <a:custGeom>
              <a:avLst/>
              <a:gdLst>
                <a:gd name="T0" fmla="*/ 0 w 15"/>
                <a:gd name="T1" fmla="*/ 0 h 22"/>
                <a:gd name="T2" fmla="*/ 0 w 15"/>
                <a:gd name="T3" fmla="*/ 0 h 22"/>
                <a:gd name="T4" fmla="*/ 1 w 15"/>
                <a:gd name="T5" fmla="*/ 21 h 22"/>
                <a:gd name="T6" fmla="*/ 14 w 15"/>
                <a:gd name="T7" fmla="*/ 12 h 22"/>
                <a:gd name="T8" fmla="*/ 0 w 15"/>
                <a:gd name="T9" fmla="*/ 0 h 22"/>
                <a:gd name="T10" fmla="*/ 0 w 15"/>
                <a:gd name="T11" fmla="*/ 0 h 22"/>
                <a:gd name="T12" fmla="*/ 0 60000 65536"/>
                <a:gd name="T13" fmla="*/ 0 60000 65536"/>
                <a:gd name="T14" fmla="*/ 0 60000 65536"/>
                <a:gd name="T15" fmla="*/ 0 60000 65536"/>
                <a:gd name="T16" fmla="*/ 0 60000 65536"/>
                <a:gd name="T17" fmla="*/ 0 60000 65536"/>
                <a:gd name="T18" fmla="*/ 0 w 15"/>
                <a:gd name="T19" fmla="*/ 0 h 22"/>
                <a:gd name="T20" fmla="*/ 15 w 1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5" h="22">
                  <a:moveTo>
                    <a:pt x="0" y="0"/>
                  </a:moveTo>
                  <a:lnTo>
                    <a:pt x="0" y="0"/>
                  </a:lnTo>
                  <a:lnTo>
                    <a:pt x="1" y="21"/>
                  </a:lnTo>
                  <a:lnTo>
                    <a:pt x="14" y="12"/>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87" name="Freeform 230">
              <a:extLst>
                <a:ext uri="{FF2B5EF4-FFF2-40B4-BE49-F238E27FC236}">
                  <a16:creationId xmlns:a16="http://schemas.microsoft.com/office/drawing/2014/main" id="{2F63274E-B746-4FDA-BC45-07E6DAB87AD3}"/>
                </a:ext>
              </a:extLst>
            </p:cNvPr>
            <p:cNvSpPr>
              <a:spLocks/>
            </p:cNvSpPr>
            <p:nvPr/>
          </p:nvSpPr>
          <p:spPr bwMode="auto">
            <a:xfrm>
              <a:off x="4745" y="3297"/>
              <a:ext cx="60" cy="57"/>
            </a:xfrm>
            <a:custGeom>
              <a:avLst/>
              <a:gdLst>
                <a:gd name="T0" fmla="*/ 0 w 60"/>
                <a:gd name="T1" fmla="*/ 38 h 57"/>
                <a:gd name="T2" fmla="*/ 0 w 60"/>
                <a:gd name="T3" fmla="*/ 38 h 57"/>
                <a:gd name="T4" fmla="*/ 13 w 60"/>
                <a:gd name="T5" fmla="*/ 18 h 57"/>
                <a:gd name="T6" fmla="*/ 28 w 60"/>
                <a:gd name="T7" fmla="*/ 22 h 57"/>
                <a:gd name="T8" fmla="*/ 49 w 60"/>
                <a:gd name="T9" fmla="*/ 0 h 57"/>
                <a:gd name="T10" fmla="*/ 59 w 60"/>
                <a:gd name="T11" fmla="*/ 13 h 57"/>
                <a:gd name="T12" fmla="*/ 58 w 60"/>
                <a:gd name="T13" fmla="*/ 46 h 57"/>
                <a:gd name="T14" fmla="*/ 53 w 60"/>
                <a:gd name="T15" fmla="*/ 32 h 57"/>
                <a:gd name="T16" fmla="*/ 47 w 60"/>
                <a:gd name="T17" fmla="*/ 56 h 57"/>
                <a:gd name="T18" fmla="*/ 32 w 60"/>
                <a:gd name="T19" fmla="*/ 50 h 57"/>
                <a:gd name="T20" fmla="*/ 23 w 60"/>
                <a:gd name="T21" fmla="*/ 25 h 57"/>
                <a:gd name="T22" fmla="*/ 0 w 60"/>
                <a:gd name="T23" fmla="*/ 38 h 57"/>
                <a:gd name="T24" fmla="*/ 0 w 60"/>
                <a:gd name="T25" fmla="*/ 38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7"/>
                <a:gd name="T41" fmla="*/ 60 w 6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7">
                  <a:moveTo>
                    <a:pt x="0" y="38"/>
                  </a:moveTo>
                  <a:lnTo>
                    <a:pt x="0" y="38"/>
                  </a:lnTo>
                  <a:lnTo>
                    <a:pt x="13" y="18"/>
                  </a:lnTo>
                  <a:lnTo>
                    <a:pt x="28" y="22"/>
                  </a:lnTo>
                  <a:lnTo>
                    <a:pt x="49" y="0"/>
                  </a:lnTo>
                  <a:lnTo>
                    <a:pt x="59" y="13"/>
                  </a:lnTo>
                  <a:lnTo>
                    <a:pt x="58" y="46"/>
                  </a:lnTo>
                  <a:lnTo>
                    <a:pt x="53" y="32"/>
                  </a:lnTo>
                  <a:lnTo>
                    <a:pt x="47" y="56"/>
                  </a:lnTo>
                  <a:lnTo>
                    <a:pt x="32" y="50"/>
                  </a:lnTo>
                  <a:lnTo>
                    <a:pt x="23" y="25"/>
                  </a:lnTo>
                  <a:lnTo>
                    <a:pt x="0" y="3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88" name="Freeform 231">
              <a:extLst>
                <a:ext uri="{FF2B5EF4-FFF2-40B4-BE49-F238E27FC236}">
                  <a16:creationId xmlns:a16="http://schemas.microsoft.com/office/drawing/2014/main" id="{C309968A-977D-4623-9A90-61782F513AFD}"/>
                </a:ext>
              </a:extLst>
            </p:cNvPr>
            <p:cNvSpPr>
              <a:spLocks/>
            </p:cNvSpPr>
            <p:nvPr/>
          </p:nvSpPr>
          <p:spPr bwMode="auto">
            <a:xfrm>
              <a:off x="4752" y="3283"/>
              <a:ext cx="14" cy="24"/>
            </a:xfrm>
            <a:custGeom>
              <a:avLst/>
              <a:gdLst>
                <a:gd name="T0" fmla="*/ 0 w 14"/>
                <a:gd name="T1" fmla="*/ 14 h 24"/>
                <a:gd name="T2" fmla="*/ 0 w 14"/>
                <a:gd name="T3" fmla="*/ 14 h 24"/>
                <a:gd name="T4" fmla="*/ 3 w 14"/>
                <a:gd name="T5" fmla="*/ 10 h 24"/>
                <a:gd name="T6" fmla="*/ 13 w 14"/>
                <a:gd name="T7" fmla="*/ 0 h 24"/>
                <a:gd name="T8" fmla="*/ 9 w 14"/>
                <a:gd name="T9" fmla="*/ 23 h 24"/>
                <a:gd name="T10" fmla="*/ 0 w 14"/>
                <a:gd name="T11" fmla="*/ 14 h 24"/>
                <a:gd name="T12" fmla="*/ 0 w 14"/>
                <a:gd name="T13" fmla="*/ 14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0" y="14"/>
                  </a:moveTo>
                  <a:lnTo>
                    <a:pt x="0" y="14"/>
                  </a:lnTo>
                  <a:lnTo>
                    <a:pt x="3" y="10"/>
                  </a:lnTo>
                  <a:lnTo>
                    <a:pt x="13" y="0"/>
                  </a:lnTo>
                  <a:lnTo>
                    <a:pt x="9" y="23"/>
                  </a:lnTo>
                  <a:lnTo>
                    <a:pt x="0" y="1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689" name="Freeform 33">
            <a:extLst>
              <a:ext uri="{FF2B5EF4-FFF2-40B4-BE49-F238E27FC236}">
                <a16:creationId xmlns:a16="http://schemas.microsoft.com/office/drawing/2014/main" id="{EF405151-8B15-4AA4-B724-5CFF5F442685}"/>
              </a:ext>
            </a:extLst>
          </p:cNvPr>
          <p:cNvSpPr>
            <a:spLocks/>
          </p:cNvSpPr>
          <p:nvPr/>
        </p:nvSpPr>
        <p:spPr bwMode="auto">
          <a:xfrm>
            <a:off x="3631392" y="1315781"/>
            <a:ext cx="2943575" cy="1254028"/>
          </a:xfrm>
          <a:custGeom>
            <a:avLst/>
            <a:gdLst>
              <a:gd name="T0" fmla="*/ 37309631 w 2232"/>
              <a:gd name="T1" fmla="*/ 710412683 h 748"/>
              <a:gd name="T2" fmla="*/ 66845385 w 2232"/>
              <a:gd name="T3" fmla="*/ 442943307 h 748"/>
              <a:gd name="T4" fmla="*/ 129026444 w 2232"/>
              <a:gd name="T5" fmla="*/ 374798509 h 748"/>
              <a:gd name="T6" fmla="*/ 167890879 w 2232"/>
              <a:gd name="T7" fmla="*/ 560493703 h 748"/>
              <a:gd name="T8" fmla="*/ 300026834 w 2232"/>
              <a:gd name="T9" fmla="*/ 560493703 h 748"/>
              <a:gd name="T10" fmla="*/ 421280687 w 2232"/>
              <a:gd name="T11" fmla="*/ 431017413 h 748"/>
              <a:gd name="T12" fmla="*/ 592281039 w 2232"/>
              <a:gd name="T13" fmla="*/ 420796150 h 748"/>
              <a:gd name="T14" fmla="*/ 879870995 w 2232"/>
              <a:gd name="T15" fmla="*/ 419092823 h 748"/>
              <a:gd name="T16" fmla="*/ 881425770 w 2232"/>
              <a:gd name="T17" fmla="*/ 270877252 h 748"/>
              <a:gd name="T18" fmla="*/ 990243836 w 2232"/>
              <a:gd name="T19" fmla="*/ 408870255 h 748"/>
              <a:gd name="T20" fmla="*/ 1008898646 w 2232"/>
              <a:gd name="T21" fmla="*/ 398648993 h 748"/>
              <a:gd name="T22" fmla="*/ 1089734496 w 2232"/>
              <a:gd name="T23" fmla="*/ 417389497 h 748"/>
              <a:gd name="T24" fmla="*/ 1035326087 w 2232"/>
              <a:gd name="T25" fmla="*/ 238507527 h 748"/>
              <a:gd name="T26" fmla="*/ 1094397576 w 2232"/>
              <a:gd name="T27" fmla="*/ 247026768 h 748"/>
              <a:gd name="T28" fmla="*/ 1139479826 w 2232"/>
              <a:gd name="T29" fmla="*/ 195917844 h 748"/>
              <a:gd name="T30" fmla="*/ 1400642498 w 2232"/>
              <a:gd name="T31" fmla="*/ 78367386 h 748"/>
              <a:gd name="T32" fmla="*/ 1576305929 w 2232"/>
              <a:gd name="T33" fmla="*/ 56220229 h 748"/>
              <a:gd name="T34" fmla="*/ 1786169430 w 2232"/>
              <a:gd name="T35" fmla="*/ 47700987 h 748"/>
              <a:gd name="T36" fmla="*/ 1699115726 w 2232"/>
              <a:gd name="T37" fmla="*/ 223174980 h 748"/>
              <a:gd name="T38" fmla="*/ 1835914761 w 2232"/>
              <a:gd name="T39" fmla="*/ 209545759 h 748"/>
              <a:gd name="T40" fmla="*/ 2044223487 w 2232"/>
              <a:gd name="T41" fmla="*/ 218065001 h 748"/>
              <a:gd name="T42" fmla="*/ 2147483647 w 2232"/>
              <a:gd name="T43" fmla="*/ 284506472 h 748"/>
              <a:gd name="T44" fmla="*/ 2147483647 w 2232"/>
              <a:gd name="T45" fmla="*/ 267469294 h 748"/>
              <a:gd name="T46" fmla="*/ 2147483647 w 2232"/>
              <a:gd name="T47" fmla="*/ 371390551 h 748"/>
              <a:gd name="T48" fmla="*/ 2147483647 w 2232"/>
              <a:gd name="T49" fmla="*/ 361169288 h 748"/>
              <a:gd name="T50" fmla="*/ 2147483647 w 2232"/>
              <a:gd name="T51" fmla="*/ 459979180 h 748"/>
              <a:gd name="T52" fmla="*/ 2147483647 w 2232"/>
              <a:gd name="T53" fmla="*/ 562197029 h 748"/>
              <a:gd name="T54" fmla="*/ 2147483647 w 2232"/>
              <a:gd name="T55" fmla="*/ 492348905 h 748"/>
              <a:gd name="T56" fmla="*/ 2147483647 w 2232"/>
              <a:gd name="T57" fmla="*/ 613305954 h 748"/>
              <a:gd name="T58" fmla="*/ 2147483647 w 2232"/>
              <a:gd name="T59" fmla="*/ 725746535 h 748"/>
              <a:gd name="T60" fmla="*/ 2147483647 w 2232"/>
              <a:gd name="T61" fmla="*/ 850110236 h 748"/>
              <a:gd name="T62" fmla="*/ 2147483647 w 2232"/>
              <a:gd name="T63" fmla="*/ 982994484 h 748"/>
              <a:gd name="T64" fmla="*/ 2147483647 w 2232"/>
              <a:gd name="T65" fmla="*/ 689970157 h 748"/>
              <a:gd name="T66" fmla="*/ 2147483647 w 2232"/>
              <a:gd name="T67" fmla="*/ 662711553 h 748"/>
              <a:gd name="T68" fmla="*/ 2147483647 w 2232"/>
              <a:gd name="T69" fmla="*/ 747893692 h 748"/>
              <a:gd name="T70" fmla="*/ 2147483647 w 2232"/>
              <a:gd name="T71" fmla="*/ 919959665 h 748"/>
              <a:gd name="T72" fmla="*/ 2147483647 w 2232"/>
              <a:gd name="T73" fmla="*/ 974475243 h 748"/>
              <a:gd name="T74" fmla="*/ 2147483647 w 2232"/>
              <a:gd name="T75" fmla="*/ 1257278307 h 748"/>
              <a:gd name="T76" fmla="*/ 2135941517 w 2232"/>
              <a:gd name="T77" fmla="*/ 1051139282 h 748"/>
              <a:gd name="T78" fmla="*/ 1898097047 w 2232"/>
              <a:gd name="T79" fmla="*/ 1042621346 h 748"/>
              <a:gd name="T80" fmla="*/ 1507907035 w 2232"/>
              <a:gd name="T81" fmla="*/ 998327031 h 748"/>
              <a:gd name="T82" fmla="*/ 1147252456 w 2232"/>
              <a:gd name="T83" fmla="*/ 1042621346 h 748"/>
              <a:gd name="T84" fmla="*/ 1016671276 w 2232"/>
              <a:gd name="T85" fmla="*/ 1001733684 h 748"/>
              <a:gd name="T86" fmla="*/ 778825559 w 2232"/>
              <a:gd name="T87" fmla="*/ 877368677 h 748"/>
              <a:gd name="T88" fmla="*/ 620262008 w 2232"/>
              <a:gd name="T89" fmla="*/ 916553013 h 748"/>
              <a:gd name="T90" fmla="*/ 645134673 w 2232"/>
              <a:gd name="T91" fmla="*/ 1001733684 h 748"/>
              <a:gd name="T92" fmla="*/ 553416642 w 2232"/>
              <a:gd name="T93" fmla="*/ 993215747 h 748"/>
              <a:gd name="T94" fmla="*/ 415062832 w 2232"/>
              <a:gd name="T95" fmla="*/ 1013659578 h 748"/>
              <a:gd name="T96" fmla="*/ 401072348 w 2232"/>
              <a:gd name="T97" fmla="*/ 1097136923 h 748"/>
              <a:gd name="T98" fmla="*/ 452372453 w 2232"/>
              <a:gd name="T99" fmla="*/ 1161875068 h 748"/>
              <a:gd name="T100" fmla="*/ 411953282 w 2232"/>
              <a:gd name="T101" fmla="*/ 1253870349 h 748"/>
              <a:gd name="T102" fmla="*/ 290699429 w 2232"/>
              <a:gd name="T103" fmla="*/ 1206169383 h 748"/>
              <a:gd name="T104" fmla="*/ 272044619 w 2232"/>
              <a:gd name="T105" fmla="*/ 1092025639 h 748"/>
              <a:gd name="T106" fmla="*/ 138353849 w 2232"/>
              <a:gd name="T107" fmla="*/ 1000030358 h 748"/>
              <a:gd name="T108" fmla="*/ 93272845 w 2232"/>
              <a:gd name="T109" fmla="*/ 954032717 h 748"/>
              <a:gd name="T110" fmla="*/ 6217857 w 2232"/>
              <a:gd name="T111" fmla="*/ 880776635 h 7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32"/>
              <a:gd name="T169" fmla="*/ 0 h 748"/>
              <a:gd name="T170" fmla="*/ 2232 w 2232"/>
              <a:gd name="T171" fmla="*/ 748 h 7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32" h="748">
                <a:moveTo>
                  <a:pt x="8" y="492"/>
                </a:moveTo>
                <a:lnTo>
                  <a:pt x="13" y="474"/>
                </a:lnTo>
                <a:lnTo>
                  <a:pt x="22" y="458"/>
                </a:lnTo>
                <a:lnTo>
                  <a:pt x="15" y="439"/>
                </a:lnTo>
                <a:lnTo>
                  <a:pt x="15" y="428"/>
                </a:lnTo>
                <a:lnTo>
                  <a:pt x="46" y="423"/>
                </a:lnTo>
                <a:lnTo>
                  <a:pt x="24" y="417"/>
                </a:lnTo>
                <a:lnTo>
                  <a:pt x="25" y="409"/>
                </a:lnTo>
                <a:lnTo>
                  <a:pt x="11" y="411"/>
                </a:lnTo>
                <a:lnTo>
                  <a:pt x="63" y="367"/>
                </a:lnTo>
                <a:lnTo>
                  <a:pt x="40" y="321"/>
                </a:lnTo>
                <a:lnTo>
                  <a:pt x="46" y="299"/>
                </a:lnTo>
                <a:lnTo>
                  <a:pt x="32" y="274"/>
                </a:lnTo>
                <a:lnTo>
                  <a:pt x="43" y="260"/>
                </a:lnTo>
                <a:lnTo>
                  <a:pt x="24" y="241"/>
                </a:lnTo>
                <a:lnTo>
                  <a:pt x="29" y="225"/>
                </a:lnTo>
                <a:lnTo>
                  <a:pt x="55" y="207"/>
                </a:lnTo>
                <a:lnTo>
                  <a:pt x="69" y="205"/>
                </a:lnTo>
                <a:lnTo>
                  <a:pt x="86" y="209"/>
                </a:lnTo>
                <a:lnTo>
                  <a:pt x="71" y="213"/>
                </a:lnTo>
                <a:lnTo>
                  <a:pt x="83" y="220"/>
                </a:lnTo>
                <a:lnTo>
                  <a:pt x="123" y="222"/>
                </a:lnTo>
                <a:lnTo>
                  <a:pt x="195" y="259"/>
                </a:lnTo>
                <a:lnTo>
                  <a:pt x="196" y="277"/>
                </a:lnTo>
                <a:lnTo>
                  <a:pt x="166" y="294"/>
                </a:lnTo>
                <a:lnTo>
                  <a:pt x="69" y="271"/>
                </a:lnTo>
                <a:lnTo>
                  <a:pt x="109" y="298"/>
                </a:lnTo>
                <a:lnTo>
                  <a:pt x="108" y="329"/>
                </a:lnTo>
                <a:lnTo>
                  <a:pt x="146" y="344"/>
                </a:lnTo>
                <a:lnTo>
                  <a:pt x="157" y="342"/>
                </a:lnTo>
                <a:lnTo>
                  <a:pt x="151" y="329"/>
                </a:lnTo>
                <a:lnTo>
                  <a:pt x="133" y="324"/>
                </a:lnTo>
                <a:lnTo>
                  <a:pt x="138" y="313"/>
                </a:lnTo>
                <a:lnTo>
                  <a:pt x="155" y="325"/>
                </a:lnTo>
                <a:lnTo>
                  <a:pt x="193" y="329"/>
                </a:lnTo>
                <a:lnTo>
                  <a:pt x="177" y="304"/>
                </a:lnTo>
                <a:lnTo>
                  <a:pt x="212" y="284"/>
                </a:lnTo>
                <a:lnTo>
                  <a:pt x="237" y="298"/>
                </a:lnTo>
                <a:lnTo>
                  <a:pt x="236" y="243"/>
                </a:lnTo>
                <a:lnTo>
                  <a:pt x="226" y="234"/>
                </a:lnTo>
                <a:lnTo>
                  <a:pt x="268" y="247"/>
                </a:lnTo>
                <a:lnTo>
                  <a:pt x="271" y="253"/>
                </a:lnTo>
                <a:lnTo>
                  <a:pt x="248" y="263"/>
                </a:lnTo>
                <a:lnTo>
                  <a:pt x="271" y="281"/>
                </a:lnTo>
                <a:lnTo>
                  <a:pt x="290" y="260"/>
                </a:lnTo>
                <a:lnTo>
                  <a:pt x="368" y="227"/>
                </a:lnTo>
                <a:lnTo>
                  <a:pt x="380" y="226"/>
                </a:lnTo>
                <a:lnTo>
                  <a:pt x="368" y="231"/>
                </a:lnTo>
                <a:lnTo>
                  <a:pt x="381" y="247"/>
                </a:lnTo>
                <a:lnTo>
                  <a:pt x="438" y="226"/>
                </a:lnTo>
                <a:lnTo>
                  <a:pt x="451" y="241"/>
                </a:lnTo>
                <a:lnTo>
                  <a:pt x="464" y="230"/>
                </a:lnTo>
                <a:lnTo>
                  <a:pt x="457" y="212"/>
                </a:lnTo>
                <a:lnTo>
                  <a:pt x="465" y="206"/>
                </a:lnTo>
                <a:lnTo>
                  <a:pt x="509" y="215"/>
                </a:lnTo>
                <a:lnTo>
                  <a:pt x="566" y="246"/>
                </a:lnTo>
                <a:lnTo>
                  <a:pt x="577" y="231"/>
                </a:lnTo>
                <a:lnTo>
                  <a:pt x="565" y="215"/>
                </a:lnTo>
                <a:lnTo>
                  <a:pt x="547" y="211"/>
                </a:lnTo>
                <a:lnTo>
                  <a:pt x="554" y="186"/>
                </a:lnTo>
                <a:lnTo>
                  <a:pt x="542" y="183"/>
                </a:lnTo>
                <a:lnTo>
                  <a:pt x="546" y="171"/>
                </a:lnTo>
                <a:lnTo>
                  <a:pt x="567" y="159"/>
                </a:lnTo>
                <a:lnTo>
                  <a:pt x="581" y="129"/>
                </a:lnTo>
                <a:lnTo>
                  <a:pt x="610" y="130"/>
                </a:lnTo>
                <a:lnTo>
                  <a:pt x="625" y="134"/>
                </a:lnTo>
                <a:lnTo>
                  <a:pt x="614" y="166"/>
                </a:lnTo>
                <a:lnTo>
                  <a:pt x="626" y="181"/>
                </a:lnTo>
                <a:lnTo>
                  <a:pt x="622" y="225"/>
                </a:lnTo>
                <a:lnTo>
                  <a:pt x="637" y="240"/>
                </a:lnTo>
                <a:lnTo>
                  <a:pt x="631" y="256"/>
                </a:lnTo>
                <a:lnTo>
                  <a:pt x="609" y="268"/>
                </a:lnTo>
                <a:lnTo>
                  <a:pt x="616" y="274"/>
                </a:lnTo>
                <a:lnTo>
                  <a:pt x="586" y="280"/>
                </a:lnTo>
                <a:lnTo>
                  <a:pt x="618" y="291"/>
                </a:lnTo>
                <a:lnTo>
                  <a:pt x="653" y="256"/>
                </a:lnTo>
                <a:lnTo>
                  <a:pt x="649" y="234"/>
                </a:lnTo>
                <a:lnTo>
                  <a:pt x="661" y="231"/>
                </a:lnTo>
                <a:lnTo>
                  <a:pt x="680" y="227"/>
                </a:lnTo>
                <a:lnTo>
                  <a:pt x="689" y="239"/>
                </a:lnTo>
                <a:lnTo>
                  <a:pt x="688" y="256"/>
                </a:lnTo>
                <a:lnTo>
                  <a:pt x="711" y="261"/>
                </a:lnTo>
                <a:lnTo>
                  <a:pt x="693" y="255"/>
                </a:lnTo>
                <a:lnTo>
                  <a:pt x="701" y="245"/>
                </a:lnTo>
                <a:lnTo>
                  <a:pt x="694" y="231"/>
                </a:lnTo>
                <a:lnTo>
                  <a:pt x="641" y="221"/>
                </a:lnTo>
                <a:lnTo>
                  <a:pt x="649" y="187"/>
                </a:lnTo>
                <a:lnTo>
                  <a:pt x="631" y="166"/>
                </a:lnTo>
                <a:lnTo>
                  <a:pt x="657" y="146"/>
                </a:lnTo>
                <a:lnTo>
                  <a:pt x="654" y="132"/>
                </a:lnTo>
                <a:lnTo>
                  <a:pt x="666" y="140"/>
                </a:lnTo>
                <a:lnTo>
                  <a:pt x="660" y="167"/>
                </a:lnTo>
                <a:lnTo>
                  <a:pt x="668" y="171"/>
                </a:lnTo>
                <a:lnTo>
                  <a:pt x="704" y="180"/>
                </a:lnTo>
                <a:lnTo>
                  <a:pt x="672" y="157"/>
                </a:lnTo>
                <a:lnTo>
                  <a:pt x="696" y="158"/>
                </a:lnTo>
                <a:lnTo>
                  <a:pt x="691" y="149"/>
                </a:lnTo>
                <a:lnTo>
                  <a:pt x="704" y="145"/>
                </a:lnTo>
                <a:lnTo>
                  <a:pt x="770" y="162"/>
                </a:lnTo>
                <a:lnTo>
                  <a:pt x="757" y="174"/>
                </a:lnTo>
                <a:lnTo>
                  <a:pt x="756" y="192"/>
                </a:lnTo>
                <a:lnTo>
                  <a:pt x="769" y="202"/>
                </a:lnTo>
                <a:lnTo>
                  <a:pt x="776" y="162"/>
                </a:lnTo>
                <a:lnTo>
                  <a:pt x="740" y="142"/>
                </a:lnTo>
                <a:lnTo>
                  <a:pt x="733" y="115"/>
                </a:lnTo>
                <a:lnTo>
                  <a:pt x="816" y="105"/>
                </a:lnTo>
                <a:lnTo>
                  <a:pt x="806" y="79"/>
                </a:lnTo>
                <a:lnTo>
                  <a:pt x="816" y="85"/>
                </a:lnTo>
                <a:lnTo>
                  <a:pt x="830" y="75"/>
                </a:lnTo>
                <a:lnTo>
                  <a:pt x="820" y="72"/>
                </a:lnTo>
                <a:lnTo>
                  <a:pt x="908" y="51"/>
                </a:lnTo>
                <a:lnTo>
                  <a:pt x="901" y="46"/>
                </a:lnTo>
                <a:lnTo>
                  <a:pt x="941" y="43"/>
                </a:lnTo>
                <a:lnTo>
                  <a:pt x="941" y="50"/>
                </a:lnTo>
                <a:lnTo>
                  <a:pt x="951" y="50"/>
                </a:lnTo>
                <a:lnTo>
                  <a:pt x="980" y="41"/>
                </a:lnTo>
                <a:lnTo>
                  <a:pt x="994" y="46"/>
                </a:lnTo>
                <a:lnTo>
                  <a:pt x="981" y="35"/>
                </a:lnTo>
                <a:lnTo>
                  <a:pt x="1014" y="33"/>
                </a:lnTo>
                <a:lnTo>
                  <a:pt x="1015" y="19"/>
                </a:lnTo>
                <a:lnTo>
                  <a:pt x="1054" y="0"/>
                </a:lnTo>
                <a:lnTo>
                  <a:pt x="1081" y="11"/>
                </a:lnTo>
                <a:lnTo>
                  <a:pt x="1058" y="21"/>
                </a:lnTo>
                <a:lnTo>
                  <a:pt x="1098" y="20"/>
                </a:lnTo>
                <a:lnTo>
                  <a:pt x="1082" y="35"/>
                </a:lnTo>
                <a:lnTo>
                  <a:pt x="1149" y="28"/>
                </a:lnTo>
                <a:lnTo>
                  <a:pt x="1186" y="50"/>
                </a:lnTo>
                <a:lnTo>
                  <a:pt x="1181" y="59"/>
                </a:lnTo>
                <a:lnTo>
                  <a:pt x="1168" y="54"/>
                </a:lnTo>
                <a:lnTo>
                  <a:pt x="1185" y="61"/>
                </a:lnTo>
                <a:lnTo>
                  <a:pt x="1177" y="74"/>
                </a:lnTo>
                <a:lnTo>
                  <a:pt x="1054" y="139"/>
                </a:lnTo>
                <a:lnTo>
                  <a:pt x="1093" y="131"/>
                </a:lnTo>
                <a:lnTo>
                  <a:pt x="1085" y="123"/>
                </a:lnTo>
                <a:lnTo>
                  <a:pt x="1147" y="110"/>
                </a:lnTo>
                <a:lnTo>
                  <a:pt x="1130" y="113"/>
                </a:lnTo>
                <a:lnTo>
                  <a:pt x="1134" y="101"/>
                </a:lnTo>
                <a:lnTo>
                  <a:pt x="1168" y="110"/>
                </a:lnTo>
                <a:lnTo>
                  <a:pt x="1174" y="101"/>
                </a:lnTo>
                <a:lnTo>
                  <a:pt x="1181" y="123"/>
                </a:lnTo>
                <a:lnTo>
                  <a:pt x="1198" y="124"/>
                </a:lnTo>
                <a:lnTo>
                  <a:pt x="1183" y="115"/>
                </a:lnTo>
                <a:lnTo>
                  <a:pt x="1215" y="110"/>
                </a:lnTo>
                <a:lnTo>
                  <a:pt x="1255" y="115"/>
                </a:lnTo>
                <a:lnTo>
                  <a:pt x="1251" y="123"/>
                </a:lnTo>
                <a:lnTo>
                  <a:pt x="1285" y="129"/>
                </a:lnTo>
                <a:lnTo>
                  <a:pt x="1315" y="128"/>
                </a:lnTo>
                <a:lnTo>
                  <a:pt x="1316" y="108"/>
                </a:lnTo>
                <a:lnTo>
                  <a:pt x="1325" y="105"/>
                </a:lnTo>
                <a:lnTo>
                  <a:pt x="1401" y="128"/>
                </a:lnTo>
                <a:lnTo>
                  <a:pt x="1390" y="162"/>
                </a:lnTo>
                <a:lnTo>
                  <a:pt x="1426" y="186"/>
                </a:lnTo>
                <a:lnTo>
                  <a:pt x="1445" y="153"/>
                </a:lnTo>
                <a:lnTo>
                  <a:pt x="1458" y="167"/>
                </a:lnTo>
                <a:lnTo>
                  <a:pt x="1483" y="162"/>
                </a:lnTo>
                <a:lnTo>
                  <a:pt x="1517" y="174"/>
                </a:lnTo>
                <a:lnTo>
                  <a:pt x="1544" y="167"/>
                </a:lnTo>
                <a:lnTo>
                  <a:pt x="1541" y="153"/>
                </a:lnTo>
                <a:lnTo>
                  <a:pt x="1560" y="132"/>
                </a:lnTo>
                <a:lnTo>
                  <a:pt x="1674" y="147"/>
                </a:lnTo>
                <a:lnTo>
                  <a:pt x="1681" y="157"/>
                </a:lnTo>
                <a:lnTo>
                  <a:pt x="1667" y="162"/>
                </a:lnTo>
                <a:lnTo>
                  <a:pt x="1703" y="167"/>
                </a:lnTo>
                <a:lnTo>
                  <a:pt x="1717" y="183"/>
                </a:lnTo>
                <a:lnTo>
                  <a:pt x="1802" y="180"/>
                </a:lnTo>
                <a:lnTo>
                  <a:pt x="1818" y="192"/>
                </a:lnTo>
                <a:lnTo>
                  <a:pt x="1812" y="207"/>
                </a:lnTo>
                <a:lnTo>
                  <a:pt x="1837" y="218"/>
                </a:lnTo>
                <a:lnTo>
                  <a:pt x="1850" y="209"/>
                </a:lnTo>
                <a:lnTo>
                  <a:pt x="1910" y="216"/>
                </a:lnTo>
                <a:lnTo>
                  <a:pt x="1923" y="207"/>
                </a:lnTo>
                <a:lnTo>
                  <a:pt x="1930" y="221"/>
                </a:lnTo>
                <a:lnTo>
                  <a:pt x="1955" y="232"/>
                </a:lnTo>
                <a:lnTo>
                  <a:pt x="1967" y="224"/>
                </a:lnTo>
                <a:lnTo>
                  <a:pt x="1955" y="212"/>
                </a:lnTo>
                <a:lnTo>
                  <a:pt x="1962" y="202"/>
                </a:lnTo>
                <a:lnTo>
                  <a:pt x="2068" y="217"/>
                </a:lnTo>
                <a:lnTo>
                  <a:pt x="2138" y="257"/>
                </a:lnTo>
                <a:lnTo>
                  <a:pt x="2153" y="257"/>
                </a:lnTo>
                <a:lnTo>
                  <a:pt x="2171" y="289"/>
                </a:lnTo>
                <a:lnTo>
                  <a:pt x="2164" y="271"/>
                </a:lnTo>
                <a:lnTo>
                  <a:pt x="2175" y="270"/>
                </a:lnTo>
                <a:lnTo>
                  <a:pt x="2182" y="276"/>
                </a:lnTo>
                <a:lnTo>
                  <a:pt x="2202" y="274"/>
                </a:lnTo>
                <a:lnTo>
                  <a:pt x="2231" y="293"/>
                </a:lnTo>
                <a:lnTo>
                  <a:pt x="2190" y="313"/>
                </a:lnTo>
                <a:lnTo>
                  <a:pt x="2198" y="319"/>
                </a:lnTo>
                <a:lnTo>
                  <a:pt x="2184" y="322"/>
                </a:lnTo>
                <a:lnTo>
                  <a:pt x="2196" y="330"/>
                </a:lnTo>
                <a:lnTo>
                  <a:pt x="2171" y="330"/>
                </a:lnTo>
                <a:lnTo>
                  <a:pt x="2163" y="319"/>
                </a:lnTo>
                <a:lnTo>
                  <a:pt x="2153" y="323"/>
                </a:lnTo>
                <a:lnTo>
                  <a:pt x="2138" y="304"/>
                </a:lnTo>
                <a:lnTo>
                  <a:pt x="2110" y="305"/>
                </a:lnTo>
                <a:lnTo>
                  <a:pt x="2103" y="294"/>
                </a:lnTo>
                <a:lnTo>
                  <a:pt x="2110" y="289"/>
                </a:lnTo>
                <a:lnTo>
                  <a:pt x="2099" y="289"/>
                </a:lnTo>
                <a:lnTo>
                  <a:pt x="2090" y="293"/>
                </a:lnTo>
                <a:lnTo>
                  <a:pt x="2100" y="306"/>
                </a:lnTo>
                <a:lnTo>
                  <a:pt x="2094" y="313"/>
                </a:lnTo>
                <a:lnTo>
                  <a:pt x="2071" y="326"/>
                </a:lnTo>
                <a:lnTo>
                  <a:pt x="2055" y="324"/>
                </a:lnTo>
                <a:lnTo>
                  <a:pt x="2081" y="360"/>
                </a:lnTo>
                <a:lnTo>
                  <a:pt x="2077" y="374"/>
                </a:lnTo>
                <a:lnTo>
                  <a:pt x="2050" y="364"/>
                </a:lnTo>
                <a:lnTo>
                  <a:pt x="2051" y="370"/>
                </a:lnTo>
                <a:lnTo>
                  <a:pt x="2002" y="388"/>
                </a:lnTo>
                <a:lnTo>
                  <a:pt x="1958" y="425"/>
                </a:lnTo>
                <a:lnTo>
                  <a:pt x="1928" y="411"/>
                </a:lnTo>
                <a:lnTo>
                  <a:pt x="1900" y="426"/>
                </a:lnTo>
                <a:lnTo>
                  <a:pt x="1900" y="412"/>
                </a:lnTo>
                <a:lnTo>
                  <a:pt x="1885" y="427"/>
                </a:lnTo>
                <a:lnTo>
                  <a:pt x="1865" y="425"/>
                </a:lnTo>
                <a:lnTo>
                  <a:pt x="1845" y="461"/>
                </a:lnTo>
                <a:lnTo>
                  <a:pt x="1861" y="469"/>
                </a:lnTo>
                <a:lnTo>
                  <a:pt x="1854" y="480"/>
                </a:lnTo>
                <a:lnTo>
                  <a:pt x="1862" y="499"/>
                </a:lnTo>
                <a:lnTo>
                  <a:pt x="1848" y="496"/>
                </a:lnTo>
                <a:lnTo>
                  <a:pt x="1840" y="512"/>
                </a:lnTo>
                <a:lnTo>
                  <a:pt x="1845" y="526"/>
                </a:lnTo>
                <a:lnTo>
                  <a:pt x="1815" y="539"/>
                </a:lnTo>
                <a:lnTo>
                  <a:pt x="1818" y="555"/>
                </a:lnTo>
                <a:lnTo>
                  <a:pt x="1798" y="559"/>
                </a:lnTo>
                <a:lnTo>
                  <a:pt x="1792" y="577"/>
                </a:lnTo>
                <a:lnTo>
                  <a:pt x="1774" y="596"/>
                </a:lnTo>
                <a:lnTo>
                  <a:pt x="1759" y="526"/>
                </a:lnTo>
                <a:lnTo>
                  <a:pt x="1761" y="489"/>
                </a:lnTo>
                <a:lnTo>
                  <a:pt x="1774" y="466"/>
                </a:lnTo>
                <a:lnTo>
                  <a:pt x="1795" y="462"/>
                </a:lnTo>
                <a:lnTo>
                  <a:pt x="1843" y="415"/>
                </a:lnTo>
                <a:lnTo>
                  <a:pt x="1867" y="405"/>
                </a:lnTo>
                <a:lnTo>
                  <a:pt x="1874" y="378"/>
                </a:lnTo>
                <a:lnTo>
                  <a:pt x="1885" y="370"/>
                </a:lnTo>
                <a:lnTo>
                  <a:pt x="1866" y="370"/>
                </a:lnTo>
                <a:lnTo>
                  <a:pt x="1860" y="392"/>
                </a:lnTo>
                <a:lnTo>
                  <a:pt x="1819" y="411"/>
                </a:lnTo>
                <a:lnTo>
                  <a:pt x="1823" y="383"/>
                </a:lnTo>
                <a:lnTo>
                  <a:pt x="1779" y="389"/>
                </a:lnTo>
                <a:lnTo>
                  <a:pt x="1738" y="426"/>
                </a:lnTo>
                <a:lnTo>
                  <a:pt x="1746" y="441"/>
                </a:lnTo>
                <a:lnTo>
                  <a:pt x="1702" y="446"/>
                </a:lnTo>
                <a:lnTo>
                  <a:pt x="1696" y="442"/>
                </a:lnTo>
                <a:lnTo>
                  <a:pt x="1711" y="439"/>
                </a:lnTo>
                <a:lnTo>
                  <a:pt x="1674" y="430"/>
                </a:lnTo>
                <a:lnTo>
                  <a:pt x="1664" y="439"/>
                </a:lnTo>
                <a:lnTo>
                  <a:pt x="1580" y="440"/>
                </a:lnTo>
                <a:lnTo>
                  <a:pt x="1480" y="525"/>
                </a:lnTo>
                <a:lnTo>
                  <a:pt x="1500" y="529"/>
                </a:lnTo>
                <a:lnTo>
                  <a:pt x="1500" y="544"/>
                </a:lnTo>
                <a:lnTo>
                  <a:pt x="1512" y="534"/>
                </a:lnTo>
                <a:lnTo>
                  <a:pt x="1509" y="547"/>
                </a:lnTo>
                <a:lnTo>
                  <a:pt x="1524" y="540"/>
                </a:lnTo>
                <a:lnTo>
                  <a:pt x="1522" y="548"/>
                </a:lnTo>
                <a:lnTo>
                  <a:pt x="1527" y="534"/>
                </a:lnTo>
                <a:lnTo>
                  <a:pt x="1541" y="535"/>
                </a:lnTo>
                <a:lnTo>
                  <a:pt x="1563" y="553"/>
                </a:lnTo>
                <a:lnTo>
                  <a:pt x="1544" y="554"/>
                </a:lnTo>
                <a:lnTo>
                  <a:pt x="1561" y="560"/>
                </a:lnTo>
                <a:lnTo>
                  <a:pt x="1564" y="572"/>
                </a:lnTo>
                <a:lnTo>
                  <a:pt x="1551" y="599"/>
                </a:lnTo>
                <a:lnTo>
                  <a:pt x="1548" y="640"/>
                </a:lnTo>
                <a:lnTo>
                  <a:pt x="1478" y="725"/>
                </a:lnTo>
                <a:lnTo>
                  <a:pt x="1453" y="736"/>
                </a:lnTo>
                <a:lnTo>
                  <a:pt x="1434" y="725"/>
                </a:lnTo>
                <a:lnTo>
                  <a:pt x="1417" y="741"/>
                </a:lnTo>
                <a:lnTo>
                  <a:pt x="1416" y="738"/>
                </a:lnTo>
                <a:lnTo>
                  <a:pt x="1425" y="725"/>
                </a:lnTo>
                <a:lnTo>
                  <a:pt x="1421" y="703"/>
                </a:lnTo>
                <a:lnTo>
                  <a:pt x="1451" y="695"/>
                </a:lnTo>
                <a:lnTo>
                  <a:pt x="1474" y="638"/>
                </a:lnTo>
                <a:lnTo>
                  <a:pt x="1423" y="652"/>
                </a:lnTo>
                <a:lnTo>
                  <a:pt x="1416" y="630"/>
                </a:lnTo>
                <a:lnTo>
                  <a:pt x="1374" y="617"/>
                </a:lnTo>
                <a:lnTo>
                  <a:pt x="1349" y="559"/>
                </a:lnTo>
                <a:lnTo>
                  <a:pt x="1321" y="548"/>
                </a:lnTo>
                <a:lnTo>
                  <a:pt x="1272" y="564"/>
                </a:lnTo>
                <a:lnTo>
                  <a:pt x="1282" y="576"/>
                </a:lnTo>
                <a:lnTo>
                  <a:pt x="1261" y="611"/>
                </a:lnTo>
                <a:lnTo>
                  <a:pt x="1242" y="620"/>
                </a:lnTo>
                <a:lnTo>
                  <a:pt x="1221" y="612"/>
                </a:lnTo>
                <a:lnTo>
                  <a:pt x="1196" y="608"/>
                </a:lnTo>
                <a:lnTo>
                  <a:pt x="1131" y="624"/>
                </a:lnTo>
                <a:lnTo>
                  <a:pt x="1075" y="601"/>
                </a:lnTo>
                <a:lnTo>
                  <a:pt x="1038" y="604"/>
                </a:lnTo>
                <a:lnTo>
                  <a:pt x="1025" y="585"/>
                </a:lnTo>
                <a:lnTo>
                  <a:pt x="989" y="572"/>
                </a:lnTo>
                <a:lnTo>
                  <a:pt x="970" y="586"/>
                </a:lnTo>
                <a:lnTo>
                  <a:pt x="969" y="612"/>
                </a:lnTo>
                <a:lnTo>
                  <a:pt x="887" y="600"/>
                </a:lnTo>
                <a:lnTo>
                  <a:pt x="843" y="624"/>
                </a:lnTo>
                <a:lnTo>
                  <a:pt x="820" y="634"/>
                </a:lnTo>
                <a:lnTo>
                  <a:pt x="791" y="615"/>
                </a:lnTo>
                <a:lnTo>
                  <a:pt x="772" y="625"/>
                </a:lnTo>
                <a:lnTo>
                  <a:pt x="738" y="612"/>
                </a:lnTo>
                <a:lnTo>
                  <a:pt x="725" y="611"/>
                </a:lnTo>
                <a:lnTo>
                  <a:pt x="715" y="591"/>
                </a:lnTo>
                <a:lnTo>
                  <a:pt x="696" y="591"/>
                </a:lnTo>
                <a:lnTo>
                  <a:pt x="688" y="594"/>
                </a:lnTo>
                <a:lnTo>
                  <a:pt x="674" y="579"/>
                </a:lnTo>
                <a:lnTo>
                  <a:pt x="664" y="583"/>
                </a:lnTo>
                <a:lnTo>
                  <a:pt x="654" y="588"/>
                </a:lnTo>
                <a:lnTo>
                  <a:pt x="616" y="556"/>
                </a:lnTo>
                <a:lnTo>
                  <a:pt x="605" y="553"/>
                </a:lnTo>
                <a:lnTo>
                  <a:pt x="579" y="529"/>
                </a:lnTo>
                <a:lnTo>
                  <a:pt x="555" y="544"/>
                </a:lnTo>
                <a:lnTo>
                  <a:pt x="550" y="534"/>
                </a:lnTo>
                <a:lnTo>
                  <a:pt x="514" y="532"/>
                </a:lnTo>
                <a:lnTo>
                  <a:pt x="501" y="515"/>
                </a:lnTo>
                <a:lnTo>
                  <a:pt x="482" y="516"/>
                </a:lnTo>
                <a:lnTo>
                  <a:pt x="475" y="524"/>
                </a:lnTo>
                <a:lnTo>
                  <a:pt x="451" y="528"/>
                </a:lnTo>
                <a:lnTo>
                  <a:pt x="444" y="524"/>
                </a:lnTo>
                <a:lnTo>
                  <a:pt x="435" y="537"/>
                </a:lnTo>
                <a:lnTo>
                  <a:pt x="428" y="534"/>
                </a:lnTo>
                <a:lnTo>
                  <a:pt x="399" y="538"/>
                </a:lnTo>
                <a:lnTo>
                  <a:pt x="389" y="534"/>
                </a:lnTo>
                <a:lnTo>
                  <a:pt x="386" y="538"/>
                </a:lnTo>
                <a:lnTo>
                  <a:pt x="401" y="553"/>
                </a:lnTo>
                <a:lnTo>
                  <a:pt x="391" y="562"/>
                </a:lnTo>
                <a:lnTo>
                  <a:pt x="392" y="575"/>
                </a:lnTo>
                <a:lnTo>
                  <a:pt x="408" y="576"/>
                </a:lnTo>
                <a:lnTo>
                  <a:pt x="415" y="588"/>
                </a:lnTo>
                <a:lnTo>
                  <a:pt x="411" y="597"/>
                </a:lnTo>
                <a:lnTo>
                  <a:pt x="399" y="591"/>
                </a:lnTo>
                <a:lnTo>
                  <a:pt x="389" y="596"/>
                </a:lnTo>
                <a:lnTo>
                  <a:pt x="380" y="591"/>
                </a:lnTo>
                <a:lnTo>
                  <a:pt x="376" y="583"/>
                </a:lnTo>
                <a:lnTo>
                  <a:pt x="365" y="588"/>
                </a:lnTo>
                <a:lnTo>
                  <a:pt x="356" y="583"/>
                </a:lnTo>
                <a:lnTo>
                  <a:pt x="347" y="591"/>
                </a:lnTo>
                <a:lnTo>
                  <a:pt x="335" y="592"/>
                </a:lnTo>
                <a:lnTo>
                  <a:pt x="327" y="583"/>
                </a:lnTo>
                <a:lnTo>
                  <a:pt x="283" y="580"/>
                </a:lnTo>
                <a:lnTo>
                  <a:pt x="278" y="585"/>
                </a:lnTo>
                <a:lnTo>
                  <a:pt x="274" y="585"/>
                </a:lnTo>
                <a:lnTo>
                  <a:pt x="267" y="595"/>
                </a:lnTo>
                <a:lnTo>
                  <a:pt x="268" y="605"/>
                </a:lnTo>
                <a:lnTo>
                  <a:pt x="263" y="605"/>
                </a:lnTo>
                <a:lnTo>
                  <a:pt x="259" y="597"/>
                </a:lnTo>
                <a:lnTo>
                  <a:pt x="253" y="598"/>
                </a:lnTo>
                <a:lnTo>
                  <a:pt x="251" y="627"/>
                </a:lnTo>
                <a:lnTo>
                  <a:pt x="258" y="636"/>
                </a:lnTo>
                <a:lnTo>
                  <a:pt x="258" y="644"/>
                </a:lnTo>
                <a:lnTo>
                  <a:pt x="265" y="643"/>
                </a:lnTo>
                <a:lnTo>
                  <a:pt x="274" y="639"/>
                </a:lnTo>
                <a:lnTo>
                  <a:pt x="282" y="652"/>
                </a:lnTo>
                <a:lnTo>
                  <a:pt x="288" y="660"/>
                </a:lnTo>
                <a:lnTo>
                  <a:pt x="294" y="671"/>
                </a:lnTo>
                <a:lnTo>
                  <a:pt x="304" y="673"/>
                </a:lnTo>
                <a:lnTo>
                  <a:pt x="291" y="682"/>
                </a:lnTo>
                <a:lnTo>
                  <a:pt x="282" y="674"/>
                </a:lnTo>
                <a:lnTo>
                  <a:pt x="273" y="707"/>
                </a:lnTo>
                <a:lnTo>
                  <a:pt x="284" y="715"/>
                </a:lnTo>
                <a:lnTo>
                  <a:pt x="294" y="747"/>
                </a:lnTo>
                <a:lnTo>
                  <a:pt x="285" y="741"/>
                </a:lnTo>
                <a:lnTo>
                  <a:pt x="276" y="738"/>
                </a:lnTo>
                <a:lnTo>
                  <a:pt x="265" y="736"/>
                </a:lnTo>
                <a:lnTo>
                  <a:pt x="258" y="733"/>
                </a:lnTo>
                <a:lnTo>
                  <a:pt x="250" y="731"/>
                </a:lnTo>
                <a:lnTo>
                  <a:pt x="244" y="720"/>
                </a:lnTo>
                <a:lnTo>
                  <a:pt x="230" y="727"/>
                </a:lnTo>
                <a:lnTo>
                  <a:pt x="217" y="726"/>
                </a:lnTo>
                <a:lnTo>
                  <a:pt x="209" y="717"/>
                </a:lnTo>
                <a:lnTo>
                  <a:pt x="187" y="708"/>
                </a:lnTo>
                <a:lnTo>
                  <a:pt x="165" y="709"/>
                </a:lnTo>
                <a:lnTo>
                  <a:pt x="142" y="694"/>
                </a:lnTo>
                <a:lnTo>
                  <a:pt x="160" y="679"/>
                </a:lnTo>
                <a:lnTo>
                  <a:pt x="162" y="667"/>
                </a:lnTo>
                <a:lnTo>
                  <a:pt x="162" y="654"/>
                </a:lnTo>
                <a:lnTo>
                  <a:pt x="163" y="645"/>
                </a:lnTo>
                <a:lnTo>
                  <a:pt x="175" y="641"/>
                </a:lnTo>
                <a:lnTo>
                  <a:pt x="169" y="622"/>
                </a:lnTo>
                <a:lnTo>
                  <a:pt x="155" y="617"/>
                </a:lnTo>
                <a:lnTo>
                  <a:pt x="148" y="614"/>
                </a:lnTo>
                <a:lnTo>
                  <a:pt x="139" y="617"/>
                </a:lnTo>
                <a:lnTo>
                  <a:pt x="118" y="612"/>
                </a:lnTo>
                <a:lnTo>
                  <a:pt x="102" y="593"/>
                </a:lnTo>
                <a:lnTo>
                  <a:pt x="89" y="587"/>
                </a:lnTo>
                <a:lnTo>
                  <a:pt x="83" y="570"/>
                </a:lnTo>
                <a:lnTo>
                  <a:pt x="71" y="568"/>
                </a:lnTo>
                <a:lnTo>
                  <a:pt x="60" y="574"/>
                </a:lnTo>
                <a:lnTo>
                  <a:pt x="53" y="577"/>
                </a:lnTo>
                <a:lnTo>
                  <a:pt x="50" y="569"/>
                </a:lnTo>
                <a:lnTo>
                  <a:pt x="44" y="562"/>
                </a:lnTo>
                <a:lnTo>
                  <a:pt x="60" y="560"/>
                </a:lnTo>
                <a:lnTo>
                  <a:pt x="59" y="555"/>
                </a:lnTo>
                <a:lnTo>
                  <a:pt x="55" y="552"/>
                </a:lnTo>
                <a:lnTo>
                  <a:pt x="50" y="548"/>
                </a:lnTo>
                <a:lnTo>
                  <a:pt x="41" y="528"/>
                </a:lnTo>
                <a:lnTo>
                  <a:pt x="29" y="517"/>
                </a:lnTo>
                <a:lnTo>
                  <a:pt x="17" y="517"/>
                </a:lnTo>
                <a:lnTo>
                  <a:pt x="4" y="517"/>
                </a:lnTo>
                <a:lnTo>
                  <a:pt x="0" y="502"/>
                </a:lnTo>
                <a:lnTo>
                  <a:pt x="8" y="492"/>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90" name="Freeform 34">
            <a:extLst>
              <a:ext uri="{FF2B5EF4-FFF2-40B4-BE49-F238E27FC236}">
                <a16:creationId xmlns:a16="http://schemas.microsoft.com/office/drawing/2014/main" id="{5BCFBB7A-4E9E-4541-8639-646AE17BB55E}"/>
              </a:ext>
            </a:extLst>
          </p:cNvPr>
          <p:cNvSpPr>
            <a:spLocks/>
          </p:cNvSpPr>
          <p:nvPr/>
        </p:nvSpPr>
        <p:spPr bwMode="auto">
          <a:xfrm>
            <a:off x="3989053" y="1150618"/>
            <a:ext cx="90674" cy="53017"/>
          </a:xfrm>
          <a:custGeom>
            <a:avLst/>
            <a:gdLst>
              <a:gd name="T0" fmla="*/ 0 w 69"/>
              <a:gd name="T1" fmla="*/ 37227388 h 31"/>
              <a:gd name="T2" fmla="*/ 0 w 69"/>
              <a:gd name="T3" fmla="*/ 37227388 h 31"/>
              <a:gd name="T4" fmla="*/ 21608912 w 69"/>
              <a:gd name="T5" fmla="*/ 24818262 h 31"/>
              <a:gd name="T6" fmla="*/ 6174684 w 69"/>
              <a:gd name="T7" fmla="*/ 15954786 h 31"/>
              <a:gd name="T8" fmla="*/ 80263432 w 69"/>
              <a:gd name="T9" fmla="*/ 0 h 31"/>
              <a:gd name="T10" fmla="*/ 94155865 w 69"/>
              <a:gd name="T11" fmla="*/ 1772162 h 31"/>
              <a:gd name="T12" fmla="*/ 78720382 w 69"/>
              <a:gd name="T13" fmla="*/ 14182624 h 31"/>
              <a:gd name="T14" fmla="*/ 104960937 w 69"/>
              <a:gd name="T15" fmla="*/ 14182624 h 31"/>
              <a:gd name="T16" fmla="*/ 37044375 w 69"/>
              <a:gd name="T17" fmla="*/ 42546536 h 31"/>
              <a:gd name="T18" fmla="*/ 21608912 w 69"/>
              <a:gd name="T19" fmla="*/ 53183511 h 31"/>
              <a:gd name="T20" fmla="*/ 24696253 w 69"/>
              <a:gd name="T21" fmla="*/ 39000881 h 31"/>
              <a:gd name="T22" fmla="*/ 0 w 69"/>
              <a:gd name="T23" fmla="*/ 37227388 h 31"/>
              <a:gd name="T24" fmla="*/ 0 w 69"/>
              <a:gd name="T25" fmla="*/ 3722738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1"/>
              <a:gd name="T41" fmla="*/ 69 w 6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1">
                <a:moveTo>
                  <a:pt x="0" y="21"/>
                </a:moveTo>
                <a:lnTo>
                  <a:pt x="0" y="21"/>
                </a:lnTo>
                <a:lnTo>
                  <a:pt x="14" y="14"/>
                </a:lnTo>
                <a:lnTo>
                  <a:pt x="4" y="9"/>
                </a:lnTo>
                <a:lnTo>
                  <a:pt x="52" y="0"/>
                </a:lnTo>
                <a:lnTo>
                  <a:pt x="61" y="1"/>
                </a:lnTo>
                <a:lnTo>
                  <a:pt x="51" y="8"/>
                </a:lnTo>
                <a:lnTo>
                  <a:pt x="68" y="8"/>
                </a:lnTo>
                <a:lnTo>
                  <a:pt x="24" y="24"/>
                </a:lnTo>
                <a:lnTo>
                  <a:pt x="14" y="30"/>
                </a:lnTo>
                <a:lnTo>
                  <a:pt x="16" y="22"/>
                </a:lnTo>
                <a:lnTo>
                  <a:pt x="0" y="21"/>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92" name="Freeform 35">
            <a:extLst>
              <a:ext uri="{FF2B5EF4-FFF2-40B4-BE49-F238E27FC236}">
                <a16:creationId xmlns:a16="http://schemas.microsoft.com/office/drawing/2014/main" id="{F9C0E3D6-859B-4057-BCA5-B1866C9DEA76}"/>
              </a:ext>
            </a:extLst>
          </p:cNvPr>
          <p:cNvSpPr>
            <a:spLocks/>
          </p:cNvSpPr>
          <p:nvPr/>
        </p:nvSpPr>
        <p:spPr bwMode="auto">
          <a:xfrm>
            <a:off x="4015920" y="1678736"/>
            <a:ext cx="36942" cy="26508"/>
          </a:xfrm>
          <a:custGeom>
            <a:avLst/>
            <a:gdLst>
              <a:gd name="T0" fmla="*/ 0 w 28"/>
              <a:gd name="T1" fmla="*/ 24956500 h 16"/>
              <a:gd name="T2" fmla="*/ 0 w 28"/>
              <a:gd name="T3" fmla="*/ 24956500 h 16"/>
              <a:gd name="T4" fmla="*/ 12447022 w 28"/>
              <a:gd name="T5" fmla="*/ 0 h 16"/>
              <a:gd name="T6" fmla="*/ 42007299 w 28"/>
              <a:gd name="T7" fmla="*/ 13310219 h 16"/>
              <a:gd name="T8" fmla="*/ 0 w 28"/>
              <a:gd name="T9" fmla="*/ 24956500 h 16"/>
              <a:gd name="T10" fmla="*/ 0 w 28"/>
              <a:gd name="T11" fmla="*/ 24956500 h 16"/>
              <a:gd name="T12" fmla="*/ 0 60000 65536"/>
              <a:gd name="T13" fmla="*/ 0 60000 65536"/>
              <a:gd name="T14" fmla="*/ 0 60000 65536"/>
              <a:gd name="T15" fmla="*/ 0 60000 65536"/>
              <a:gd name="T16" fmla="*/ 0 60000 65536"/>
              <a:gd name="T17" fmla="*/ 0 60000 65536"/>
              <a:gd name="T18" fmla="*/ 0 w 28"/>
              <a:gd name="T19" fmla="*/ 0 h 16"/>
              <a:gd name="T20" fmla="*/ 28 w 2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8" h="16">
                <a:moveTo>
                  <a:pt x="0" y="15"/>
                </a:moveTo>
                <a:lnTo>
                  <a:pt x="0" y="15"/>
                </a:lnTo>
                <a:lnTo>
                  <a:pt x="8" y="0"/>
                </a:lnTo>
                <a:lnTo>
                  <a:pt x="27" y="8"/>
                </a:lnTo>
                <a:lnTo>
                  <a:pt x="0" y="15"/>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93" name="Freeform 36">
            <a:extLst>
              <a:ext uri="{FF2B5EF4-FFF2-40B4-BE49-F238E27FC236}">
                <a16:creationId xmlns:a16="http://schemas.microsoft.com/office/drawing/2014/main" id="{84F2CD01-F218-4A36-81FC-069D414C0364}"/>
              </a:ext>
            </a:extLst>
          </p:cNvPr>
          <p:cNvSpPr>
            <a:spLocks/>
          </p:cNvSpPr>
          <p:nvPr/>
        </p:nvSpPr>
        <p:spPr bwMode="auto">
          <a:xfrm>
            <a:off x="4074692" y="1525807"/>
            <a:ext cx="112504" cy="101954"/>
          </a:xfrm>
          <a:custGeom>
            <a:avLst/>
            <a:gdLst>
              <a:gd name="T0" fmla="*/ 0 w 84"/>
              <a:gd name="T1" fmla="*/ 47622488 h 63"/>
              <a:gd name="T2" fmla="*/ 0 w 84"/>
              <a:gd name="T3" fmla="*/ 47622488 h 63"/>
              <a:gd name="T4" fmla="*/ 11222458 w 84"/>
              <a:gd name="T5" fmla="*/ 69846223 h 63"/>
              <a:gd name="T6" fmla="*/ 25652236 w 84"/>
              <a:gd name="T7" fmla="*/ 61908725 h 63"/>
              <a:gd name="T8" fmla="*/ 41686311 w 84"/>
              <a:gd name="T9" fmla="*/ 76194962 h 63"/>
              <a:gd name="T10" fmla="*/ 54511791 w 84"/>
              <a:gd name="T11" fmla="*/ 69846223 h 63"/>
              <a:gd name="T12" fmla="*/ 49702711 w 84"/>
              <a:gd name="T13" fmla="*/ 95243717 h 63"/>
              <a:gd name="T14" fmla="*/ 133074048 w 84"/>
              <a:gd name="T15" fmla="*/ 98418716 h 63"/>
              <a:gd name="T16" fmla="*/ 101007183 w 84"/>
              <a:gd name="T17" fmla="*/ 80957460 h 63"/>
              <a:gd name="T18" fmla="*/ 84974383 w 84"/>
              <a:gd name="T19" fmla="*/ 50796228 h 63"/>
              <a:gd name="T20" fmla="*/ 86578676 w 84"/>
              <a:gd name="T21" fmla="*/ 17461241 h 63"/>
              <a:gd name="T22" fmla="*/ 107420556 w 84"/>
              <a:gd name="T23" fmla="*/ 0 h 63"/>
              <a:gd name="T24" fmla="*/ 35272928 w 84"/>
              <a:gd name="T25" fmla="*/ 6350001 h 63"/>
              <a:gd name="T26" fmla="*/ 17635831 w 84"/>
              <a:gd name="T27" fmla="*/ 47622488 h 63"/>
              <a:gd name="T28" fmla="*/ 0 w 84"/>
              <a:gd name="T29" fmla="*/ 47622488 h 63"/>
              <a:gd name="T30" fmla="*/ 0 w 84"/>
              <a:gd name="T31" fmla="*/ 47622488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63"/>
              <a:gd name="T50" fmla="*/ 84 w 84"/>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63">
                <a:moveTo>
                  <a:pt x="0" y="30"/>
                </a:moveTo>
                <a:lnTo>
                  <a:pt x="0" y="30"/>
                </a:lnTo>
                <a:lnTo>
                  <a:pt x="7" y="44"/>
                </a:lnTo>
                <a:lnTo>
                  <a:pt x="16" y="39"/>
                </a:lnTo>
                <a:lnTo>
                  <a:pt x="26" y="48"/>
                </a:lnTo>
                <a:lnTo>
                  <a:pt x="34" y="44"/>
                </a:lnTo>
                <a:lnTo>
                  <a:pt x="31" y="60"/>
                </a:lnTo>
                <a:lnTo>
                  <a:pt x="83" y="62"/>
                </a:lnTo>
                <a:lnTo>
                  <a:pt x="63" y="51"/>
                </a:lnTo>
                <a:lnTo>
                  <a:pt x="53" y="32"/>
                </a:lnTo>
                <a:lnTo>
                  <a:pt x="54" y="11"/>
                </a:lnTo>
                <a:lnTo>
                  <a:pt x="67" y="0"/>
                </a:lnTo>
                <a:lnTo>
                  <a:pt x="22" y="4"/>
                </a:lnTo>
                <a:lnTo>
                  <a:pt x="11" y="30"/>
                </a:lnTo>
                <a:lnTo>
                  <a:pt x="0" y="3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94" name="Freeform 37">
            <a:extLst>
              <a:ext uri="{FF2B5EF4-FFF2-40B4-BE49-F238E27FC236}">
                <a16:creationId xmlns:a16="http://schemas.microsoft.com/office/drawing/2014/main" id="{7962B879-C0A8-4E8B-B689-73EC05361F27}"/>
              </a:ext>
            </a:extLst>
          </p:cNvPr>
          <p:cNvSpPr>
            <a:spLocks/>
          </p:cNvSpPr>
          <p:nvPr/>
        </p:nvSpPr>
        <p:spPr bwMode="auto">
          <a:xfrm>
            <a:off x="4114992" y="1350447"/>
            <a:ext cx="277061" cy="175360"/>
          </a:xfrm>
          <a:custGeom>
            <a:avLst/>
            <a:gdLst>
              <a:gd name="T0" fmla="*/ 0 w 211"/>
              <a:gd name="T1" fmla="*/ 154608593 h 103"/>
              <a:gd name="T2" fmla="*/ 0 w 211"/>
              <a:gd name="T3" fmla="*/ 154608593 h 103"/>
              <a:gd name="T4" fmla="*/ 30821668 w 211"/>
              <a:gd name="T5" fmla="*/ 158122454 h 103"/>
              <a:gd name="T6" fmla="*/ 10787834 w 211"/>
              <a:gd name="T7" fmla="*/ 173934207 h 103"/>
              <a:gd name="T8" fmla="*/ 64725751 w 211"/>
              <a:gd name="T9" fmla="*/ 179205661 h 103"/>
              <a:gd name="T10" fmla="*/ 66267578 w 211"/>
              <a:gd name="T11" fmla="*/ 158122454 h 103"/>
              <a:gd name="T12" fmla="*/ 81678427 w 211"/>
              <a:gd name="T13" fmla="*/ 163392583 h 103"/>
              <a:gd name="T14" fmla="*/ 66267578 w 211"/>
              <a:gd name="T15" fmla="*/ 151094733 h 103"/>
              <a:gd name="T16" fmla="*/ 87842014 w 211"/>
              <a:gd name="T17" fmla="*/ 154608593 h 103"/>
              <a:gd name="T18" fmla="*/ 81678427 w 211"/>
              <a:gd name="T19" fmla="*/ 131767835 h 103"/>
              <a:gd name="T20" fmla="*/ 94006842 w 211"/>
              <a:gd name="T21" fmla="*/ 145823279 h 103"/>
              <a:gd name="T22" fmla="*/ 107877085 w 211"/>
              <a:gd name="T23" fmla="*/ 133525428 h 103"/>
              <a:gd name="T24" fmla="*/ 98629843 w 211"/>
              <a:gd name="T25" fmla="*/ 117713717 h 103"/>
              <a:gd name="T26" fmla="*/ 130993329 w 211"/>
              <a:gd name="T27" fmla="*/ 119469985 h 103"/>
              <a:gd name="T28" fmla="*/ 123287914 w 211"/>
              <a:gd name="T29" fmla="*/ 110685996 h 103"/>
              <a:gd name="T30" fmla="*/ 137156916 w 211"/>
              <a:gd name="T31" fmla="*/ 114199856 h 103"/>
              <a:gd name="T32" fmla="*/ 146404158 w 211"/>
              <a:gd name="T33" fmla="*/ 94872959 h 103"/>
              <a:gd name="T34" fmla="*/ 306677318 w 211"/>
              <a:gd name="T35" fmla="*/ 38652480 h 103"/>
              <a:gd name="T36" fmla="*/ 323629975 w 211"/>
              <a:gd name="T37" fmla="*/ 15811716 h 103"/>
              <a:gd name="T38" fmla="*/ 292807075 w 211"/>
              <a:gd name="T39" fmla="*/ 0 h 103"/>
              <a:gd name="T40" fmla="*/ 225000171 w 211"/>
              <a:gd name="T41" fmla="*/ 36894887 h 103"/>
              <a:gd name="T42" fmla="*/ 154109573 w 211"/>
              <a:gd name="T43" fmla="*/ 36894887 h 103"/>
              <a:gd name="T44" fmla="*/ 80136580 w 211"/>
              <a:gd name="T45" fmla="*/ 84331356 h 103"/>
              <a:gd name="T46" fmla="*/ 40068911 w 211"/>
              <a:gd name="T47" fmla="*/ 91359098 h 103"/>
              <a:gd name="T48" fmla="*/ 41609507 w 211"/>
              <a:gd name="T49" fmla="*/ 110685996 h 103"/>
              <a:gd name="T50" fmla="*/ 63185164 w 211"/>
              <a:gd name="T51" fmla="*/ 114199856 h 103"/>
              <a:gd name="T52" fmla="*/ 38527083 w 211"/>
              <a:gd name="T53" fmla="*/ 114199856 h 103"/>
              <a:gd name="T54" fmla="*/ 49314921 w 211"/>
              <a:gd name="T55" fmla="*/ 122983846 h 103"/>
              <a:gd name="T56" fmla="*/ 30821668 w 211"/>
              <a:gd name="T57" fmla="*/ 133525428 h 103"/>
              <a:gd name="T58" fmla="*/ 52397336 w 211"/>
              <a:gd name="T59" fmla="*/ 142309418 h 103"/>
              <a:gd name="T60" fmla="*/ 0 w 211"/>
              <a:gd name="T61" fmla="*/ 154608593 h 103"/>
              <a:gd name="T62" fmla="*/ 0 w 211"/>
              <a:gd name="T63" fmla="*/ 154608593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
              <a:gd name="T97" fmla="*/ 0 h 103"/>
              <a:gd name="T98" fmla="*/ 211 w 211"/>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 h="103">
                <a:moveTo>
                  <a:pt x="0" y="88"/>
                </a:moveTo>
                <a:lnTo>
                  <a:pt x="0" y="88"/>
                </a:lnTo>
                <a:lnTo>
                  <a:pt x="20" y="90"/>
                </a:lnTo>
                <a:lnTo>
                  <a:pt x="7" y="99"/>
                </a:lnTo>
                <a:lnTo>
                  <a:pt x="42" y="102"/>
                </a:lnTo>
                <a:lnTo>
                  <a:pt x="43" y="90"/>
                </a:lnTo>
                <a:lnTo>
                  <a:pt x="53" y="93"/>
                </a:lnTo>
                <a:lnTo>
                  <a:pt x="43" y="86"/>
                </a:lnTo>
                <a:lnTo>
                  <a:pt x="57" y="88"/>
                </a:lnTo>
                <a:lnTo>
                  <a:pt x="53" y="75"/>
                </a:lnTo>
                <a:lnTo>
                  <a:pt x="61" y="83"/>
                </a:lnTo>
                <a:lnTo>
                  <a:pt x="70" y="76"/>
                </a:lnTo>
                <a:lnTo>
                  <a:pt x="64" y="67"/>
                </a:lnTo>
                <a:lnTo>
                  <a:pt x="85" y="68"/>
                </a:lnTo>
                <a:lnTo>
                  <a:pt x="80" y="63"/>
                </a:lnTo>
                <a:lnTo>
                  <a:pt x="89" y="65"/>
                </a:lnTo>
                <a:lnTo>
                  <a:pt x="95" y="54"/>
                </a:lnTo>
                <a:lnTo>
                  <a:pt x="199" y="22"/>
                </a:lnTo>
                <a:lnTo>
                  <a:pt x="210" y="9"/>
                </a:lnTo>
                <a:lnTo>
                  <a:pt x="190" y="0"/>
                </a:lnTo>
                <a:lnTo>
                  <a:pt x="146" y="21"/>
                </a:lnTo>
                <a:lnTo>
                  <a:pt x="100" y="21"/>
                </a:lnTo>
                <a:lnTo>
                  <a:pt x="52" y="48"/>
                </a:lnTo>
                <a:lnTo>
                  <a:pt x="26" y="52"/>
                </a:lnTo>
                <a:lnTo>
                  <a:pt x="27" y="63"/>
                </a:lnTo>
                <a:lnTo>
                  <a:pt x="41" y="65"/>
                </a:lnTo>
                <a:lnTo>
                  <a:pt x="25" y="65"/>
                </a:lnTo>
                <a:lnTo>
                  <a:pt x="32" y="70"/>
                </a:lnTo>
                <a:lnTo>
                  <a:pt x="20" y="76"/>
                </a:lnTo>
                <a:lnTo>
                  <a:pt x="34" y="81"/>
                </a:lnTo>
                <a:lnTo>
                  <a:pt x="0" y="88"/>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95" name="Freeform 38">
            <a:extLst>
              <a:ext uri="{FF2B5EF4-FFF2-40B4-BE49-F238E27FC236}">
                <a16:creationId xmlns:a16="http://schemas.microsoft.com/office/drawing/2014/main" id="{60A8A173-8FFD-436D-9727-B6C47EF83E4C}"/>
              </a:ext>
            </a:extLst>
          </p:cNvPr>
          <p:cNvSpPr>
            <a:spLocks/>
          </p:cNvSpPr>
          <p:nvPr/>
        </p:nvSpPr>
        <p:spPr bwMode="auto">
          <a:xfrm>
            <a:off x="4274512" y="1128189"/>
            <a:ext cx="53733" cy="32625"/>
          </a:xfrm>
          <a:custGeom>
            <a:avLst/>
            <a:gdLst>
              <a:gd name="T0" fmla="*/ 0 w 41"/>
              <a:gd name="T1" fmla="*/ 20480869 h 21"/>
              <a:gd name="T2" fmla="*/ 0 w 41"/>
              <a:gd name="T3" fmla="*/ 20480869 h 21"/>
              <a:gd name="T4" fmla="*/ 18421813 w 41"/>
              <a:gd name="T5" fmla="*/ 29258380 h 21"/>
              <a:gd name="T6" fmla="*/ 61407284 w 41"/>
              <a:gd name="T7" fmla="*/ 19018550 h 21"/>
              <a:gd name="T8" fmla="*/ 35309714 w 41"/>
              <a:gd name="T9" fmla="*/ 0 h 21"/>
              <a:gd name="T10" fmla="*/ 0 w 41"/>
              <a:gd name="T11" fmla="*/ 20480869 h 21"/>
              <a:gd name="T12" fmla="*/ 0 w 41"/>
              <a:gd name="T13" fmla="*/ 20480869 h 21"/>
              <a:gd name="T14" fmla="*/ 0 60000 65536"/>
              <a:gd name="T15" fmla="*/ 0 60000 65536"/>
              <a:gd name="T16" fmla="*/ 0 60000 65536"/>
              <a:gd name="T17" fmla="*/ 0 60000 65536"/>
              <a:gd name="T18" fmla="*/ 0 60000 65536"/>
              <a:gd name="T19" fmla="*/ 0 60000 65536"/>
              <a:gd name="T20" fmla="*/ 0 60000 65536"/>
              <a:gd name="T21" fmla="*/ 0 w 41"/>
              <a:gd name="T22" fmla="*/ 0 h 21"/>
              <a:gd name="T23" fmla="*/ 41 w 4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1">
                <a:moveTo>
                  <a:pt x="0" y="14"/>
                </a:moveTo>
                <a:lnTo>
                  <a:pt x="0" y="14"/>
                </a:lnTo>
                <a:lnTo>
                  <a:pt x="12" y="20"/>
                </a:lnTo>
                <a:lnTo>
                  <a:pt x="40" y="13"/>
                </a:lnTo>
                <a:lnTo>
                  <a:pt x="23" y="0"/>
                </a:lnTo>
                <a:lnTo>
                  <a:pt x="0" y="14"/>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96" name="Freeform 39">
            <a:extLst>
              <a:ext uri="{FF2B5EF4-FFF2-40B4-BE49-F238E27FC236}">
                <a16:creationId xmlns:a16="http://schemas.microsoft.com/office/drawing/2014/main" id="{DEB48890-A9CE-4815-995F-D828F4A2D611}"/>
              </a:ext>
            </a:extLst>
          </p:cNvPr>
          <p:cNvSpPr>
            <a:spLocks/>
          </p:cNvSpPr>
          <p:nvPr/>
        </p:nvSpPr>
        <p:spPr bwMode="auto">
          <a:xfrm>
            <a:off x="4786658" y="1195477"/>
            <a:ext cx="50375" cy="22429"/>
          </a:xfrm>
          <a:custGeom>
            <a:avLst/>
            <a:gdLst>
              <a:gd name="T0" fmla="*/ 0 w 38"/>
              <a:gd name="T1" fmla="*/ 0 h 14"/>
              <a:gd name="T2" fmla="*/ 0 w 38"/>
              <a:gd name="T3" fmla="*/ 0 h 14"/>
              <a:gd name="T4" fmla="*/ 25132214 w 38"/>
              <a:gd name="T5" fmla="*/ 15557395 h 14"/>
              <a:gd name="T6" fmla="*/ 17277847 w 38"/>
              <a:gd name="T7" fmla="*/ 20224737 h 14"/>
              <a:gd name="T8" fmla="*/ 39268060 w 38"/>
              <a:gd name="T9" fmla="*/ 20224737 h 14"/>
              <a:gd name="T10" fmla="*/ 58117536 w 38"/>
              <a:gd name="T11" fmla="*/ 9334686 h 14"/>
              <a:gd name="T12" fmla="*/ 0 w 38"/>
              <a:gd name="T13" fmla="*/ 0 h 14"/>
              <a:gd name="T14" fmla="*/ 0 w 38"/>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4"/>
              <a:gd name="T26" fmla="*/ 38 w 3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4">
                <a:moveTo>
                  <a:pt x="0" y="0"/>
                </a:moveTo>
                <a:lnTo>
                  <a:pt x="0" y="0"/>
                </a:lnTo>
                <a:lnTo>
                  <a:pt x="16" y="10"/>
                </a:lnTo>
                <a:lnTo>
                  <a:pt x="11" y="13"/>
                </a:lnTo>
                <a:lnTo>
                  <a:pt x="25" y="13"/>
                </a:lnTo>
                <a:lnTo>
                  <a:pt x="37" y="6"/>
                </a:lnTo>
                <a:lnTo>
                  <a:pt x="0" y="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97" name="Freeform 40">
            <a:extLst>
              <a:ext uri="{FF2B5EF4-FFF2-40B4-BE49-F238E27FC236}">
                <a16:creationId xmlns:a16="http://schemas.microsoft.com/office/drawing/2014/main" id="{15B8D9CD-0E6A-43D2-A56C-5B3419C44499}"/>
              </a:ext>
            </a:extLst>
          </p:cNvPr>
          <p:cNvSpPr>
            <a:spLocks/>
          </p:cNvSpPr>
          <p:nvPr/>
        </p:nvSpPr>
        <p:spPr bwMode="auto">
          <a:xfrm>
            <a:off x="4796733" y="1134306"/>
            <a:ext cx="115862" cy="63210"/>
          </a:xfrm>
          <a:custGeom>
            <a:avLst/>
            <a:gdLst>
              <a:gd name="T0" fmla="*/ 0 w 88"/>
              <a:gd name="T1" fmla="*/ 51992477 h 38"/>
              <a:gd name="T2" fmla="*/ 0 w 88"/>
              <a:gd name="T3" fmla="*/ 51992477 h 38"/>
              <a:gd name="T4" fmla="*/ 35635620 w 88"/>
              <a:gd name="T5" fmla="*/ 16772225 h 38"/>
              <a:gd name="T6" fmla="*/ 86764515 w 88"/>
              <a:gd name="T7" fmla="*/ 0 h 38"/>
              <a:gd name="T8" fmla="*/ 134795229 w 88"/>
              <a:gd name="T9" fmla="*/ 30188970 h 38"/>
              <a:gd name="T10" fmla="*/ 119301972 w 88"/>
              <a:gd name="T11" fmla="*/ 35220247 h 38"/>
              <a:gd name="T12" fmla="*/ 122400126 w 88"/>
              <a:gd name="T13" fmla="*/ 48638292 h 38"/>
              <a:gd name="T14" fmla="*/ 52678585 w 88"/>
              <a:gd name="T15" fmla="*/ 62055032 h 38"/>
              <a:gd name="T16" fmla="*/ 0 w 88"/>
              <a:gd name="T17" fmla="*/ 51992477 h 38"/>
              <a:gd name="T18" fmla="*/ 0 w 88"/>
              <a:gd name="T19" fmla="*/ 5199247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8"/>
              <a:gd name="T32" fmla="*/ 88 w 8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8">
                <a:moveTo>
                  <a:pt x="0" y="31"/>
                </a:moveTo>
                <a:lnTo>
                  <a:pt x="0" y="31"/>
                </a:lnTo>
                <a:lnTo>
                  <a:pt x="23" y="10"/>
                </a:lnTo>
                <a:lnTo>
                  <a:pt x="56" y="0"/>
                </a:lnTo>
                <a:lnTo>
                  <a:pt x="87" y="18"/>
                </a:lnTo>
                <a:lnTo>
                  <a:pt x="77" y="21"/>
                </a:lnTo>
                <a:lnTo>
                  <a:pt x="79" y="29"/>
                </a:lnTo>
                <a:lnTo>
                  <a:pt x="34" y="37"/>
                </a:lnTo>
                <a:lnTo>
                  <a:pt x="0" y="31"/>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98" name="Freeform 41">
            <a:extLst>
              <a:ext uri="{FF2B5EF4-FFF2-40B4-BE49-F238E27FC236}">
                <a16:creationId xmlns:a16="http://schemas.microsoft.com/office/drawing/2014/main" id="{A6DFD571-1D8E-46C6-A34B-0527313AC271}"/>
              </a:ext>
            </a:extLst>
          </p:cNvPr>
          <p:cNvSpPr>
            <a:spLocks/>
          </p:cNvSpPr>
          <p:nvPr/>
        </p:nvSpPr>
        <p:spPr bwMode="auto">
          <a:xfrm>
            <a:off x="4820240" y="1189359"/>
            <a:ext cx="127616" cy="75446"/>
          </a:xfrm>
          <a:custGeom>
            <a:avLst/>
            <a:gdLst>
              <a:gd name="T0" fmla="*/ 0 w 98"/>
              <a:gd name="T1" fmla="*/ 32371164 h 45"/>
              <a:gd name="T2" fmla="*/ 0 w 98"/>
              <a:gd name="T3" fmla="*/ 32371164 h 45"/>
              <a:gd name="T4" fmla="*/ 27281675 w 98"/>
              <a:gd name="T5" fmla="*/ 37482673 h 45"/>
              <a:gd name="T6" fmla="*/ 45470282 w 98"/>
              <a:gd name="T7" fmla="*/ 63040231 h 45"/>
              <a:gd name="T8" fmla="*/ 60626625 w 98"/>
              <a:gd name="T9" fmla="*/ 54520614 h 45"/>
              <a:gd name="T10" fmla="*/ 121253251 w 98"/>
              <a:gd name="T11" fmla="*/ 74966652 h 45"/>
              <a:gd name="T12" fmla="*/ 142472871 w 98"/>
              <a:gd name="T13" fmla="*/ 66447034 h 45"/>
              <a:gd name="T14" fmla="*/ 125799785 w 98"/>
              <a:gd name="T15" fmla="*/ 47705703 h 45"/>
              <a:gd name="T16" fmla="*/ 137925106 w 98"/>
              <a:gd name="T17" fmla="*/ 52817212 h 45"/>
              <a:gd name="T18" fmla="*/ 147019404 w 98"/>
              <a:gd name="T19" fmla="*/ 22149450 h 45"/>
              <a:gd name="T20" fmla="*/ 115189975 w 98"/>
              <a:gd name="T21" fmla="*/ 6814914 h 45"/>
              <a:gd name="T22" fmla="*/ 83361776 w 98"/>
              <a:gd name="T23" fmla="*/ 28964361 h 45"/>
              <a:gd name="T24" fmla="*/ 109127929 w 98"/>
              <a:gd name="T25" fmla="*/ 17037935 h 45"/>
              <a:gd name="T26" fmla="*/ 93971586 w 98"/>
              <a:gd name="T27" fmla="*/ 0 h 45"/>
              <a:gd name="T28" fmla="*/ 42438028 w 98"/>
              <a:gd name="T29" fmla="*/ 6814914 h 45"/>
              <a:gd name="T30" fmla="*/ 0 w 98"/>
              <a:gd name="T31" fmla="*/ 32371164 h 45"/>
              <a:gd name="T32" fmla="*/ 0 w 98"/>
              <a:gd name="T33" fmla="*/ 3237116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45"/>
              <a:gd name="T53" fmla="*/ 98 w 9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45">
                <a:moveTo>
                  <a:pt x="0" y="19"/>
                </a:moveTo>
                <a:lnTo>
                  <a:pt x="0" y="19"/>
                </a:lnTo>
                <a:lnTo>
                  <a:pt x="18" y="22"/>
                </a:lnTo>
                <a:lnTo>
                  <a:pt x="30" y="37"/>
                </a:lnTo>
                <a:lnTo>
                  <a:pt x="40" y="32"/>
                </a:lnTo>
                <a:lnTo>
                  <a:pt x="80" y="44"/>
                </a:lnTo>
                <a:lnTo>
                  <a:pt x="94" y="39"/>
                </a:lnTo>
                <a:lnTo>
                  <a:pt x="83" y="28"/>
                </a:lnTo>
                <a:lnTo>
                  <a:pt x="91" y="31"/>
                </a:lnTo>
                <a:lnTo>
                  <a:pt x="97" y="13"/>
                </a:lnTo>
                <a:lnTo>
                  <a:pt x="76" y="4"/>
                </a:lnTo>
                <a:lnTo>
                  <a:pt x="55" y="17"/>
                </a:lnTo>
                <a:lnTo>
                  <a:pt x="72" y="10"/>
                </a:lnTo>
                <a:lnTo>
                  <a:pt x="62" y="0"/>
                </a:lnTo>
                <a:lnTo>
                  <a:pt x="28" y="4"/>
                </a:lnTo>
                <a:lnTo>
                  <a:pt x="0" y="19"/>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699" name="Freeform 42">
            <a:extLst>
              <a:ext uri="{FF2B5EF4-FFF2-40B4-BE49-F238E27FC236}">
                <a16:creationId xmlns:a16="http://schemas.microsoft.com/office/drawing/2014/main" id="{233A36ED-0B89-4696-991D-6ACCA0AC8B43}"/>
              </a:ext>
            </a:extLst>
          </p:cNvPr>
          <p:cNvSpPr>
            <a:spLocks/>
          </p:cNvSpPr>
          <p:nvPr/>
        </p:nvSpPr>
        <p:spPr bwMode="auto">
          <a:xfrm>
            <a:off x="4941140" y="1228102"/>
            <a:ext cx="107466" cy="75446"/>
          </a:xfrm>
          <a:custGeom>
            <a:avLst/>
            <a:gdLst>
              <a:gd name="T0" fmla="*/ 0 w 82"/>
              <a:gd name="T1" fmla="*/ 61957319 h 46"/>
              <a:gd name="T2" fmla="*/ 0 w 82"/>
              <a:gd name="T3" fmla="*/ 61957319 h 46"/>
              <a:gd name="T4" fmla="*/ 9210906 w 82"/>
              <a:gd name="T5" fmla="*/ 73370170 h 46"/>
              <a:gd name="T6" fmla="*/ 113603665 w 82"/>
              <a:gd name="T7" fmla="*/ 58696140 h 46"/>
              <a:gd name="T8" fmla="*/ 124349719 w 82"/>
              <a:gd name="T9" fmla="*/ 34239839 h 46"/>
              <a:gd name="T10" fmla="*/ 95181857 w 82"/>
              <a:gd name="T11" fmla="*/ 14674035 h 46"/>
              <a:gd name="T12" fmla="*/ 70618188 w 82"/>
              <a:gd name="T13" fmla="*/ 22825711 h 46"/>
              <a:gd name="T14" fmla="*/ 73688489 w 82"/>
              <a:gd name="T15" fmla="*/ 6522361 h 46"/>
              <a:gd name="T16" fmla="*/ 59872134 w 82"/>
              <a:gd name="T17" fmla="*/ 0 h 46"/>
              <a:gd name="T18" fmla="*/ 12281210 w 82"/>
              <a:gd name="T19" fmla="*/ 53804371 h 46"/>
              <a:gd name="T20" fmla="*/ 0 w 82"/>
              <a:gd name="T21" fmla="*/ 61957319 h 46"/>
              <a:gd name="T22" fmla="*/ 0 w 82"/>
              <a:gd name="T23" fmla="*/ 61957319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46"/>
              <a:gd name="T38" fmla="*/ 82 w 82"/>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46">
                <a:moveTo>
                  <a:pt x="0" y="38"/>
                </a:moveTo>
                <a:lnTo>
                  <a:pt x="0" y="38"/>
                </a:lnTo>
                <a:lnTo>
                  <a:pt x="6" y="45"/>
                </a:lnTo>
                <a:lnTo>
                  <a:pt x="74" y="36"/>
                </a:lnTo>
                <a:lnTo>
                  <a:pt x="81" y="21"/>
                </a:lnTo>
                <a:lnTo>
                  <a:pt x="62" y="9"/>
                </a:lnTo>
                <a:lnTo>
                  <a:pt x="46" y="14"/>
                </a:lnTo>
                <a:lnTo>
                  <a:pt x="48" y="4"/>
                </a:lnTo>
                <a:lnTo>
                  <a:pt x="39" y="0"/>
                </a:lnTo>
                <a:lnTo>
                  <a:pt x="8" y="33"/>
                </a:lnTo>
                <a:lnTo>
                  <a:pt x="0" y="38"/>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00" name="Freeform 43">
            <a:extLst>
              <a:ext uri="{FF2B5EF4-FFF2-40B4-BE49-F238E27FC236}">
                <a16:creationId xmlns:a16="http://schemas.microsoft.com/office/drawing/2014/main" id="{E0251258-F650-45E9-944A-864631C2C2A5}"/>
              </a:ext>
            </a:extLst>
          </p:cNvPr>
          <p:cNvSpPr>
            <a:spLocks/>
          </p:cNvSpPr>
          <p:nvPr/>
        </p:nvSpPr>
        <p:spPr bwMode="auto">
          <a:xfrm>
            <a:off x="5609448" y="1385110"/>
            <a:ext cx="120900" cy="73407"/>
          </a:xfrm>
          <a:custGeom>
            <a:avLst/>
            <a:gdLst>
              <a:gd name="T0" fmla="*/ 0 w 92"/>
              <a:gd name="T1" fmla="*/ 40628330 h 43"/>
              <a:gd name="T2" fmla="*/ 0 w 92"/>
              <a:gd name="T3" fmla="*/ 40628330 h 43"/>
              <a:gd name="T4" fmla="*/ 27783597 w 92"/>
              <a:gd name="T5" fmla="*/ 1766334 h 43"/>
              <a:gd name="T6" fmla="*/ 47849462 w 92"/>
              <a:gd name="T7" fmla="*/ 0 h 43"/>
              <a:gd name="T8" fmla="*/ 80263441 w 92"/>
              <a:gd name="T9" fmla="*/ 28262669 h 43"/>
              <a:gd name="T10" fmla="*/ 84895093 w 92"/>
              <a:gd name="T11" fmla="*/ 7065335 h 43"/>
              <a:gd name="T12" fmla="*/ 120396413 w 92"/>
              <a:gd name="T13" fmla="*/ 24730003 h 43"/>
              <a:gd name="T14" fmla="*/ 117309072 w 92"/>
              <a:gd name="T15" fmla="*/ 51226339 h 43"/>
              <a:gd name="T16" fmla="*/ 140462268 w 92"/>
              <a:gd name="T17" fmla="*/ 61824337 h 43"/>
              <a:gd name="T18" fmla="*/ 66372268 w 92"/>
              <a:gd name="T19" fmla="*/ 65358332 h 43"/>
              <a:gd name="T20" fmla="*/ 61741877 w 92"/>
              <a:gd name="T21" fmla="*/ 54759005 h 43"/>
              <a:gd name="T22" fmla="*/ 49393754 w 92"/>
              <a:gd name="T23" fmla="*/ 74189998 h 43"/>
              <a:gd name="T24" fmla="*/ 0 w 92"/>
              <a:gd name="T25" fmla="*/ 40628330 h 43"/>
              <a:gd name="T26" fmla="*/ 0 w 92"/>
              <a:gd name="T27" fmla="*/ 4062833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43"/>
              <a:gd name="T44" fmla="*/ 92 w 92"/>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43">
                <a:moveTo>
                  <a:pt x="0" y="23"/>
                </a:moveTo>
                <a:lnTo>
                  <a:pt x="0" y="23"/>
                </a:lnTo>
                <a:lnTo>
                  <a:pt x="18" y="1"/>
                </a:lnTo>
                <a:lnTo>
                  <a:pt x="31" y="0"/>
                </a:lnTo>
                <a:lnTo>
                  <a:pt x="52" y="16"/>
                </a:lnTo>
                <a:lnTo>
                  <a:pt x="55" y="4"/>
                </a:lnTo>
                <a:lnTo>
                  <a:pt x="78" y="14"/>
                </a:lnTo>
                <a:lnTo>
                  <a:pt x="76" y="29"/>
                </a:lnTo>
                <a:lnTo>
                  <a:pt x="91" y="35"/>
                </a:lnTo>
                <a:lnTo>
                  <a:pt x="43" y="37"/>
                </a:lnTo>
                <a:lnTo>
                  <a:pt x="40" y="31"/>
                </a:lnTo>
                <a:lnTo>
                  <a:pt x="32" y="42"/>
                </a:lnTo>
                <a:lnTo>
                  <a:pt x="0" y="23"/>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01" name="Freeform 44">
            <a:extLst>
              <a:ext uri="{FF2B5EF4-FFF2-40B4-BE49-F238E27FC236}">
                <a16:creationId xmlns:a16="http://schemas.microsoft.com/office/drawing/2014/main" id="{1DF03D65-C8C4-4CE3-A73D-82BD70440D2D}"/>
              </a:ext>
            </a:extLst>
          </p:cNvPr>
          <p:cNvSpPr>
            <a:spLocks/>
          </p:cNvSpPr>
          <p:nvPr/>
        </p:nvSpPr>
        <p:spPr bwMode="auto">
          <a:xfrm>
            <a:off x="5693405" y="1387150"/>
            <a:ext cx="73883" cy="53017"/>
          </a:xfrm>
          <a:custGeom>
            <a:avLst/>
            <a:gdLst>
              <a:gd name="T0" fmla="*/ 0 w 57"/>
              <a:gd name="T1" fmla="*/ 0 h 30"/>
              <a:gd name="T2" fmla="*/ 0 w 57"/>
              <a:gd name="T3" fmla="*/ 0 h 30"/>
              <a:gd name="T4" fmla="*/ 28531889 w 57"/>
              <a:gd name="T5" fmla="*/ 20821862 h 30"/>
              <a:gd name="T6" fmla="*/ 21023629 w 57"/>
              <a:gd name="T7" fmla="*/ 39751953 h 30"/>
              <a:gd name="T8" fmla="*/ 34538987 w 57"/>
              <a:gd name="T9" fmla="*/ 54894382 h 30"/>
              <a:gd name="T10" fmla="*/ 60068552 w 57"/>
              <a:gd name="T11" fmla="*/ 54894382 h 30"/>
              <a:gd name="T12" fmla="*/ 84095739 w 57"/>
              <a:gd name="T13" fmla="*/ 34072515 h 30"/>
              <a:gd name="T14" fmla="*/ 0 w 57"/>
              <a:gd name="T15" fmla="*/ 0 h 30"/>
              <a:gd name="T16" fmla="*/ 0 w 5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0"/>
              <a:gd name="T29" fmla="*/ 57 w 5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0">
                <a:moveTo>
                  <a:pt x="0" y="0"/>
                </a:moveTo>
                <a:lnTo>
                  <a:pt x="0" y="0"/>
                </a:lnTo>
                <a:lnTo>
                  <a:pt x="19" y="11"/>
                </a:lnTo>
                <a:lnTo>
                  <a:pt x="14" y="21"/>
                </a:lnTo>
                <a:lnTo>
                  <a:pt x="23" y="29"/>
                </a:lnTo>
                <a:lnTo>
                  <a:pt x="40" y="29"/>
                </a:lnTo>
                <a:lnTo>
                  <a:pt x="56" y="18"/>
                </a:lnTo>
                <a:lnTo>
                  <a:pt x="0" y="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02" name="Freeform 45">
            <a:extLst>
              <a:ext uri="{FF2B5EF4-FFF2-40B4-BE49-F238E27FC236}">
                <a16:creationId xmlns:a16="http://schemas.microsoft.com/office/drawing/2014/main" id="{BC192123-0125-4F2F-B835-0BCAA40C6DF5}"/>
              </a:ext>
            </a:extLst>
          </p:cNvPr>
          <p:cNvSpPr>
            <a:spLocks/>
          </p:cNvSpPr>
          <p:nvPr/>
        </p:nvSpPr>
        <p:spPr bwMode="auto">
          <a:xfrm>
            <a:off x="5700123" y="2210934"/>
            <a:ext cx="55412" cy="250805"/>
          </a:xfrm>
          <a:custGeom>
            <a:avLst/>
            <a:gdLst>
              <a:gd name="T0" fmla="*/ 0 w 43"/>
              <a:gd name="T1" fmla="*/ 65259437 h 149"/>
              <a:gd name="T2" fmla="*/ 0 w 43"/>
              <a:gd name="T3" fmla="*/ 65259437 h 149"/>
              <a:gd name="T4" fmla="*/ 10389683 w 43"/>
              <a:gd name="T5" fmla="*/ 96172434 h 149"/>
              <a:gd name="T6" fmla="*/ 10389683 w 43"/>
              <a:gd name="T7" fmla="*/ 254170820 h 149"/>
              <a:gd name="T8" fmla="*/ 20779367 w 43"/>
              <a:gd name="T9" fmla="*/ 235278901 h 149"/>
              <a:gd name="T10" fmla="*/ 37107049 w 43"/>
              <a:gd name="T11" fmla="*/ 247301269 h 149"/>
              <a:gd name="T12" fmla="*/ 19295470 w 43"/>
              <a:gd name="T13" fmla="*/ 204365925 h 149"/>
              <a:gd name="T14" fmla="*/ 29685153 w 43"/>
              <a:gd name="T15" fmla="*/ 159715118 h 149"/>
              <a:gd name="T16" fmla="*/ 62339309 w 43"/>
              <a:gd name="T17" fmla="*/ 173454260 h 149"/>
              <a:gd name="T18" fmla="*/ 31169045 w 43"/>
              <a:gd name="T19" fmla="*/ 89302883 h 149"/>
              <a:gd name="T20" fmla="*/ 20779367 w 43"/>
              <a:gd name="T21" fmla="*/ 0 h 149"/>
              <a:gd name="T22" fmla="*/ 0 w 43"/>
              <a:gd name="T23" fmla="*/ 65259437 h 149"/>
              <a:gd name="T24" fmla="*/ 0 w 43"/>
              <a:gd name="T25" fmla="*/ 65259437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49"/>
              <a:gd name="T41" fmla="*/ 43 w 43"/>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49">
                <a:moveTo>
                  <a:pt x="0" y="38"/>
                </a:moveTo>
                <a:lnTo>
                  <a:pt x="0" y="38"/>
                </a:lnTo>
                <a:lnTo>
                  <a:pt x="7" y="56"/>
                </a:lnTo>
                <a:lnTo>
                  <a:pt x="7" y="148"/>
                </a:lnTo>
                <a:lnTo>
                  <a:pt x="14" y="137"/>
                </a:lnTo>
                <a:lnTo>
                  <a:pt x="25" y="144"/>
                </a:lnTo>
                <a:lnTo>
                  <a:pt x="13" y="119"/>
                </a:lnTo>
                <a:lnTo>
                  <a:pt x="20" y="93"/>
                </a:lnTo>
                <a:lnTo>
                  <a:pt x="42" y="101"/>
                </a:lnTo>
                <a:lnTo>
                  <a:pt x="21" y="52"/>
                </a:lnTo>
                <a:lnTo>
                  <a:pt x="14" y="0"/>
                </a:lnTo>
                <a:lnTo>
                  <a:pt x="0" y="38"/>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03" name="Freeform 46">
            <a:extLst>
              <a:ext uri="{FF2B5EF4-FFF2-40B4-BE49-F238E27FC236}">
                <a16:creationId xmlns:a16="http://schemas.microsoft.com/office/drawing/2014/main" id="{A6B4A276-A77D-42C5-BBE5-DDE3AF381FB3}"/>
              </a:ext>
            </a:extLst>
          </p:cNvPr>
          <p:cNvSpPr>
            <a:spLocks/>
          </p:cNvSpPr>
          <p:nvPr/>
        </p:nvSpPr>
        <p:spPr bwMode="auto">
          <a:xfrm>
            <a:off x="5782401" y="1417735"/>
            <a:ext cx="83958" cy="36703"/>
          </a:xfrm>
          <a:custGeom>
            <a:avLst/>
            <a:gdLst>
              <a:gd name="T0" fmla="*/ 0 w 64"/>
              <a:gd name="T1" fmla="*/ 0 h 22"/>
              <a:gd name="T2" fmla="*/ 0 w 64"/>
              <a:gd name="T3" fmla="*/ 0 h 22"/>
              <a:gd name="T4" fmla="*/ 16920514 w 64"/>
              <a:gd name="T5" fmla="*/ 23618538 h 22"/>
              <a:gd name="T6" fmla="*/ 61526777 w 64"/>
              <a:gd name="T7" fmla="*/ 35427802 h 22"/>
              <a:gd name="T8" fmla="*/ 96905705 w 64"/>
              <a:gd name="T9" fmla="*/ 28680208 h 22"/>
              <a:gd name="T10" fmla="*/ 0 w 64"/>
              <a:gd name="T11" fmla="*/ 0 h 22"/>
              <a:gd name="T12" fmla="*/ 0 w 64"/>
              <a:gd name="T13" fmla="*/ 0 h 22"/>
              <a:gd name="T14" fmla="*/ 0 60000 65536"/>
              <a:gd name="T15" fmla="*/ 0 60000 65536"/>
              <a:gd name="T16" fmla="*/ 0 60000 65536"/>
              <a:gd name="T17" fmla="*/ 0 60000 65536"/>
              <a:gd name="T18" fmla="*/ 0 60000 65536"/>
              <a:gd name="T19" fmla="*/ 0 60000 65536"/>
              <a:gd name="T20" fmla="*/ 0 60000 65536"/>
              <a:gd name="T21" fmla="*/ 0 w 64"/>
              <a:gd name="T22" fmla="*/ 0 h 22"/>
              <a:gd name="T23" fmla="*/ 64 w 6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2">
                <a:moveTo>
                  <a:pt x="0" y="0"/>
                </a:moveTo>
                <a:lnTo>
                  <a:pt x="0" y="0"/>
                </a:lnTo>
                <a:lnTo>
                  <a:pt x="11" y="14"/>
                </a:lnTo>
                <a:lnTo>
                  <a:pt x="40" y="21"/>
                </a:lnTo>
                <a:lnTo>
                  <a:pt x="63" y="17"/>
                </a:lnTo>
                <a:lnTo>
                  <a:pt x="0" y="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704" name="Group 98">
            <a:extLst>
              <a:ext uri="{FF2B5EF4-FFF2-40B4-BE49-F238E27FC236}">
                <a16:creationId xmlns:a16="http://schemas.microsoft.com/office/drawing/2014/main" id="{EC783AA4-1D2B-40C4-88E9-52B9183A120E}"/>
              </a:ext>
            </a:extLst>
          </p:cNvPr>
          <p:cNvGrpSpPr>
            <a:grpSpLocks/>
          </p:cNvGrpSpPr>
          <p:nvPr/>
        </p:nvGrpSpPr>
        <p:grpSpPr bwMode="auto">
          <a:xfrm>
            <a:off x="3344254" y="1171010"/>
            <a:ext cx="297213" cy="197789"/>
            <a:chOff x="3227" y="1992"/>
            <a:chExt cx="225" cy="118"/>
          </a:xfrm>
          <a:solidFill>
            <a:srgbClr val="7F7F7F">
              <a:lumMod val="40000"/>
              <a:lumOff val="60000"/>
            </a:srgbClr>
          </a:solidFill>
        </p:grpSpPr>
        <p:sp>
          <p:nvSpPr>
            <p:cNvPr id="705" name="Freeform 223">
              <a:extLst>
                <a:ext uri="{FF2B5EF4-FFF2-40B4-BE49-F238E27FC236}">
                  <a16:creationId xmlns:a16="http://schemas.microsoft.com/office/drawing/2014/main" id="{78762AAF-66B7-45B7-9B65-FB3A97A2BB93}"/>
                </a:ext>
              </a:extLst>
            </p:cNvPr>
            <p:cNvSpPr>
              <a:spLocks/>
            </p:cNvSpPr>
            <p:nvPr/>
          </p:nvSpPr>
          <p:spPr bwMode="auto">
            <a:xfrm>
              <a:off x="3227" y="2006"/>
              <a:ext cx="146" cy="104"/>
            </a:xfrm>
            <a:custGeom>
              <a:avLst/>
              <a:gdLst>
                <a:gd name="T0" fmla="*/ 0 w 146"/>
                <a:gd name="T1" fmla="*/ 13 h 104"/>
                <a:gd name="T2" fmla="*/ 0 w 146"/>
                <a:gd name="T3" fmla="*/ 13 h 104"/>
                <a:gd name="T4" fmla="*/ 1 w 146"/>
                <a:gd name="T5" fmla="*/ 25 h 104"/>
                <a:gd name="T6" fmla="*/ 16 w 146"/>
                <a:gd name="T7" fmla="*/ 25 h 104"/>
                <a:gd name="T8" fmla="*/ 12 w 146"/>
                <a:gd name="T9" fmla="*/ 31 h 104"/>
                <a:gd name="T10" fmla="*/ 22 w 146"/>
                <a:gd name="T11" fmla="*/ 35 h 104"/>
                <a:gd name="T12" fmla="*/ 8 w 146"/>
                <a:gd name="T13" fmla="*/ 34 h 104"/>
                <a:gd name="T14" fmla="*/ 34 w 146"/>
                <a:gd name="T15" fmla="*/ 45 h 104"/>
                <a:gd name="T16" fmla="*/ 23 w 146"/>
                <a:gd name="T17" fmla="*/ 49 h 104"/>
                <a:gd name="T18" fmla="*/ 31 w 146"/>
                <a:gd name="T19" fmla="*/ 57 h 104"/>
                <a:gd name="T20" fmla="*/ 53 w 146"/>
                <a:gd name="T21" fmla="*/ 52 h 104"/>
                <a:gd name="T22" fmla="*/ 53 w 146"/>
                <a:gd name="T23" fmla="*/ 42 h 104"/>
                <a:gd name="T24" fmla="*/ 64 w 146"/>
                <a:gd name="T25" fmla="*/ 38 h 104"/>
                <a:gd name="T26" fmla="*/ 66 w 146"/>
                <a:gd name="T27" fmla="*/ 50 h 104"/>
                <a:gd name="T28" fmla="*/ 80 w 146"/>
                <a:gd name="T29" fmla="*/ 42 h 104"/>
                <a:gd name="T30" fmla="*/ 77 w 146"/>
                <a:gd name="T31" fmla="*/ 50 h 104"/>
                <a:gd name="T32" fmla="*/ 90 w 146"/>
                <a:gd name="T33" fmla="*/ 50 h 104"/>
                <a:gd name="T34" fmla="*/ 40 w 146"/>
                <a:gd name="T35" fmla="*/ 62 h 104"/>
                <a:gd name="T36" fmla="*/ 43 w 146"/>
                <a:gd name="T37" fmla="*/ 71 h 104"/>
                <a:gd name="T38" fmla="*/ 84 w 146"/>
                <a:gd name="T39" fmla="*/ 64 h 104"/>
                <a:gd name="T40" fmla="*/ 55 w 146"/>
                <a:gd name="T41" fmla="*/ 73 h 104"/>
                <a:gd name="T42" fmla="*/ 72 w 146"/>
                <a:gd name="T43" fmla="*/ 78 h 104"/>
                <a:gd name="T44" fmla="*/ 44 w 146"/>
                <a:gd name="T45" fmla="*/ 82 h 104"/>
                <a:gd name="T46" fmla="*/ 86 w 146"/>
                <a:gd name="T47" fmla="*/ 103 h 104"/>
                <a:gd name="T48" fmla="*/ 113 w 146"/>
                <a:gd name="T49" fmla="*/ 50 h 104"/>
                <a:gd name="T50" fmla="*/ 145 w 146"/>
                <a:gd name="T51" fmla="*/ 37 h 104"/>
                <a:gd name="T52" fmla="*/ 109 w 146"/>
                <a:gd name="T53" fmla="*/ 28 h 104"/>
                <a:gd name="T54" fmla="*/ 104 w 146"/>
                <a:gd name="T55" fmla="*/ 15 h 104"/>
                <a:gd name="T56" fmla="*/ 94 w 146"/>
                <a:gd name="T57" fmla="*/ 23 h 104"/>
                <a:gd name="T58" fmla="*/ 99 w 146"/>
                <a:gd name="T59" fmla="*/ 10 h 104"/>
                <a:gd name="T60" fmla="*/ 75 w 146"/>
                <a:gd name="T61" fmla="*/ 0 h 104"/>
                <a:gd name="T62" fmla="*/ 67 w 146"/>
                <a:gd name="T63" fmla="*/ 10 h 104"/>
                <a:gd name="T64" fmla="*/ 78 w 146"/>
                <a:gd name="T65" fmla="*/ 35 h 104"/>
                <a:gd name="T66" fmla="*/ 51 w 146"/>
                <a:gd name="T67" fmla="*/ 10 h 104"/>
                <a:gd name="T68" fmla="*/ 43 w 146"/>
                <a:gd name="T69" fmla="*/ 15 h 104"/>
                <a:gd name="T70" fmla="*/ 48 w 146"/>
                <a:gd name="T71" fmla="*/ 28 h 104"/>
                <a:gd name="T72" fmla="*/ 22 w 146"/>
                <a:gd name="T73" fmla="*/ 16 h 104"/>
                <a:gd name="T74" fmla="*/ 40 w 146"/>
                <a:gd name="T75" fmla="*/ 9 h 104"/>
                <a:gd name="T76" fmla="*/ 0 w 146"/>
                <a:gd name="T77" fmla="*/ 13 h 104"/>
                <a:gd name="T78" fmla="*/ 0 w 146"/>
                <a:gd name="T79" fmla="*/ 13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104"/>
                <a:gd name="T122" fmla="*/ 146 w 146"/>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104">
                  <a:moveTo>
                    <a:pt x="0" y="13"/>
                  </a:moveTo>
                  <a:lnTo>
                    <a:pt x="0" y="13"/>
                  </a:lnTo>
                  <a:lnTo>
                    <a:pt x="1" y="25"/>
                  </a:lnTo>
                  <a:lnTo>
                    <a:pt x="16" y="25"/>
                  </a:lnTo>
                  <a:lnTo>
                    <a:pt x="12" y="31"/>
                  </a:lnTo>
                  <a:lnTo>
                    <a:pt x="22" y="35"/>
                  </a:lnTo>
                  <a:lnTo>
                    <a:pt x="8" y="34"/>
                  </a:lnTo>
                  <a:lnTo>
                    <a:pt x="34" y="45"/>
                  </a:lnTo>
                  <a:lnTo>
                    <a:pt x="23" y="49"/>
                  </a:lnTo>
                  <a:lnTo>
                    <a:pt x="31" y="57"/>
                  </a:lnTo>
                  <a:lnTo>
                    <a:pt x="53" y="52"/>
                  </a:lnTo>
                  <a:lnTo>
                    <a:pt x="53" y="42"/>
                  </a:lnTo>
                  <a:lnTo>
                    <a:pt x="64" y="38"/>
                  </a:lnTo>
                  <a:lnTo>
                    <a:pt x="66" y="50"/>
                  </a:lnTo>
                  <a:lnTo>
                    <a:pt x="80" y="42"/>
                  </a:lnTo>
                  <a:lnTo>
                    <a:pt x="77" y="50"/>
                  </a:lnTo>
                  <a:lnTo>
                    <a:pt x="90" y="50"/>
                  </a:lnTo>
                  <a:lnTo>
                    <a:pt x="40" y="62"/>
                  </a:lnTo>
                  <a:lnTo>
                    <a:pt x="43" y="71"/>
                  </a:lnTo>
                  <a:lnTo>
                    <a:pt x="84" y="64"/>
                  </a:lnTo>
                  <a:lnTo>
                    <a:pt x="55" y="73"/>
                  </a:lnTo>
                  <a:lnTo>
                    <a:pt x="72" y="78"/>
                  </a:lnTo>
                  <a:lnTo>
                    <a:pt x="44" y="82"/>
                  </a:lnTo>
                  <a:lnTo>
                    <a:pt x="86" y="103"/>
                  </a:lnTo>
                  <a:lnTo>
                    <a:pt x="113" y="50"/>
                  </a:lnTo>
                  <a:lnTo>
                    <a:pt x="145" y="37"/>
                  </a:lnTo>
                  <a:lnTo>
                    <a:pt x="109" y="28"/>
                  </a:lnTo>
                  <a:lnTo>
                    <a:pt x="104" y="15"/>
                  </a:lnTo>
                  <a:lnTo>
                    <a:pt x="94" y="23"/>
                  </a:lnTo>
                  <a:lnTo>
                    <a:pt x="99" y="10"/>
                  </a:lnTo>
                  <a:lnTo>
                    <a:pt x="75" y="0"/>
                  </a:lnTo>
                  <a:lnTo>
                    <a:pt x="67" y="10"/>
                  </a:lnTo>
                  <a:lnTo>
                    <a:pt x="78" y="35"/>
                  </a:lnTo>
                  <a:lnTo>
                    <a:pt x="51" y="10"/>
                  </a:lnTo>
                  <a:lnTo>
                    <a:pt x="43" y="15"/>
                  </a:lnTo>
                  <a:lnTo>
                    <a:pt x="48" y="28"/>
                  </a:lnTo>
                  <a:lnTo>
                    <a:pt x="22" y="16"/>
                  </a:lnTo>
                  <a:lnTo>
                    <a:pt x="40" y="9"/>
                  </a:lnTo>
                  <a:lnTo>
                    <a:pt x="0" y="1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06" name="Freeform 224">
              <a:extLst>
                <a:ext uri="{FF2B5EF4-FFF2-40B4-BE49-F238E27FC236}">
                  <a16:creationId xmlns:a16="http://schemas.microsoft.com/office/drawing/2014/main" id="{C5D88A83-B3BA-4BDF-95E5-829B1A6F48B6}"/>
                </a:ext>
              </a:extLst>
            </p:cNvPr>
            <p:cNvSpPr>
              <a:spLocks/>
            </p:cNvSpPr>
            <p:nvPr/>
          </p:nvSpPr>
          <p:spPr bwMode="auto">
            <a:xfrm>
              <a:off x="3320" y="1992"/>
              <a:ext cx="132" cy="44"/>
            </a:xfrm>
            <a:custGeom>
              <a:avLst/>
              <a:gdLst>
                <a:gd name="T0" fmla="*/ 0 w 132"/>
                <a:gd name="T1" fmla="*/ 11 h 44"/>
                <a:gd name="T2" fmla="*/ 0 w 132"/>
                <a:gd name="T3" fmla="*/ 11 h 44"/>
                <a:gd name="T4" fmla="*/ 19 w 132"/>
                <a:gd name="T5" fmla="*/ 15 h 44"/>
                <a:gd name="T6" fmla="*/ 7 w 132"/>
                <a:gd name="T7" fmla="*/ 20 h 44"/>
                <a:gd name="T8" fmla="*/ 12 w 132"/>
                <a:gd name="T9" fmla="*/ 24 h 44"/>
                <a:gd name="T10" fmla="*/ 60 w 132"/>
                <a:gd name="T11" fmla="*/ 23 h 44"/>
                <a:gd name="T12" fmla="*/ 30 w 132"/>
                <a:gd name="T13" fmla="*/ 29 h 44"/>
                <a:gd name="T14" fmla="*/ 78 w 132"/>
                <a:gd name="T15" fmla="*/ 43 h 44"/>
                <a:gd name="T16" fmla="*/ 110 w 132"/>
                <a:gd name="T17" fmla="*/ 35 h 44"/>
                <a:gd name="T18" fmla="*/ 131 w 132"/>
                <a:gd name="T19" fmla="*/ 20 h 44"/>
                <a:gd name="T20" fmla="*/ 125 w 132"/>
                <a:gd name="T21" fmla="*/ 12 h 44"/>
                <a:gd name="T22" fmla="*/ 94 w 132"/>
                <a:gd name="T23" fmla="*/ 13 h 44"/>
                <a:gd name="T24" fmla="*/ 99 w 132"/>
                <a:gd name="T25" fmla="*/ 5 h 44"/>
                <a:gd name="T26" fmla="*/ 74 w 132"/>
                <a:gd name="T27" fmla="*/ 13 h 44"/>
                <a:gd name="T28" fmla="*/ 71 w 132"/>
                <a:gd name="T29" fmla="*/ 0 h 44"/>
                <a:gd name="T30" fmla="*/ 65 w 132"/>
                <a:gd name="T31" fmla="*/ 17 h 44"/>
                <a:gd name="T32" fmla="*/ 30 w 132"/>
                <a:gd name="T33" fmla="*/ 0 h 44"/>
                <a:gd name="T34" fmla="*/ 31 w 132"/>
                <a:gd name="T35" fmla="*/ 10 h 44"/>
                <a:gd name="T36" fmla="*/ 20 w 132"/>
                <a:gd name="T37" fmla="*/ 5 h 44"/>
                <a:gd name="T38" fmla="*/ 25 w 132"/>
                <a:gd name="T39" fmla="*/ 15 h 44"/>
                <a:gd name="T40" fmla="*/ 0 w 132"/>
                <a:gd name="T41" fmla="*/ 11 h 44"/>
                <a:gd name="T42" fmla="*/ 0 w 132"/>
                <a:gd name="T43" fmla="*/ 11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44"/>
                <a:gd name="T68" fmla="*/ 132 w 132"/>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44">
                  <a:moveTo>
                    <a:pt x="0" y="11"/>
                  </a:moveTo>
                  <a:lnTo>
                    <a:pt x="0" y="11"/>
                  </a:lnTo>
                  <a:lnTo>
                    <a:pt x="19" y="15"/>
                  </a:lnTo>
                  <a:lnTo>
                    <a:pt x="7" y="20"/>
                  </a:lnTo>
                  <a:lnTo>
                    <a:pt x="12" y="24"/>
                  </a:lnTo>
                  <a:lnTo>
                    <a:pt x="60" y="23"/>
                  </a:lnTo>
                  <a:lnTo>
                    <a:pt x="30" y="29"/>
                  </a:lnTo>
                  <a:lnTo>
                    <a:pt x="78" y="43"/>
                  </a:lnTo>
                  <a:lnTo>
                    <a:pt x="110" y="35"/>
                  </a:lnTo>
                  <a:lnTo>
                    <a:pt x="131" y="20"/>
                  </a:lnTo>
                  <a:lnTo>
                    <a:pt x="125" y="12"/>
                  </a:lnTo>
                  <a:lnTo>
                    <a:pt x="94" y="13"/>
                  </a:lnTo>
                  <a:lnTo>
                    <a:pt x="99" y="5"/>
                  </a:lnTo>
                  <a:lnTo>
                    <a:pt x="74" y="13"/>
                  </a:lnTo>
                  <a:lnTo>
                    <a:pt x="71" y="0"/>
                  </a:lnTo>
                  <a:lnTo>
                    <a:pt x="65" y="17"/>
                  </a:lnTo>
                  <a:lnTo>
                    <a:pt x="30" y="0"/>
                  </a:lnTo>
                  <a:lnTo>
                    <a:pt x="31" y="10"/>
                  </a:lnTo>
                  <a:lnTo>
                    <a:pt x="20" y="5"/>
                  </a:lnTo>
                  <a:lnTo>
                    <a:pt x="25" y="15"/>
                  </a:lnTo>
                  <a:lnTo>
                    <a:pt x="0" y="11"/>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07" name="Freeform 225">
              <a:extLst>
                <a:ext uri="{FF2B5EF4-FFF2-40B4-BE49-F238E27FC236}">
                  <a16:creationId xmlns:a16="http://schemas.microsoft.com/office/drawing/2014/main" id="{EDBD36E7-356A-4B2A-8C5B-6B5CF7D0C1D3}"/>
                </a:ext>
              </a:extLst>
            </p:cNvPr>
            <p:cNvSpPr>
              <a:spLocks/>
            </p:cNvSpPr>
            <p:nvPr/>
          </p:nvSpPr>
          <p:spPr bwMode="auto">
            <a:xfrm>
              <a:off x="3365" y="2062"/>
              <a:ext cx="57" cy="29"/>
            </a:xfrm>
            <a:custGeom>
              <a:avLst/>
              <a:gdLst>
                <a:gd name="T0" fmla="*/ 0 w 57"/>
                <a:gd name="T1" fmla="*/ 22 h 29"/>
                <a:gd name="T2" fmla="*/ 0 w 57"/>
                <a:gd name="T3" fmla="*/ 22 h 29"/>
                <a:gd name="T4" fmla="*/ 5 w 57"/>
                <a:gd name="T5" fmla="*/ 8 h 29"/>
                <a:gd name="T6" fmla="*/ 28 w 57"/>
                <a:gd name="T7" fmla="*/ 0 h 29"/>
                <a:gd name="T8" fmla="*/ 32 w 57"/>
                <a:gd name="T9" fmla="*/ 8 h 29"/>
                <a:gd name="T10" fmla="*/ 56 w 57"/>
                <a:gd name="T11" fmla="*/ 14 h 29"/>
                <a:gd name="T12" fmla="*/ 22 w 57"/>
                <a:gd name="T13" fmla="*/ 28 h 29"/>
                <a:gd name="T14" fmla="*/ 28 w 57"/>
                <a:gd name="T15" fmla="*/ 21 h 29"/>
                <a:gd name="T16" fmla="*/ 0 w 57"/>
                <a:gd name="T17" fmla="*/ 22 h 29"/>
                <a:gd name="T18" fmla="*/ 0 w 57"/>
                <a:gd name="T19" fmla="*/ 2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9"/>
                <a:gd name="T32" fmla="*/ 57 w 5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9">
                  <a:moveTo>
                    <a:pt x="0" y="22"/>
                  </a:moveTo>
                  <a:lnTo>
                    <a:pt x="0" y="22"/>
                  </a:lnTo>
                  <a:lnTo>
                    <a:pt x="5" y="8"/>
                  </a:lnTo>
                  <a:lnTo>
                    <a:pt x="28" y="0"/>
                  </a:lnTo>
                  <a:lnTo>
                    <a:pt x="32" y="8"/>
                  </a:lnTo>
                  <a:lnTo>
                    <a:pt x="56" y="14"/>
                  </a:lnTo>
                  <a:lnTo>
                    <a:pt x="22" y="28"/>
                  </a:lnTo>
                  <a:lnTo>
                    <a:pt x="28" y="21"/>
                  </a:lnTo>
                  <a:lnTo>
                    <a:pt x="0" y="2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708" name="Freeform 48">
            <a:extLst>
              <a:ext uri="{FF2B5EF4-FFF2-40B4-BE49-F238E27FC236}">
                <a16:creationId xmlns:a16="http://schemas.microsoft.com/office/drawing/2014/main" id="{2EBE30F4-C980-47AA-B31D-0AA84E022078}"/>
              </a:ext>
            </a:extLst>
          </p:cNvPr>
          <p:cNvSpPr>
            <a:spLocks/>
          </p:cNvSpPr>
          <p:nvPr/>
        </p:nvSpPr>
        <p:spPr bwMode="auto">
          <a:xfrm>
            <a:off x="4907557" y="3106085"/>
            <a:ext cx="144408" cy="352760"/>
          </a:xfrm>
          <a:custGeom>
            <a:avLst/>
            <a:gdLst>
              <a:gd name="T0" fmla="*/ 0 w 109"/>
              <a:gd name="T1" fmla="*/ 56982790 h 209"/>
              <a:gd name="T2" fmla="*/ 0 w 109"/>
              <a:gd name="T3" fmla="*/ 56982790 h 209"/>
              <a:gd name="T4" fmla="*/ 10982123 w 109"/>
              <a:gd name="T5" fmla="*/ 29354730 h 209"/>
              <a:gd name="T6" fmla="*/ 56477515 w 109"/>
              <a:gd name="T7" fmla="*/ 0 h 209"/>
              <a:gd name="T8" fmla="*/ 76872341 w 109"/>
              <a:gd name="T9" fmla="*/ 27628059 h 209"/>
              <a:gd name="T10" fmla="*/ 70597203 w 109"/>
              <a:gd name="T11" fmla="*/ 75977484 h 209"/>
              <a:gd name="T12" fmla="*/ 125505307 w 109"/>
              <a:gd name="T13" fmla="*/ 55256119 h 209"/>
              <a:gd name="T14" fmla="*/ 149037702 w 109"/>
              <a:gd name="T15" fmla="*/ 75977484 h 209"/>
              <a:gd name="T16" fmla="*/ 169431313 w 109"/>
              <a:gd name="T17" fmla="*/ 124325605 h 209"/>
              <a:gd name="T18" fmla="*/ 161587978 w 109"/>
              <a:gd name="T19" fmla="*/ 153680325 h 209"/>
              <a:gd name="T20" fmla="*/ 120798327 w 109"/>
              <a:gd name="T21" fmla="*/ 151953654 h 209"/>
              <a:gd name="T22" fmla="*/ 105110482 w 109"/>
              <a:gd name="T23" fmla="*/ 165768336 h 209"/>
              <a:gd name="T24" fmla="*/ 112955031 w 109"/>
              <a:gd name="T25" fmla="*/ 215843148 h 209"/>
              <a:gd name="T26" fmla="*/ 58045674 w 109"/>
              <a:gd name="T27" fmla="*/ 172675061 h 209"/>
              <a:gd name="T28" fmla="*/ 34514522 w 109"/>
              <a:gd name="T29" fmla="*/ 250377881 h 209"/>
              <a:gd name="T30" fmla="*/ 61183243 w 109"/>
              <a:gd name="T31" fmla="*/ 319448661 h 209"/>
              <a:gd name="T32" fmla="*/ 98835344 w 109"/>
              <a:gd name="T33" fmla="*/ 345348807 h 209"/>
              <a:gd name="T34" fmla="*/ 78440499 w 109"/>
              <a:gd name="T35" fmla="*/ 359163489 h 209"/>
              <a:gd name="T36" fmla="*/ 73734772 w 109"/>
              <a:gd name="T37" fmla="*/ 336715370 h 209"/>
              <a:gd name="T38" fmla="*/ 58045674 w 109"/>
              <a:gd name="T39" fmla="*/ 336715370 h 209"/>
              <a:gd name="T40" fmla="*/ 15687850 w 109"/>
              <a:gd name="T41" fmla="*/ 298727295 h 209"/>
              <a:gd name="T42" fmla="*/ 23532404 w 109"/>
              <a:gd name="T43" fmla="*/ 252104552 h 209"/>
              <a:gd name="T44" fmla="*/ 45495397 w 109"/>
              <a:gd name="T45" fmla="*/ 210663135 h 209"/>
              <a:gd name="T46" fmla="*/ 15687850 w 109"/>
              <a:gd name="T47" fmla="*/ 141593628 h 209"/>
              <a:gd name="T48" fmla="*/ 25100562 w 109"/>
              <a:gd name="T49" fmla="*/ 110512237 h 209"/>
              <a:gd name="T50" fmla="*/ 0 w 109"/>
              <a:gd name="T51" fmla="*/ 56982790 h 209"/>
              <a:gd name="T52" fmla="*/ 0 w 109"/>
              <a:gd name="T53" fmla="*/ 56982790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
              <a:gd name="T82" fmla="*/ 0 h 209"/>
              <a:gd name="T83" fmla="*/ 109 w 109"/>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 h="209">
                <a:moveTo>
                  <a:pt x="0" y="33"/>
                </a:moveTo>
                <a:lnTo>
                  <a:pt x="0" y="33"/>
                </a:lnTo>
                <a:lnTo>
                  <a:pt x="7" y="17"/>
                </a:lnTo>
                <a:lnTo>
                  <a:pt x="36" y="0"/>
                </a:lnTo>
                <a:lnTo>
                  <a:pt x="49" y="16"/>
                </a:lnTo>
                <a:lnTo>
                  <a:pt x="45" y="44"/>
                </a:lnTo>
                <a:lnTo>
                  <a:pt x="80" y="32"/>
                </a:lnTo>
                <a:lnTo>
                  <a:pt x="95" y="44"/>
                </a:lnTo>
                <a:lnTo>
                  <a:pt x="108" y="72"/>
                </a:lnTo>
                <a:lnTo>
                  <a:pt x="103" y="89"/>
                </a:lnTo>
                <a:lnTo>
                  <a:pt x="77" y="88"/>
                </a:lnTo>
                <a:lnTo>
                  <a:pt x="67" y="96"/>
                </a:lnTo>
                <a:lnTo>
                  <a:pt x="72" y="125"/>
                </a:lnTo>
                <a:lnTo>
                  <a:pt x="37" y="100"/>
                </a:lnTo>
                <a:lnTo>
                  <a:pt x="22" y="145"/>
                </a:lnTo>
                <a:lnTo>
                  <a:pt x="39" y="185"/>
                </a:lnTo>
                <a:lnTo>
                  <a:pt x="63" y="200"/>
                </a:lnTo>
                <a:lnTo>
                  <a:pt x="50" y="208"/>
                </a:lnTo>
                <a:lnTo>
                  <a:pt x="47" y="195"/>
                </a:lnTo>
                <a:lnTo>
                  <a:pt x="37" y="195"/>
                </a:lnTo>
                <a:lnTo>
                  <a:pt x="10" y="173"/>
                </a:lnTo>
                <a:lnTo>
                  <a:pt x="15" y="146"/>
                </a:lnTo>
                <a:lnTo>
                  <a:pt x="29" y="122"/>
                </a:lnTo>
                <a:lnTo>
                  <a:pt x="10" y="82"/>
                </a:lnTo>
                <a:lnTo>
                  <a:pt x="16" y="64"/>
                </a:lnTo>
                <a:lnTo>
                  <a:pt x="0" y="33"/>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09" name="Freeform 49">
            <a:extLst>
              <a:ext uri="{FF2B5EF4-FFF2-40B4-BE49-F238E27FC236}">
                <a16:creationId xmlns:a16="http://schemas.microsoft.com/office/drawing/2014/main" id="{199E913D-FBFE-4C0D-8090-1FDAF5CF383E}"/>
              </a:ext>
            </a:extLst>
          </p:cNvPr>
          <p:cNvSpPr>
            <a:spLocks/>
          </p:cNvSpPr>
          <p:nvPr/>
        </p:nvSpPr>
        <p:spPr bwMode="auto">
          <a:xfrm>
            <a:off x="3622996" y="2565732"/>
            <a:ext cx="334154" cy="165163"/>
          </a:xfrm>
          <a:custGeom>
            <a:avLst/>
            <a:gdLst>
              <a:gd name="T0" fmla="*/ 0 w 252"/>
              <a:gd name="T1" fmla="*/ 55671680 h 99"/>
              <a:gd name="T2" fmla="*/ 0 w 252"/>
              <a:gd name="T3" fmla="*/ 55671680 h 99"/>
              <a:gd name="T4" fmla="*/ 17287462 w 252"/>
              <a:gd name="T5" fmla="*/ 97848223 h 99"/>
              <a:gd name="T6" fmla="*/ 1572043 w 252"/>
              <a:gd name="T7" fmla="*/ 102908575 h 99"/>
              <a:gd name="T8" fmla="*/ 17287462 w 252"/>
              <a:gd name="T9" fmla="*/ 109657442 h 99"/>
              <a:gd name="T10" fmla="*/ 23573131 w 252"/>
              <a:gd name="T11" fmla="*/ 136650313 h 99"/>
              <a:gd name="T12" fmla="*/ 45575473 w 252"/>
              <a:gd name="T13" fmla="*/ 133275879 h 99"/>
              <a:gd name="T14" fmla="*/ 23573131 w 252"/>
              <a:gd name="T15" fmla="*/ 145085098 h 99"/>
              <a:gd name="T16" fmla="*/ 48718305 w 252"/>
              <a:gd name="T17" fmla="*/ 140023447 h 99"/>
              <a:gd name="T18" fmla="*/ 75435513 w 252"/>
              <a:gd name="T19" fmla="*/ 156894316 h 99"/>
              <a:gd name="T20" fmla="*/ 100580697 w 252"/>
              <a:gd name="T21" fmla="*/ 138336230 h 99"/>
              <a:gd name="T22" fmla="*/ 139869232 w 252"/>
              <a:gd name="T23" fmla="*/ 161954668 h 99"/>
              <a:gd name="T24" fmla="*/ 207447058 w 252"/>
              <a:gd name="T25" fmla="*/ 138336230 h 99"/>
              <a:gd name="T26" fmla="*/ 205876268 w 252"/>
              <a:gd name="T27" fmla="*/ 165329101 h 99"/>
              <a:gd name="T28" fmla="*/ 218448850 w 252"/>
              <a:gd name="T29" fmla="*/ 138336230 h 99"/>
              <a:gd name="T30" fmla="*/ 347317583 w 252"/>
              <a:gd name="T31" fmla="*/ 133275879 h 99"/>
              <a:gd name="T32" fmla="*/ 394463826 w 252"/>
              <a:gd name="T33" fmla="*/ 129901445 h 99"/>
              <a:gd name="T34" fmla="*/ 380320454 w 252"/>
              <a:gd name="T35" fmla="*/ 72542549 h 99"/>
              <a:gd name="T36" fmla="*/ 391320994 w 252"/>
              <a:gd name="T37" fmla="*/ 60733330 h 99"/>
              <a:gd name="T38" fmla="*/ 350460415 w 252"/>
              <a:gd name="T39" fmla="*/ 11809224 h 99"/>
              <a:gd name="T40" fmla="*/ 323743129 w 252"/>
              <a:gd name="T41" fmla="*/ 11809224 h 99"/>
              <a:gd name="T42" fmla="*/ 253022511 w 252"/>
              <a:gd name="T43" fmla="*/ 32053232 h 99"/>
              <a:gd name="T44" fmla="*/ 190159600 w 252"/>
              <a:gd name="T45" fmla="*/ 0 h 99"/>
              <a:gd name="T46" fmla="*/ 150871025 w 252"/>
              <a:gd name="T47" fmla="*/ 1687217 h 99"/>
              <a:gd name="T48" fmla="*/ 102152740 w 252"/>
              <a:gd name="T49" fmla="*/ 30366016 h 99"/>
              <a:gd name="T50" fmla="*/ 61290888 w 252"/>
              <a:gd name="T51" fmla="*/ 21931231 h 99"/>
              <a:gd name="T52" fmla="*/ 73863470 w 252"/>
              <a:gd name="T53" fmla="*/ 37114883 h 99"/>
              <a:gd name="T54" fmla="*/ 0 w 252"/>
              <a:gd name="T55" fmla="*/ 55671680 h 99"/>
              <a:gd name="T56" fmla="*/ 0 w 252"/>
              <a:gd name="T57" fmla="*/ 5567168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2"/>
              <a:gd name="T88" fmla="*/ 0 h 99"/>
              <a:gd name="T89" fmla="*/ 252 w 252"/>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2" h="99">
                <a:moveTo>
                  <a:pt x="0" y="33"/>
                </a:moveTo>
                <a:lnTo>
                  <a:pt x="0" y="33"/>
                </a:lnTo>
                <a:lnTo>
                  <a:pt x="11" y="58"/>
                </a:lnTo>
                <a:lnTo>
                  <a:pt x="1" y="61"/>
                </a:lnTo>
                <a:lnTo>
                  <a:pt x="11" y="65"/>
                </a:lnTo>
                <a:lnTo>
                  <a:pt x="15" y="81"/>
                </a:lnTo>
                <a:lnTo>
                  <a:pt x="29" y="79"/>
                </a:lnTo>
                <a:lnTo>
                  <a:pt x="15" y="86"/>
                </a:lnTo>
                <a:lnTo>
                  <a:pt x="31" y="83"/>
                </a:lnTo>
                <a:lnTo>
                  <a:pt x="48" y="93"/>
                </a:lnTo>
                <a:lnTo>
                  <a:pt x="64" y="82"/>
                </a:lnTo>
                <a:lnTo>
                  <a:pt x="89" y="96"/>
                </a:lnTo>
                <a:lnTo>
                  <a:pt x="132" y="82"/>
                </a:lnTo>
                <a:lnTo>
                  <a:pt x="131" y="98"/>
                </a:lnTo>
                <a:lnTo>
                  <a:pt x="139" y="82"/>
                </a:lnTo>
                <a:lnTo>
                  <a:pt x="221" y="79"/>
                </a:lnTo>
                <a:lnTo>
                  <a:pt x="251" y="77"/>
                </a:lnTo>
                <a:lnTo>
                  <a:pt x="242" y="43"/>
                </a:lnTo>
                <a:lnTo>
                  <a:pt x="249" y="36"/>
                </a:lnTo>
                <a:lnTo>
                  <a:pt x="223" y="7"/>
                </a:lnTo>
                <a:lnTo>
                  <a:pt x="206" y="7"/>
                </a:lnTo>
                <a:lnTo>
                  <a:pt x="161" y="19"/>
                </a:lnTo>
                <a:lnTo>
                  <a:pt x="121" y="0"/>
                </a:lnTo>
                <a:lnTo>
                  <a:pt x="96" y="1"/>
                </a:lnTo>
                <a:lnTo>
                  <a:pt x="65" y="18"/>
                </a:lnTo>
                <a:lnTo>
                  <a:pt x="39" y="13"/>
                </a:lnTo>
                <a:lnTo>
                  <a:pt x="47" y="22"/>
                </a:lnTo>
                <a:lnTo>
                  <a:pt x="0" y="33"/>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10" name="Freeform 50">
            <a:extLst>
              <a:ext uri="{FF2B5EF4-FFF2-40B4-BE49-F238E27FC236}">
                <a16:creationId xmlns:a16="http://schemas.microsoft.com/office/drawing/2014/main" id="{2AAB4D45-C76A-47C9-80A8-EB20100FC3F3}"/>
              </a:ext>
            </a:extLst>
          </p:cNvPr>
          <p:cNvSpPr>
            <a:spLocks/>
          </p:cNvSpPr>
          <p:nvPr/>
        </p:nvSpPr>
        <p:spPr bwMode="auto">
          <a:xfrm>
            <a:off x="126975" y="1601253"/>
            <a:ext cx="535654" cy="593369"/>
          </a:xfrm>
          <a:custGeom>
            <a:avLst/>
            <a:gdLst>
              <a:gd name="T0" fmla="*/ 0 w 408"/>
              <a:gd name="T1" fmla="*/ 228607924 h 355"/>
              <a:gd name="T2" fmla="*/ 24649159 w 408"/>
              <a:gd name="T3" fmla="*/ 243848794 h 355"/>
              <a:gd name="T4" fmla="*/ 103220134 w 408"/>
              <a:gd name="T5" fmla="*/ 264168652 h 355"/>
              <a:gd name="T6" fmla="*/ 152519673 w 408"/>
              <a:gd name="T7" fmla="*/ 260782660 h 355"/>
              <a:gd name="T8" fmla="*/ 146357076 w 408"/>
              <a:gd name="T9" fmla="*/ 304810972 h 355"/>
              <a:gd name="T10" fmla="*/ 38514693 w 408"/>
              <a:gd name="T11" fmla="*/ 379319803 h 355"/>
              <a:gd name="T12" fmla="*/ 43136961 w 408"/>
              <a:gd name="T13" fmla="*/ 382707097 h 355"/>
              <a:gd name="T14" fmla="*/ 90894939 w 408"/>
              <a:gd name="T15" fmla="*/ 401333959 h 355"/>
              <a:gd name="T16" fmla="*/ 87814261 w 408"/>
              <a:gd name="T17" fmla="*/ 440281982 h 355"/>
              <a:gd name="T18" fmla="*/ 137113800 w 408"/>
              <a:gd name="T19" fmla="*/ 401333959 h 355"/>
              <a:gd name="T20" fmla="*/ 134031881 w 408"/>
              <a:gd name="T21" fmla="*/ 460603141 h 355"/>
              <a:gd name="T22" fmla="*/ 164843666 w 408"/>
              <a:gd name="T23" fmla="*/ 453829855 h 355"/>
              <a:gd name="T24" fmla="*/ 198737332 w 408"/>
              <a:gd name="T25" fmla="*/ 465683431 h 355"/>
              <a:gd name="T26" fmla="*/ 237252015 w 408"/>
              <a:gd name="T27" fmla="*/ 462296138 h 355"/>
              <a:gd name="T28" fmla="*/ 164843666 w 408"/>
              <a:gd name="T29" fmla="*/ 552045758 h 355"/>
              <a:gd name="T30" fmla="*/ 124788605 w 408"/>
              <a:gd name="T31" fmla="*/ 568979624 h 355"/>
              <a:gd name="T32" fmla="*/ 134031881 w 408"/>
              <a:gd name="T33" fmla="*/ 577447208 h 355"/>
              <a:gd name="T34" fmla="*/ 197196993 w 408"/>
              <a:gd name="T35" fmla="*/ 558819044 h 355"/>
              <a:gd name="T36" fmla="*/ 212602866 w 408"/>
              <a:gd name="T37" fmla="*/ 546965468 h 355"/>
              <a:gd name="T38" fmla="*/ 306578444 w 408"/>
              <a:gd name="T39" fmla="*/ 469069424 h 355"/>
              <a:gd name="T40" fmla="*/ 360500319 w 408"/>
              <a:gd name="T41" fmla="*/ 384400093 h 355"/>
              <a:gd name="T42" fmla="*/ 363580997 w 408"/>
              <a:gd name="T43" fmla="*/ 384400093 h 355"/>
              <a:gd name="T44" fmla="*/ 375906192 w 408"/>
              <a:gd name="T45" fmla="*/ 392867677 h 355"/>
              <a:gd name="T46" fmla="*/ 348175124 w 408"/>
              <a:gd name="T47" fmla="*/ 404721253 h 355"/>
              <a:gd name="T48" fmla="*/ 357418400 w 408"/>
              <a:gd name="T49" fmla="*/ 436895989 h 355"/>
              <a:gd name="T50" fmla="*/ 406717939 w 408"/>
              <a:gd name="T51" fmla="*/ 430121402 h 355"/>
              <a:gd name="T52" fmla="*/ 406717939 w 408"/>
              <a:gd name="T53" fmla="*/ 403026956 h 355"/>
              <a:gd name="T54" fmla="*/ 419043134 w 408"/>
              <a:gd name="T55" fmla="*/ 399640963 h 355"/>
              <a:gd name="T56" fmla="*/ 445232622 w 408"/>
              <a:gd name="T57" fmla="*/ 406414249 h 355"/>
              <a:gd name="T58" fmla="*/ 582346383 w 408"/>
              <a:gd name="T59" fmla="*/ 440281982 h 355"/>
              <a:gd name="T60" fmla="*/ 606995532 w 408"/>
              <a:gd name="T61" fmla="*/ 433508695 h 355"/>
              <a:gd name="T62" fmla="*/ 616238808 w 408"/>
              <a:gd name="T63" fmla="*/ 460603141 h 355"/>
              <a:gd name="T64" fmla="*/ 606995532 w 408"/>
              <a:gd name="T65" fmla="*/ 421655119 h 355"/>
              <a:gd name="T66" fmla="*/ 566940510 w 408"/>
              <a:gd name="T67" fmla="*/ 67735485 h 355"/>
              <a:gd name="T68" fmla="*/ 332769251 w 408"/>
              <a:gd name="T69" fmla="*/ 22014166 h 355"/>
              <a:gd name="T70" fmla="*/ 264983083 w 408"/>
              <a:gd name="T71" fmla="*/ 25401460 h 355"/>
              <a:gd name="T72" fmla="*/ 263442744 w 408"/>
              <a:gd name="T73" fmla="*/ 8467586 h 355"/>
              <a:gd name="T74" fmla="*/ 212602866 w 408"/>
              <a:gd name="T75" fmla="*/ 22014166 h 355"/>
              <a:gd name="T76" fmla="*/ 171006263 w 408"/>
              <a:gd name="T77" fmla="*/ 45721329 h 355"/>
              <a:gd name="T78" fmla="*/ 127869283 w 408"/>
              <a:gd name="T79" fmla="*/ 44028332 h 355"/>
              <a:gd name="T80" fmla="*/ 117085668 w 408"/>
              <a:gd name="T81" fmla="*/ 55881908 h 355"/>
              <a:gd name="T82" fmla="*/ 38514693 w 408"/>
              <a:gd name="T83" fmla="*/ 103297535 h 355"/>
              <a:gd name="T84" fmla="*/ 24649159 w 408"/>
              <a:gd name="T85" fmla="*/ 121924397 h 355"/>
              <a:gd name="T86" fmla="*/ 180249539 w 408"/>
              <a:gd name="T87" fmla="*/ 194740192 h 355"/>
              <a:gd name="T88" fmla="*/ 127869283 w 408"/>
              <a:gd name="T89" fmla="*/ 203206474 h 355"/>
              <a:gd name="T90" fmla="*/ 130951202 w 408"/>
              <a:gd name="T91" fmla="*/ 213367054 h 355"/>
              <a:gd name="T92" fmla="*/ 90894939 w 408"/>
              <a:gd name="T93" fmla="*/ 189659902 h 355"/>
              <a:gd name="T94" fmla="*/ 0 w 408"/>
              <a:gd name="T95" fmla="*/ 228607924 h 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8"/>
              <a:gd name="T145" fmla="*/ 0 h 355"/>
              <a:gd name="T146" fmla="*/ 408 w 408"/>
              <a:gd name="T147" fmla="*/ 355 h 3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8" h="355">
                <a:moveTo>
                  <a:pt x="0" y="135"/>
                </a:moveTo>
                <a:lnTo>
                  <a:pt x="0" y="135"/>
                </a:lnTo>
                <a:lnTo>
                  <a:pt x="26" y="142"/>
                </a:lnTo>
                <a:lnTo>
                  <a:pt x="16" y="144"/>
                </a:lnTo>
                <a:lnTo>
                  <a:pt x="27" y="157"/>
                </a:lnTo>
                <a:lnTo>
                  <a:pt x="67" y="156"/>
                </a:lnTo>
                <a:lnTo>
                  <a:pt x="73" y="165"/>
                </a:lnTo>
                <a:lnTo>
                  <a:pt x="99" y="154"/>
                </a:lnTo>
                <a:lnTo>
                  <a:pt x="90" y="159"/>
                </a:lnTo>
                <a:lnTo>
                  <a:pt x="95" y="180"/>
                </a:lnTo>
                <a:lnTo>
                  <a:pt x="40" y="201"/>
                </a:lnTo>
                <a:lnTo>
                  <a:pt x="25" y="224"/>
                </a:lnTo>
                <a:lnTo>
                  <a:pt x="38" y="220"/>
                </a:lnTo>
                <a:lnTo>
                  <a:pt x="28" y="226"/>
                </a:lnTo>
                <a:lnTo>
                  <a:pt x="38" y="234"/>
                </a:lnTo>
                <a:lnTo>
                  <a:pt x="59" y="237"/>
                </a:lnTo>
                <a:lnTo>
                  <a:pt x="47" y="249"/>
                </a:lnTo>
                <a:lnTo>
                  <a:pt x="57" y="260"/>
                </a:lnTo>
                <a:lnTo>
                  <a:pt x="67" y="261"/>
                </a:lnTo>
                <a:lnTo>
                  <a:pt x="89" y="237"/>
                </a:lnTo>
                <a:lnTo>
                  <a:pt x="76" y="249"/>
                </a:lnTo>
                <a:lnTo>
                  <a:pt x="87" y="272"/>
                </a:lnTo>
                <a:lnTo>
                  <a:pt x="81" y="282"/>
                </a:lnTo>
                <a:lnTo>
                  <a:pt x="107" y="268"/>
                </a:lnTo>
                <a:lnTo>
                  <a:pt x="124" y="285"/>
                </a:lnTo>
                <a:lnTo>
                  <a:pt x="129" y="275"/>
                </a:lnTo>
                <a:lnTo>
                  <a:pt x="135" y="282"/>
                </a:lnTo>
                <a:lnTo>
                  <a:pt x="154" y="273"/>
                </a:lnTo>
                <a:lnTo>
                  <a:pt x="127" y="317"/>
                </a:lnTo>
                <a:lnTo>
                  <a:pt x="107" y="326"/>
                </a:lnTo>
                <a:lnTo>
                  <a:pt x="107" y="335"/>
                </a:lnTo>
                <a:lnTo>
                  <a:pt x="81" y="336"/>
                </a:lnTo>
                <a:lnTo>
                  <a:pt x="63" y="354"/>
                </a:lnTo>
                <a:lnTo>
                  <a:pt x="87" y="341"/>
                </a:lnTo>
                <a:lnTo>
                  <a:pt x="113" y="341"/>
                </a:lnTo>
                <a:lnTo>
                  <a:pt x="128" y="330"/>
                </a:lnTo>
                <a:lnTo>
                  <a:pt x="121" y="321"/>
                </a:lnTo>
                <a:lnTo>
                  <a:pt x="138" y="323"/>
                </a:lnTo>
                <a:lnTo>
                  <a:pt x="189" y="290"/>
                </a:lnTo>
                <a:lnTo>
                  <a:pt x="199" y="277"/>
                </a:lnTo>
                <a:lnTo>
                  <a:pt x="190" y="268"/>
                </a:lnTo>
                <a:lnTo>
                  <a:pt x="234" y="227"/>
                </a:lnTo>
                <a:lnTo>
                  <a:pt x="241" y="207"/>
                </a:lnTo>
                <a:lnTo>
                  <a:pt x="236" y="227"/>
                </a:lnTo>
                <a:lnTo>
                  <a:pt x="254" y="223"/>
                </a:lnTo>
                <a:lnTo>
                  <a:pt x="244" y="232"/>
                </a:lnTo>
                <a:lnTo>
                  <a:pt x="259" y="236"/>
                </a:lnTo>
                <a:lnTo>
                  <a:pt x="226" y="239"/>
                </a:lnTo>
                <a:lnTo>
                  <a:pt x="220" y="258"/>
                </a:lnTo>
                <a:lnTo>
                  <a:pt x="232" y="258"/>
                </a:lnTo>
                <a:lnTo>
                  <a:pt x="221" y="271"/>
                </a:lnTo>
                <a:lnTo>
                  <a:pt x="264" y="254"/>
                </a:lnTo>
                <a:lnTo>
                  <a:pt x="270" y="243"/>
                </a:lnTo>
                <a:lnTo>
                  <a:pt x="264" y="238"/>
                </a:lnTo>
                <a:lnTo>
                  <a:pt x="274" y="228"/>
                </a:lnTo>
                <a:lnTo>
                  <a:pt x="272" y="236"/>
                </a:lnTo>
                <a:lnTo>
                  <a:pt x="294" y="231"/>
                </a:lnTo>
                <a:lnTo>
                  <a:pt x="289" y="240"/>
                </a:lnTo>
                <a:lnTo>
                  <a:pt x="325" y="254"/>
                </a:lnTo>
                <a:lnTo>
                  <a:pt x="378" y="260"/>
                </a:lnTo>
                <a:lnTo>
                  <a:pt x="387" y="252"/>
                </a:lnTo>
                <a:lnTo>
                  <a:pt x="394" y="256"/>
                </a:lnTo>
                <a:lnTo>
                  <a:pt x="385" y="264"/>
                </a:lnTo>
                <a:lnTo>
                  <a:pt x="400" y="272"/>
                </a:lnTo>
                <a:lnTo>
                  <a:pt x="407" y="266"/>
                </a:lnTo>
                <a:lnTo>
                  <a:pt x="394" y="249"/>
                </a:lnTo>
                <a:lnTo>
                  <a:pt x="368" y="249"/>
                </a:lnTo>
                <a:lnTo>
                  <a:pt x="368" y="40"/>
                </a:lnTo>
                <a:lnTo>
                  <a:pt x="222" y="23"/>
                </a:lnTo>
                <a:lnTo>
                  <a:pt x="216" y="13"/>
                </a:lnTo>
                <a:lnTo>
                  <a:pt x="176" y="6"/>
                </a:lnTo>
                <a:lnTo>
                  <a:pt x="172" y="15"/>
                </a:lnTo>
                <a:lnTo>
                  <a:pt x="160" y="12"/>
                </a:lnTo>
                <a:lnTo>
                  <a:pt x="171" y="5"/>
                </a:lnTo>
                <a:lnTo>
                  <a:pt x="154" y="0"/>
                </a:lnTo>
                <a:lnTo>
                  <a:pt x="138" y="13"/>
                </a:lnTo>
                <a:lnTo>
                  <a:pt x="112" y="15"/>
                </a:lnTo>
                <a:lnTo>
                  <a:pt x="111" y="27"/>
                </a:lnTo>
                <a:lnTo>
                  <a:pt x="108" y="20"/>
                </a:lnTo>
                <a:lnTo>
                  <a:pt x="83" y="26"/>
                </a:lnTo>
                <a:lnTo>
                  <a:pt x="87" y="36"/>
                </a:lnTo>
                <a:lnTo>
                  <a:pt x="76" y="33"/>
                </a:lnTo>
                <a:lnTo>
                  <a:pt x="61" y="53"/>
                </a:lnTo>
                <a:lnTo>
                  <a:pt x="25" y="61"/>
                </a:lnTo>
                <a:lnTo>
                  <a:pt x="27" y="70"/>
                </a:lnTo>
                <a:lnTo>
                  <a:pt x="16" y="72"/>
                </a:lnTo>
                <a:lnTo>
                  <a:pt x="59" y="101"/>
                </a:lnTo>
                <a:lnTo>
                  <a:pt x="117" y="115"/>
                </a:lnTo>
                <a:lnTo>
                  <a:pt x="81" y="111"/>
                </a:lnTo>
                <a:lnTo>
                  <a:pt x="83" y="120"/>
                </a:lnTo>
                <a:lnTo>
                  <a:pt x="97" y="120"/>
                </a:lnTo>
                <a:lnTo>
                  <a:pt x="85" y="126"/>
                </a:lnTo>
                <a:lnTo>
                  <a:pt x="59" y="125"/>
                </a:lnTo>
                <a:lnTo>
                  <a:pt x="59" y="112"/>
                </a:lnTo>
                <a:lnTo>
                  <a:pt x="46" y="114"/>
                </a:lnTo>
                <a:lnTo>
                  <a:pt x="0" y="135"/>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11" name="Freeform 51">
            <a:extLst>
              <a:ext uri="{FF2B5EF4-FFF2-40B4-BE49-F238E27FC236}">
                <a16:creationId xmlns:a16="http://schemas.microsoft.com/office/drawing/2014/main" id="{481506B4-6796-46E2-B96A-2C3207395636}"/>
              </a:ext>
            </a:extLst>
          </p:cNvPr>
          <p:cNvSpPr>
            <a:spLocks/>
          </p:cNvSpPr>
          <p:nvPr/>
        </p:nvSpPr>
        <p:spPr bwMode="auto">
          <a:xfrm>
            <a:off x="363738" y="2098785"/>
            <a:ext cx="47017" cy="36703"/>
          </a:xfrm>
          <a:custGeom>
            <a:avLst/>
            <a:gdLst>
              <a:gd name="T0" fmla="*/ 0 w 36"/>
              <a:gd name="T1" fmla="*/ 15183716 h 22"/>
              <a:gd name="T2" fmla="*/ 0 w 36"/>
              <a:gd name="T3" fmla="*/ 15183716 h 22"/>
              <a:gd name="T4" fmla="*/ 15245114 w 36"/>
              <a:gd name="T5" fmla="*/ 35427802 h 22"/>
              <a:gd name="T6" fmla="*/ 53358518 w 36"/>
              <a:gd name="T7" fmla="*/ 6747597 h 22"/>
              <a:gd name="T8" fmla="*/ 16769995 w 36"/>
              <a:gd name="T9" fmla="*/ 0 h 22"/>
              <a:gd name="T10" fmla="*/ 21343409 w 36"/>
              <a:gd name="T11" fmla="*/ 13496492 h 22"/>
              <a:gd name="T12" fmla="*/ 0 w 36"/>
              <a:gd name="T13" fmla="*/ 15183716 h 22"/>
              <a:gd name="T14" fmla="*/ 0 w 36"/>
              <a:gd name="T15" fmla="*/ 15183716 h 2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2"/>
              <a:gd name="T26" fmla="*/ 36 w 3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2">
                <a:moveTo>
                  <a:pt x="0" y="9"/>
                </a:moveTo>
                <a:lnTo>
                  <a:pt x="0" y="9"/>
                </a:lnTo>
                <a:lnTo>
                  <a:pt x="10" y="21"/>
                </a:lnTo>
                <a:lnTo>
                  <a:pt x="35" y="4"/>
                </a:lnTo>
                <a:lnTo>
                  <a:pt x="11" y="0"/>
                </a:lnTo>
                <a:lnTo>
                  <a:pt x="14" y="8"/>
                </a:lnTo>
                <a:lnTo>
                  <a:pt x="0" y="9"/>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12" name="Freeform 52">
            <a:extLst>
              <a:ext uri="{FF2B5EF4-FFF2-40B4-BE49-F238E27FC236}">
                <a16:creationId xmlns:a16="http://schemas.microsoft.com/office/drawing/2014/main" id="{92BDF598-1CBC-4A2D-96BD-090766D9DE51}"/>
              </a:ext>
            </a:extLst>
          </p:cNvPr>
          <p:cNvSpPr>
            <a:spLocks/>
          </p:cNvSpPr>
          <p:nvPr/>
        </p:nvSpPr>
        <p:spPr bwMode="auto">
          <a:xfrm>
            <a:off x="662628" y="2031497"/>
            <a:ext cx="147766" cy="167204"/>
          </a:xfrm>
          <a:custGeom>
            <a:avLst/>
            <a:gdLst>
              <a:gd name="T0" fmla="*/ 0 w 110"/>
              <a:gd name="T1" fmla="*/ 17289607 h 99"/>
              <a:gd name="T2" fmla="*/ 0 w 110"/>
              <a:gd name="T3" fmla="*/ 17289607 h 99"/>
              <a:gd name="T4" fmla="*/ 6451601 w 110"/>
              <a:gd name="T5" fmla="*/ 41495580 h 99"/>
              <a:gd name="T6" fmla="*/ 30645101 w 110"/>
              <a:gd name="T7" fmla="*/ 51868825 h 99"/>
              <a:gd name="T8" fmla="*/ 41935408 w 110"/>
              <a:gd name="T9" fmla="*/ 43223367 h 99"/>
              <a:gd name="T10" fmla="*/ 20967704 w 110"/>
              <a:gd name="T11" fmla="*/ 31121030 h 99"/>
              <a:gd name="T12" fmla="*/ 41935408 w 110"/>
              <a:gd name="T13" fmla="*/ 31121030 h 99"/>
              <a:gd name="T14" fmla="*/ 59677303 w 110"/>
              <a:gd name="T15" fmla="*/ 51868825 h 99"/>
              <a:gd name="T16" fmla="*/ 54838605 w 110"/>
              <a:gd name="T17" fmla="*/ 15560515 h 99"/>
              <a:gd name="T18" fmla="*/ 69354701 w 110"/>
              <a:gd name="T19" fmla="*/ 48410642 h 99"/>
              <a:gd name="T20" fmla="*/ 106451410 w 110"/>
              <a:gd name="T21" fmla="*/ 67429335 h 99"/>
              <a:gd name="T22" fmla="*/ 99999812 w 110"/>
              <a:gd name="T23" fmla="*/ 89906232 h 99"/>
              <a:gd name="T24" fmla="*/ 141935200 w 110"/>
              <a:gd name="T25" fmla="*/ 119298160 h 99"/>
              <a:gd name="T26" fmla="*/ 130644903 w 110"/>
              <a:gd name="T27" fmla="*/ 143504128 h 99"/>
              <a:gd name="T28" fmla="*/ 153225497 w 110"/>
              <a:gd name="T29" fmla="*/ 124485435 h 99"/>
              <a:gd name="T30" fmla="*/ 156451296 w 110"/>
              <a:gd name="T31" fmla="*/ 169437873 h 99"/>
              <a:gd name="T32" fmla="*/ 174193231 w 110"/>
              <a:gd name="T33" fmla="*/ 160793729 h 99"/>
              <a:gd name="T34" fmla="*/ 175806131 w 110"/>
              <a:gd name="T35" fmla="*/ 127943618 h 99"/>
              <a:gd name="T36" fmla="*/ 133870703 w 110"/>
              <a:gd name="T37" fmla="*/ 108924925 h 99"/>
              <a:gd name="T38" fmla="*/ 56451504 w 110"/>
              <a:gd name="T39" fmla="*/ 0 h 99"/>
              <a:gd name="T40" fmla="*/ 11290302 w 110"/>
              <a:gd name="T41" fmla="*/ 31121030 h 99"/>
              <a:gd name="T42" fmla="*/ 0 w 110"/>
              <a:gd name="T43" fmla="*/ 17289607 h 99"/>
              <a:gd name="T44" fmla="*/ 0 w 110"/>
              <a:gd name="T45" fmla="*/ 1728960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99"/>
              <a:gd name="T71" fmla="*/ 110 w 110"/>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99">
                <a:moveTo>
                  <a:pt x="0" y="10"/>
                </a:moveTo>
                <a:lnTo>
                  <a:pt x="0" y="10"/>
                </a:lnTo>
                <a:lnTo>
                  <a:pt x="4" y="24"/>
                </a:lnTo>
                <a:lnTo>
                  <a:pt x="19" y="30"/>
                </a:lnTo>
                <a:lnTo>
                  <a:pt x="26" y="25"/>
                </a:lnTo>
                <a:lnTo>
                  <a:pt x="13" y="18"/>
                </a:lnTo>
                <a:lnTo>
                  <a:pt x="26" y="18"/>
                </a:lnTo>
                <a:lnTo>
                  <a:pt x="37" y="30"/>
                </a:lnTo>
                <a:lnTo>
                  <a:pt x="34" y="9"/>
                </a:lnTo>
                <a:lnTo>
                  <a:pt x="43" y="28"/>
                </a:lnTo>
                <a:lnTo>
                  <a:pt x="66" y="39"/>
                </a:lnTo>
                <a:lnTo>
                  <a:pt x="62" y="52"/>
                </a:lnTo>
                <a:lnTo>
                  <a:pt x="88" y="69"/>
                </a:lnTo>
                <a:lnTo>
                  <a:pt x="81" y="83"/>
                </a:lnTo>
                <a:lnTo>
                  <a:pt x="95" y="72"/>
                </a:lnTo>
                <a:lnTo>
                  <a:pt x="97" y="98"/>
                </a:lnTo>
                <a:lnTo>
                  <a:pt x="108" y="93"/>
                </a:lnTo>
                <a:lnTo>
                  <a:pt x="109" y="74"/>
                </a:lnTo>
                <a:lnTo>
                  <a:pt x="83" y="63"/>
                </a:lnTo>
                <a:lnTo>
                  <a:pt x="35" y="0"/>
                </a:lnTo>
                <a:lnTo>
                  <a:pt x="7" y="18"/>
                </a:lnTo>
                <a:lnTo>
                  <a:pt x="0" y="1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13" name="Freeform 53">
            <a:extLst>
              <a:ext uri="{FF2B5EF4-FFF2-40B4-BE49-F238E27FC236}">
                <a16:creationId xmlns:a16="http://schemas.microsoft.com/office/drawing/2014/main" id="{B8516B28-2634-4BC4-80F1-0B3E53CFB6C6}"/>
              </a:ext>
            </a:extLst>
          </p:cNvPr>
          <p:cNvSpPr>
            <a:spLocks/>
          </p:cNvSpPr>
          <p:nvPr/>
        </p:nvSpPr>
        <p:spPr bwMode="auto">
          <a:xfrm>
            <a:off x="696212" y="2086551"/>
            <a:ext cx="26867" cy="28547"/>
          </a:xfrm>
          <a:custGeom>
            <a:avLst/>
            <a:gdLst>
              <a:gd name="T0" fmla="*/ 0 w 20"/>
              <a:gd name="T1" fmla="*/ 0 h 16"/>
              <a:gd name="T2" fmla="*/ 0 w 20"/>
              <a:gd name="T3" fmla="*/ 0 h 16"/>
              <a:gd name="T4" fmla="*/ 9677399 w 20"/>
              <a:gd name="T5" fmla="*/ 28942503 h 16"/>
              <a:gd name="T6" fmla="*/ 11290301 w 20"/>
              <a:gd name="T7" fmla="*/ 13505854 h 16"/>
              <a:gd name="T8" fmla="*/ 30645098 w 20"/>
              <a:gd name="T9" fmla="*/ 27013096 h 16"/>
              <a:gd name="T10" fmla="*/ 12903200 w 20"/>
              <a:gd name="T11" fmla="*/ 13505854 h 16"/>
              <a:gd name="T12" fmla="*/ 29032199 w 20"/>
              <a:gd name="T13" fmla="*/ 3858815 h 16"/>
              <a:gd name="T14" fmla="*/ 0 w 20"/>
              <a:gd name="T15" fmla="*/ 0 h 16"/>
              <a:gd name="T16" fmla="*/ 0 w 2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
              <a:gd name="T29" fmla="*/ 20 w 2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
                <a:moveTo>
                  <a:pt x="0" y="0"/>
                </a:moveTo>
                <a:lnTo>
                  <a:pt x="0" y="0"/>
                </a:lnTo>
                <a:lnTo>
                  <a:pt x="6" y="15"/>
                </a:lnTo>
                <a:lnTo>
                  <a:pt x="7" y="7"/>
                </a:lnTo>
                <a:lnTo>
                  <a:pt x="19" y="14"/>
                </a:lnTo>
                <a:lnTo>
                  <a:pt x="8" y="7"/>
                </a:lnTo>
                <a:lnTo>
                  <a:pt x="18" y="2"/>
                </a:lnTo>
                <a:lnTo>
                  <a:pt x="0" y="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14" name="Freeform 54">
            <a:extLst>
              <a:ext uri="{FF2B5EF4-FFF2-40B4-BE49-F238E27FC236}">
                <a16:creationId xmlns:a16="http://schemas.microsoft.com/office/drawing/2014/main" id="{1D02DB4C-56B9-495F-B99C-1ECECE6B0B7A}"/>
              </a:ext>
            </a:extLst>
          </p:cNvPr>
          <p:cNvSpPr>
            <a:spLocks/>
          </p:cNvSpPr>
          <p:nvPr/>
        </p:nvSpPr>
        <p:spPr bwMode="auto">
          <a:xfrm>
            <a:off x="706287" y="2108981"/>
            <a:ext cx="16792" cy="42820"/>
          </a:xfrm>
          <a:custGeom>
            <a:avLst/>
            <a:gdLst>
              <a:gd name="T0" fmla="*/ 0 w 12"/>
              <a:gd name="T1" fmla="*/ 0 h 25"/>
              <a:gd name="T2" fmla="*/ 0 w 12"/>
              <a:gd name="T3" fmla="*/ 0 h 25"/>
              <a:gd name="T4" fmla="*/ 17500864 w 12"/>
              <a:gd name="T5" fmla="*/ 7112783 h 25"/>
              <a:gd name="T6" fmla="*/ 19251082 w 12"/>
              <a:gd name="T7" fmla="*/ 42676691 h 25"/>
              <a:gd name="T8" fmla="*/ 0 w 12"/>
              <a:gd name="T9" fmla="*/ 0 h 25"/>
              <a:gd name="T10" fmla="*/ 0 w 12"/>
              <a:gd name="T11" fmla="*/ 0 h 25"/>
              <a:gd name="T12" fmla="*/ 0 60000 65536"/>
              <a:gd name="T13" fmla="*/ 0 60000 65536"/>
              <a:gd name="T14" fmla="*/ 0 60000 65536"/>
              <a:gd name="T15" fmla="*/ 0 60000 65536"/>
              <a:gd name="T16" fmla="*/ 0 60000 65536"/>
              <a:gd name="T17" fmla="*/ 0 60000 65536"/>
              <a:gd name="T18" fmla="*/ 0 w 12"/>
              <a:gd name="T19" fmla="*/ 0 h 25"/>
              <a:gd name="T20" fmla="*/ 12 w 1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2" h="25">
                <a:moveTo>
                  <a:pt x="0" y="0"/>
                </a:moveTo>
                <a:lnTo>
                  <a:pt x="0" y="0"/>
                </a:lnTo>
                <a:lnTo>
                  <a:pt x="10" y="4"/>
                </a:lnTo>
                <a:lnTo>
                  <a:pt x="11" y="24"/>
                </a:lnTo>
                <a:lnTo>
                  <a:pt x="0" y="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15" name="Freeform 55">
            <a:extLst>
              <a:ext uri="{FF2B5EF4-FFF2-40B4-BE49-F238E27FC236}">
                <a16:creationId xmlns:a16="http://schemas.microsoft.com/office/drawing/2014/main" id="{BF1EEFA5-95A6-4477-B0A4-48105AE407F4}"/>
              </a:ext>
            </a:extLst>
          </p:cNvPr>
          <p:cNvSpPr>
            <a:spLocks/>
          </p:cNvSpPr>
          <p:nvPr/>
        </p:nvSpPr>
        <p:spPr bwMode="auto">
          <a:xfrm>
            <a:off x="723079" y="2088591"/>
            <a:ext cx="21829" cy="28547"/>
          </a:xfrm>
          <a:custGeom>
            <a:avLst/>
            <a:gdLst>
              <a:gd name="T0" fmla="*/ 0 w 15"/>
              <a:gd name="T1" fmla="*/ 0 h 16"/>
              <a:gd name="T2" fmla="*/ 0 w 15"/>
              <a:gd name="T3" fmla="*/ 0 h 16"/>
              <a:gd name="T4" fmla="*/ 5677928 w 15"/>
              <a:gd name="T5" fmla="*/ 28942503 h 16"/>
              <a:gd name="T6" fmla="*/ 20821357 w 15"/>
              <a:gd name="T7" fmla="*/ 28942503 h 16"/>
              <a:gd name="T8" fmla="*/ 13250332 w 15"/>
              <a:gd name="T9" fmla="*/ 3858815 h 16"/>
              <a:gd name="T10" fmla="*/ 26499288 w 15"/>
              <a:gd name="T11" fmla="*/ 21224870 h 16"/>
              <a:gd name="T12" fmla="*/ 15142056 w 15"/>
              <a:gd name="T13" fmla="*/ 0 h 16"/>
              <a:gd name="T14" fmla="*/ 0 w 15"/>
              <a:gd name="T15" fmla="*/ 0 h 16"/>
              <a:gd name="T16" fmla="*/ 0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0" y="0"/>
                </a:moveTo>
                <a:lnTo>
                  <a:pt x="0" y="0"/>
                </a:lnTo>
                <a:lnTo>
                  <a:pt x="3" y="15"/>
                </a:lnTo>
                <a:lnTo>
                  <a:pt x="11" y="15"/>
                </a:lnTo>
                <a:lnTo>
                  <a:pt x="7" y="2"/>
                </a:lnTo>
                <a:lnTo>
                  <a:pt x="14" y="11"/>
                </a:lnTo>
                <a:lnTo>
                  <a:pt x="8" y="0"/>
                </a:lnTo>
                <a:lnTo>
                  <a:pt x="0" y="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16" name="Freeform 56">
            <a:extLst>
              <a:ext uri="{FF2B5EF4-FFF2-40B4-BE49-F238E27FC236}">
                <a16:creationId xmlns:a16="http://schemas.microsoft.com/office/drawing/2014/main" id="{BAC834B5-B7FC-408C-9645-26918E9A1038}"/>
              </a:ext>
            </a:extLst>
          </p:cNvPr>
          <p:cNvSpPr>
            <a:spLocks/>
          </p:cNvSpPr>
          <p:nvPr/>
        </p:nvSpPr>
        <p:spPr bwMode="auto">
          <a:xfrm>
            <a:off x="739872" y="2125294"/>
            <a:ext cx="15112" cy="18351"/>
          </a:xfrm>
          <a:custGeom>
            <a:avLst/>
            <a:gdLst>
              <a:gd name="T0" fmla="*/ 0 w 13"/>
              <a:gd name="T1" fmla="*/ 0 h 11"/>
              <a:gd name="T2" fmla="*/ 0 w 13"/>
              <a:gd name="T3" fmla="*/ 0 h 11"/>
              <a:gd name="T4" fmla="*/ 14493612 w 13"/>
              <a:gd name="T5" fmla="*/ 16869050 h 11"/>
              <a:gd name="T6" fmla="*/ 14493612 w 13"/>
              <a:gd name="T7" fmla="*/ 1687165 h 11"/>
              <a:gd name="T8" fmla="*/ 0 w 13"/>
              <a:gd name="T9" fmla="*/ 0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0"/>
                </a:moveTo>
                <a:lnTo>
                  <a:pt x="0" y="0"/>
                </a:lnTo>
                <a:lnTo>
                  <a:pt x="12" y="10"/>
                </a:lnTo>
                <a:lnTo>
                  <a:pt x="12" y="1"/>
                </a:lnTo>
                <a:lnTo>
                  <a:pt x="0" y="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17" name="Freeform 57">
            <a:extLst>
              <a:ext uri="{FF2B5EF4-FFF2-40B4-BE49-F238E27FC236}">
                <a16:creationId xmlns:a16="http://schemas.microsoft.com/office/drawing/2014/main" id="{32C78651-3BAE-44F0-B128-7B2E1FF3E69E}"/>
              </a:ext>
            </a:extLst>
          </p:cNvPr>
          <p:cNvSpPr>
            <a:spLocks/>
          </p:cNvSpPr>
          <p:nvPr/>
        </p:nvSpPr>
        <p:spPr bwMode="auto">
          <a:xfrm>
            <a:off x="744907" y="2147724"/>
            <a:ext cx="23508" cy="44859"/>
          </a:xfrm>
          <a:custGeom>
            <a:avLst/>
            <a:gdLst>
              <a:gd name="T0" fmla="*/ 0 w 19"/>
              <a:gd name="T1" fmla="*/ 0 h 26"/>
              <a:gd name="T2" fmla="*/ 0 w 19"/>
              <a:gd name="T3" fmla="*/ 0 h 26"/>
              <a:gd name="T4" fmla="*/ 19155607 w 19"/>
              <a:gd name="T5" fmla="*/ 14434772 h 26"/>
              <a:gd name="T6" fmla="*/ 24628808 w 19"/>
              <a:gd name="T7" fmla="*/ 45109675 h 26"/>
              <a:gd name="T8" fmla="*/ 0 w 19"/>
              <a:gd name="T9" fmla="*/ 0 h 26"/>
              <a:gd name="T10" fmla="*/ 0 w 19"/>
              <a:gd name="T11" fmla="*/ 0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0"/>
                </a:moveTo>
                <a:lnTo>
                  <a:pt x="0" y="0"/>
                </a:lnTo>
                <a:lnTo>
                  <a:pt x="14" y="8"/>
                </a:lnTo>
                <a:lnTo>
                  <a:pt x="18" y="25"/>
                </a:lnTo>
                <a:lnTo>
                  <a:pt x="0" y="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18" name="Freeform 58">
            <a:extLst>
              <a:ext uri="{FF2B5EF4-FFF2-40B4-BE49-F238E27FC236}">
                <a16:creationId xmlns:a16="http://schemas.microsoft.com/office/drawing/2014/main" id="{BE341B21-04FE-4C94-A2C7-08431B034565}"/>
              </a:ext>
            </a:extLst>
          </p:cNvPr>
          <p:cNvSpPr>
            <a:spLocks/>
          </p:cNvSpPr>
          <p:nvPr/>
        </p:nvSpPr>
        <p:spPr bwMode="auto">
          <a:xfrm>
            <a:off x="780171" y="2161998"/>
            <a:ext cx="15112" cy="22429"/>
          </a:xfrm>
          <a:custGeom>
            <a:avLst/>
            <a:gdLst>
              <a:gd name="T0" fmla="*/ 0 w 10"/>
              <a:gd name="T1" fmla="*/ 10841576 h 15"/>
              <a:gd name="T2" fmla="*/ 0 w 10"/>
              <a:gd name="T3" fmla="*/ 10841576 h 15"/>
              <a:gd name="T4" fmla="*/ 8165020 w 10"/>
              <a:gd name="T5" fmla="*/ 0 h 15"/>
              <a:gd name="T6" fmla="*/ 18370223 w 10"/>
              <a:gd name="T7" fmla="*/ 18973045 h 15"/>
              <a:gd name="T8" fmla="*/ 0 w 10"/>
              <a:gd name="T9" fmla="*/ 10841576 h 15"/>
              <a:gd name="T10" fmla="*/ 0 w 10"/>
              <a:gd name="T11" fmla="*/ 10841576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8"/>
                </a:moveTo>
                <a:lnTo>
                  <a:pt x="0" y="8"/>
                </a:lnTo>
                <a:lnTo>
                  <a:pt x="4" y="0"/>
                </a:lnTo>
                <a:lnTo>
                  <a:pt x="9" y="14"/>
                </a:lnTo>
                <a:lnTo>
                  <a:pt x="0" y="8"/>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19" name="Freeform 59">
            <a:extLst>
              <a:ext uri="{FF2B5EF4-FFF2-40B4-BE49-F238E27FC236}">
                <a16:creationId xmlns:a16="http://schemas.microsoft.com/office/drawing/2014/main" id="{4C40EA13-E996-4A8F-ADF3-24DA4AE40B90}"/>
              </a:ext>
            </a:extLst>
          </p:cNvPr>
          <p:cNvSpPr>
            <a:spLocks/>
          </p:cNvSpPr>
          <p:nvPr/>
        </p:nvSpPr>
        <p:spPr bwMode="auto">
          <a:xfrm>
            <a:off x="906107" y="2359786"/>
            <a:ext cx="1039404" cy="642307"/>
          </a:xfrm>
          <a:custGeom>
            <a:avLst/>
            <a:gdLst>
              <a:gd name="T0" fmla="*/ 0 w 787"/>
              <a:gd name="T1" fmla="*/ 35986208 h 382"/>
              <a:gd name="T2" fmla="*/ 31180509 w 787"/>
              <a:gd name="T3" fmla="*/ 94251414 h 382"/>
              <a:gd name="T4" fmla="*/ 6235603 w 787"/>
              <a:gd name="T5" fmla="*/ 260475223 h 382"/>
              <a:gd name="T6" fmla="*/ 57684942 w 787"/>
              <a:gd name="T7" fmla="*/ 322166221 h 382"/>
              <a:gd name="T8" fmla="*/ 88865460 w 787"/>
              <a:gd name="T9" fmla="*/ 414704110 h 382"/>
              <a:gd name="T10" fmla="*/ 162140632 w 787"/>
              <a:gd name="T11" fmla="*/ 469540844 h 382"/>
              <a:gd name="T12" fmla="*/ 291542490 w 787"/>
              <a:gd name="T13" fmla="*/ 500386343 h 382"/>
              <a:gd name="T14" fmla="*/ 445888036 w 787"/>
              <a:gd name="T15" fmla="*/ 555223077 h 382"/>
              <a:gd name="T16" fmla="*/ 544108107 w 787"/>
              <a:gd name="T17" fmla="*/ 622056083 h 382"/>
              <a:gd name="T18" fmla="*/ 581525455 w 787"/>
              <a:gd name="T19" fmla="*/ 589497017 h 382"/>
              <a:gd name="T20" fmla="*/ 629855728 w 787"/>
              <a:gd name="T21" fmla="*/ 538087416 h 382"/>
              <a:gd name="T22" fmla="*/ 748343529 w 787"/>
              <a:gd name="T23" fmla="*/ 555223077 h 382"/>
              <a:gd name="T24" fmla="*/ 728075955 w 787"/>
              <a:gd name="T25" fmla="*/ 524377578 h 382"/>
              <a:gd name="T26" fmla="*/ 776406228 w 787"/>
              <a:gd name="T27" fmla="*/ 508954173 h 382"/>
              <a:gd name="T28" fmla="*/ 866831174 w 787"/>
              <a:gd name="T29" fmla="*/ 531231842 h 382"/>
              <a:gd name="T30" fmla="*/ 893335597 w 787"/>
              <a:gd name="T31" fmla="*/ 596351282 h 382"/>
              <a:gd name="T32" fmla="*/ 938548070 w 787"/>
              <a:gd name="T33" fmla="*/ 651188016 h 382"/>
              <a:gd name="T34" fmla="*/ 916720971 w 787"/>
              <a:gd name="T35" fmla="*/ 508954173 h 382"/>
              <a:gd name="T36" fmla="*/ 1041444217 w 787"/>
              <a:gd name="T37" fmla="*/ 387285743 h 382"/>
              <a:gd name="T38" fmla="*/ 1039885941 w 787"/>
              <a:gd name="T39" fmla="*/ 375289471 h 382"/>
              <a:gd name="T40" fmla="*/ 1028971767 w 787"/>
              <a:gd name="T41" fmla="*/ 325593353 h 382"/>
              <a:gd name="T42" fmla="*/ 1028971767 w 787"/>
              <a:gd name="T43" fmla="*/ 320452655 h 382"/>
              <a:gd name="T44" fmla="*/ 1036768141 w 787"/>
              <a:gd name="T45" fmla="*/ 282752891 h 382"/>
              <a:gd name="T46" fmla="*/ 1055476190 w 787"/>
              <a:gd name="T47" fmla="*/ 308457692 h 382"/>
              <a:gd name="T48" fmla="*/ 1057035715 w 787"/>
              <a:gd name="T49" fmla="*/ 296461420 h 382"/>
              <a:gd name="T50" fmla="*/ 1164609186 w 787"/>
              <a:gd name="T51" fmla="*/ 222775459 h 382"/>
              <a:gd name="T52" fmla="*/ 1158373586 w 787"/>
              <a:gd name="T53" fmla="*/ 167937375 h 382"/>
              <a:gd name="T54" fmla="*/ 1225411908 w 787"/>
              <a:gd name="T55" fmla="*/ 123383347 h 382"/>
              <a:gd name="T56" fmla="*/ 1209821659 w 787"/>
              <a:gd name="T57" fmla="*/ 71973725 h 382"/>
              <a:gd name="T58" fmla="*/ 1147459412 w 787"/>
              <a:gd name="T59" fmla="*/ 121669781 h 382"/>
              <a:gd name="T60" fmla="*/ 1032090816 w 787"/>
              <a:gd name="T61" fmla="*/ 171365816 h 382"/>
              <a:gd name="T62" fmla="*/ 974405894 w 787"/>
              <a:gd name="T63" fmla="*/ 190215085 h 382"/>
              <a:gd name="T64" fmla="*/ 885540472 w 787"/>
              <a:gd name="T65" fmla="*/ 226202591 h 382"/>
              <a:gd name="T66" fmla="*/ 888658272 w 787"/>
              <a:gd name="T67" fmla="*/ 203924923 h 382"/>
              <a:gd name="T68" fmla="*/ 898012922 w 787"/>
              <a:gd name="T69" fmla="*/ 185074386 h 382"/>
              <a:gd name="T70" fmla="*/ 866831174 w 787"/>
              <a:gd name="T71" fmla="*/ 167937375 h 382"/>
              <a:gd name="T72" fmla="*/ 841886275 w 787"/>
              <a:gd name="T73" fmla="*/ 109673509 h 382"/>
              <a:gd name="T74" fmla="*/ 807587976 w 787"/>
              <a:gd name="T75" fmla="*/ 217633452 h 382"/>
              <a:gd name="T76" fmla="*/ 781083553 w 787"/>
              <a:gd name="T77" fmla="*/ 183360820 h 382"/>
              <a:gd name="T78" fmla="*/ 782643077 w 787"/>
              <a:gd name="T79" fmla="*/ 133664744 h 382"/>
              <a:gd name="T80" fmla="*/ 865272898 w 787"/>
              <a:gd name="T81" fmla="*/ 101105678 h 382"/>
              <a:gd name="T82" fmla="*/ 851240924 w 787"/>
              <a:gd name="T83" fmla="*/ 85682254 h 382"/>
              <a:gd name="T84" fmla="*/ 782643077 w 787"/>
              <a:gd name="T85" fmla="*/ 58263887 h 382"/>
              <a:gd name="T86" fmla="*/ 692218131 w 787"/>
              <a:gd name="T87" fmla="*/ 83968688 h 382"/>
              <a:gd name="T88" fmla="*/ 639210377 w 787"/>
              <a:gd name="T89" fmla="*/ 20564108 h 382"/>
              <a:gd name="T90" fmla="*/ 625178404 w 787"/>
              <a:gd name="T91" fmla="*/ 13709843 h 382"/>
              <a:gd name="T92" fmla="*/ 51448093 w 787"/>
              <a:gd name="T93" fmla="*/ 39414649 h 382"/>
              <a:gd name="T94" fmla="*/ 42094692 w 787"/>
              <a:gd name="T95" fmla="*/ 37699774 h 382"/>
              <a:gd name="T96" fmla="*/ 0 w 787"/>
              <a:gd name="T97" fmla="*/ 35986208 h 3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7"/>
              <a:gd name="T148" fmla="*/ 0 h 382"/>
              <a:gd name="T149" fmla="*/ 787 w 787"/>
              <a:gd name="T150" fmla="*/ 382 h 3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7" h="382">
                <a:moveTo>
                  <a:pt x="0" y="21"/>
                </a:moveTo>
                <a:lnTo>
                  <a:pt x="0" y="21"/>
                </a:lnTo>
                <a:lnTo>
                  <a:pt x="9" y="52"/>
                </a:lnTo>
                <a:lnTo>
                  <a:pt x="20" y="55"/>
                </a:lnTo>
                <a:lnTo>
                  <a:pt x="11" y="57"/>
                </a:lnTo>
                <a:lnTo>
                  <a:pt x="4" y="152"/>
                </a:lnTo>
                <a:lnTo>
                  <a:pt x="24" y="188"/>
                </a:lnTo>
                <a:lnTo>
                  <a:pt x="37" y="188"/>
                </a:lnTo>
                <a:lnTo>
                  <a:pt x="32" y="202"/>
                </a:lnTo>
                <a:lnTo>
                  <a:pt x="57" y="242"/>
                </a:lnTo>
                <a:lnTo>
                  <a:pt x="83" y="251"/>
                </a:lnTo>
                <a:lnTo>
                  <a:pt x="104" y="274"/>
                </a:lnTo>
                <a:lnTo>
                  <a:pt x="135" y="271"/>
                </a:lnTo>
                <a:lnTo>
                  <a:pt x="187" y="292"/>
                </a:lnTo>
                <a:lnTo>
                  <a:pt x="249" y="284"/>
                </a:lnTo>
                <a:lnTo>
                  <a:pt x="286" y="324"/>
                </a:lnTo>
                <a:lnTo>
                  <a:pt x="315" y="314"/>
                </a:lnTo>
                <a:lnTo>
                  <a:pt x="349" y="363"/>
                </a:lnTo>
                <a:lnTo>
                  <a:pt x="376" y="372"/>
                </a:lnTo>
                <a:lnTo>
                  <a:pt x="373" y="344"/>
                </a:lnTo>
                <a:lnTo>
                  <a:pt x="401" y="327"/>
                </a:lnTo>
                <a:lnTo>
                  <a:pt x="404" y="314"/>
                </a:lnTo>
                <a:lnTo>
                  <a:pt x="445" y="314"/>
                </a:lnTo>
                <a:lnTo>
                  <a:pt x="480" y="324"/>
                </a:lnTo>
                <a:lnTo>
                  <a:pt x="481" y="308"/>
                </a:lnTo>
                <a:lnTo>
                  <a:pt x="467" y="306"/>
                </a:lnTo>
                <a:lnTo>
                  <a:pt x="497" y="305"/>
                </a:lnTo>
                <a:lnTo>
                  <a:pt x="498" y="297"/>
                </a:lnTo>
                <a:lnTo>
                  <a:pt x="501" y="307"/>
                </a:lnTo>
                <a:lnTo>
                  <a:pt x="556" y="310"/>
                </a:lnTo>
                <a:lnTo>
                  <a:pt x="571" y="324"/>
                </a:lnTo>
                <a:lnTo>
                  <a:pt x="573" y="348"/>
                </a:lnTo>
                <a:lnTo>
                  <a:pt x="591" y="381"/>
                </a:lnTo>
                <a:lnTo>
                  <a:pt x="602" y="380"/>
                </a:lnTo>
                <a:lnTo>
                  <a:pt x="606" y="355"/>
                </a:lnTo>
                <a:lnTo>
                  <a:pt x="588" y="297"/>
                </a:lnTo>
                <a:lnTo>
                  <a:pt x="599" y="273"/>
                </a:lnTo>
                <a:lnTo>
                  <a:pt x="668" y="226"/>
                </a:lnTo>
                <a:lnTo>
                  <a:pt x="655" y="221"/>
                </a:lnTo>
                <a:lnTo>
                  <a:pt x="667" y="219"/>
                </a:lnTo>
                <a:lnTo>
                  <a:pt x="657" y="204"/>
                </a:lnTo>
                <a:lnTo>
                  <a:pt x="660" y="190"/>
                </a:lnTo>
                <a:lnTo>
                  <a:pt x="646" y="180"/>
                </a:lnTo>
                <a:lnTo>
                  <a:pt x="660" y="187"/>
                </a:lnTo>
                <a:lnTo>
                  <a:pt x="655" y="170"/>
                </a:lnTo>
                <a:lnTo>
                  <a:pt x="665" y="165"/>
                </a:lnTo>
                <a:lnTo>
                  <a:pt x="667" y="202"/>
                </a:lnTo>
                <a:lnTo>
                  <a:pt x="677" y="180"/>
                </a:lnTo>
                <a:lnTo>
                  <a:pt x="671" y="163"/>
                </a:lnTo>
                <a:lnTo>
                  <a:pt x="678" y="173"/>
                </a:lnTo>
                <a:lnTo>
                  <a:pt x="692" y="143"/>
                </a:lnTo>
                <a:lnTo>
                  <a:pt x="747" y="130"/>
                </a:lnTo>
                <a:lnTo>
                  <a:pt x="733" y="121"/>
                </a:lnTo>
                <a:lnTo>
                  <a:pt x="743" y="98"/>
                </a:lnTo>
                <a:lnTo>
                  <a:pt x="785" y="81"/>
                </a:lnTo>
                <a:lnTo>
                  <a:pt x="786" y="72"/>
                </a:lnTo>
                <a:lnTo>
                  <a:pt x="776" y="64"/>
                </a:lnTo>
                <a:lnTo>
                  <a:pt x="776" y="42"/>
                </a:lnTo>
                <a:lnTo>
                  <a:pt x="753" y="35"/>
                </a:lnTo>
                <a:lnTo>
                  <a:pt x="736" y="71"/>
                </a:lnTo>
                <a:lnTo>
                  <a:pt x="667" y="84"/>
                </a:lnTo>
                <a:lnTo>
                  <a:pt x="662" y="100"/>
                </a:lnTo>
                <a:lnTo>
                  <a:pt x="622" y="106"/>
                </a:lnTo>
                <a:lnTo>
                  <a:pt x="625" y="111"/>
                </a:lnTo>
                <a:lnTo>
                  <a:pt x="585" y="133"/>
                </a:lnTo>
                <a:lnTo>
                  <a:pt x="568" y="132"/>
                </a:lnTo>
                <a:lnTo>
                  <a:pt x="567" y="126"/>
                </a:lnTo>
                <a:lnTo>
                  <a:pt x="570" y="119"/>
                </a:lnTo>
                <a:lnTo>
                  <a:pt x="574" y="114"/>
                </a:lnTo>
                <a:lnTo>
                  <a:pt x="576" y="108"/>
                </a:lnTo>
                <a:lnTo>
                  <a:pt x="570" y="91"/>
                </a:lnTo>
                <a:lnTo>
                  <a:pt x="556" y="98"/>
                </a:lnTo>
                <a:lnTo>
                  <a:pt x="561" y="71"/>
                </a:lnTo>
                <a:lnTo>
                  <a:pt x="540" y="64"/>
                </a:lnTo>
                <a:lnTo>
                  <a:pt x="524" y="81"/>
                </a:lnTo>
                <a:lnTo>
                  <a:pt x="518" y="127"/>
                </a:lnTo>
                <a:lnTo>
                  <a:pt x="505" y="128"/>
                </a:lnTo>
                <a:lnTo>
                  <a:pt x="501" y="107"/>
                </a:lnTo>
                <a:lnTo>
                  <a:pt x="511" y="72"/>
                </a:lnTo>
                <a:lnTo>
                  <a:pt x="502" y="78"/>
                </a:lnTo>
                <a:lnTo>
                  <a:pt x="519" y="60"/>
                </a:lnTo>
                <a:lnTo>
                  <a:pt x="555" y="59"/>
                </a:lnTo>
                <a:lnTo>
                  <a:pt x="549" y="50"/>
                </a:lnTo>
                <a:lnTo>
                  <a:pt x="546" y="50"/>
                </a:lnTo>
                <a:lnTo>
                  <a:pt x="493" y="45"/>
                </a:lnTo>
                <a:lnTo>
                  <a:pt x="502" y="34"/>
                </a:lnTo>
                <a:lnTo>
                  <a:pt x="469" y="49"/>
                </a:lnTo>
                <a:lnTo>
                  <a:pt x="444" y="49"/>
                </a:lnTo>
                <a:lnTo>
                  <a:pt x="475" y="25"/>
                </a:lnTo>
                <a:lnTo>
                  <a:pt x="410" y="12"/>
                </a:lnTo>
                <a:lnTo>
                  <a:pt x="402" y="0"/>
                </a:lnTo>
                <a:lnTo>
                  <a:pt x="401" y="8"/>
                </a:lnTo>
                <a:lnTo>
                  <a:pt x="25" y="8"/>
                </a:lnTo>
                <a:lnTo>
                  <a:pt x="33" y="23"/>
                </a:lnTo>
                <a:lnTo>
                  <a:pt x="24" y="35"/>
                </a:lnTo>
                <a:lnTo>
                  <a:pt x="27" y="22"/>
                </a:lnTo>
                <a:lnTo>
                  <a:pt x="0" y="21"/>
                </a:lnTo>
              </a:path>
            </a:pathLst>
          </a:custGeom>
          <a:solidFill>
            <a:schemeClr val="bg1">
              <a:lumMod val="75000"/>
            </a:scheme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20" name="Freeform 60">
            <a:extLst>
              <a:ext uri="{FF2B5EF4-FFF2-40B4-BE49-F238E27FC236}">
                <a16:creationId xmlns:a16="http://schemas.microsoft.com/office/drawing/2014/main" id="{6B6D680E-3DF4-4FE3-875D-FB8D0D794E86}"/>
              </a:ext>
            </a:extLst>
          </p:cNvPr>
          <p:cNvSpPr>
            <a:spLocks/>
          </p:cNvSpPr>
          <p:nvPr/>
        </p:nvSpPr>
        <p:spPr bwMode="auto">
          <a:xfrm>
            <a:off x="6531308" y="1898956"/>
            <a:ext cx="58772" cy="24469"/>
          </a:xfrm>
          <a:custGeom>
            <a:avLst/>
            <a:gdLst>
              <a:gd name="T0" fmla="*/ 0 w 43"/>
              <a:gd name="T1" fmla="*/ 7406368 h 14"/>
              <a:gd name="T2" fmla="*/ 0 w 43"/>
              <a:gd name="T3" fmla="*/ 7406368 h 14"/>
              <a:gd name="T4" fmla="*/ 41742022 w 43"/>
              <a:gd name="T5" fmla="*/ 0 h 14"/>
              <a:gd name="T6" fmla="*/ 70126962 w 43"/>
              <a:gd name="T7" fmla="*/ 11108871 h 14"/>
              <a:gd name="T8" fmla="*/ 55099114 w 43"/>
              <a:gd name="T9" fmla="*/ 24069679 h 14"/>
              <a:gd name="T10" fmla="*/ 0 w 43"/>
              <a:gd name="T11" fmla="*/ 7406368 h 14"/>
              <a:gd name="T12" fmla="*/ 0 w 43"/>
              <a:gd name="T13" fmla="*/ 7406368 h 14"/>
              <a:gd name="T14" fmla="*/ 0 60000 65536"/>
              <a:gd name="T15" fmla="*/ 0 60000 65536"/>
              <a:gd name="T16" fmla="*/ 0 60000 65536"/>
              <a:gd name="T17" fmla="*/ 0 60000 65536"/>
              <a:gd name="T18" fmla="*/ 0 60000 65536"/>
              <a:gd name="T19" fmla="*/ 0 60000 65536"/>
              <a:gd name="T20" fmla="*/ 0 60000 65536"/>
              <a:gd name="T21" fmla="*/ 0 w 43"/>
              <a:gd name="T22" fmla="*/ 0 h 14"/>
              <a:gd name="T23" fmla="*/ 43 w 4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4">
                <a:moveTo>
                  <a:pt x="0" y="4"/>
                </a:moveTo>
                <a:lnTo>
                  <a:pt x="0" y="4"/>
                </a:lnTo>
                <a:lnTo>
                  <a:pt x="25" y="0"/>
                </a:lnTo>
                <a:lnTo>
                  <a:pt x="42" y="6"/>
                </a:lnTo>
                <a:lnTo>
                  <a:pt x="33" y="13"/>
                </a:lnTo>
                <a:lnTo>
                  <a:pt x="0" y="4"/>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21" name="Freeform 62">
            <a:extLst>
              <a:ext uri="{FF2B5EF4-FFF2-40B4-BE49-F238E27FC236}">
                <a16:creationId xmlns:a16="http://schemas.microsoft.com/office/drawing/2014/main" id="{DD32AEDC-E90D-46DE-B23B-F5E93E22DE51}"/>
              </a:ext>
            </a:extLst>
          </p:cNvPr>
          <p:cNvSpPr>
            <a:spLocks/>
          </p:cNvSpPr>
          <p:nvPr/>
        </p:nvSpPr>
        <p:spPr bwMode="auto">
          <a:xfrm>
            <a:off x="4988157" y="3048991"/>
            <a:ext cx="125937" cy="340526"/>
          </a:xfrm>
          <a:custGeom>
            <a:avLst/>
            <a:gdLst>
              <a:gd name="T0" fmla="*/ 0 w 95"/>
              <a:gd name="T1" fmla="*/ 17056038 h 203"/>
              <a:gd name="T2" fmla="*/ 0 w 95"/>
              <a:gd name="T3" fmla="*/ 17056038 h 203"/>
              <a:gd name="T4" fmla="*/ 21990127 w 95"/>
              <a:gd name="T5" fmla="*/ 52872417 h 203"/>
              <a:gd name="T6" fmla="*/ 50262967 w 95"/>
              <a:gd name="T7" fmla="*/ 68222847 h 203"/>
              <a:gd name="T8" fmla="*/ 36127169 w 95"/>
              <a:gd name="T9" fmla="*/ 93806917 h 203"/>
              <a:gd name="T10" fmla="*/ 87960510 w 95"/>
              <a:gd name="T11" fmla="*/ 139856901 h 203"/>
              <a:gd name="T12" fmla="*/ 111520992 w 95"/>
              <a:gd name="T13" fmla="*/ 202962959 h 203"/>
              <a:gd name="T14" fmla="*/ 114662975 w 95"/>
              <a:gd name="T15" fmla="*/ 255835356 h 203"/>
              <a:gd name="T16" fmla="*/ 50262967 w 95"/>
              <a:gd name="T17" fmla="*/ 301886645 h 203"/>
              <a:gd name="T18" fmla="*/ 59687661 w 95"/>
              <a:gd name="T19" fmla="*/ 344525504 h 203"/>
              <a:gd name="T20" fmla="*/ 80106161 w 95"/>
              <a:gd name="T21" fmla="*/ 315530166 h 203"/>
              <a:gd name="T22" fmla="*/ 92672857 w 95"/>
              <a:gd name="T23" fmla="*/ 324058182 h 203"/>
              <a:gd name="T24" fmla="*/ 97385204 w 95"/>
              <a:gd name="T25" fmla="*/ 303592249 h 203"/>
              <a:gd name="T26" fmla="*/ 147648151 w 95"/>
              <a:gd name="T27" fmla="*/ 272891389 h 203"/>
              <a:gd name="T28" fmla="*/ 141365440 w 95"/>
              <a:gd name="T29" fmla="*/ 185906926 h 203"/>
              <a:gd name="T30" fmla="*/ 72253084 w 95"/>
              <a:gd name="T31" fmla="*/ 105744835 h 203"/>
              <a:gd name="T32" fmla="*/ 80106161 w 95"/>
              <a:gd name="T33" fmla="*/ 78456467 h 203"/>
              <a:gd name="T34" fmla="*/ 120945686 w 95"/>
              <a:gd name="T35" fmla="*/ 39227581 h 203"/>
              <a:gd name="T36" fmla="*/ 62828390 w 95"/>
              <a:gd name="T37" fmla="*/ 0 h 203"/>
              <a:gd name="T38" fmla="*/ 0 w 95"/>
              <a:gd name="T39" fmla="*/ 17056038 h 203"/>
              <a:gd name="T40" fmla="*/ 0 w 95"/>
              <a:gd name="T41" fmla="*/ 17056038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203"/>
              <a:gd name="T65" fmla="*/ 95 w 95"/>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203">
                <a:moveTo>
                  <a:pt x="0" y="10"/>
                </a:moveTo>
                <a:lnTo>
                  <a:pt x="0" y="10"/>
                </a:lnTo>
                <a:lnTo>
                  <a:pt x="14" y="31"/>
                </a:lnTo>
                <a:lnTo>
                  <a:pt x="32" y="40"/>
                </a:lnTo>
                <a:lnTo>
                  <a:pt x="23" y="55"/>
                </a:lnTo>
                <a:lnTo>
                  <a:pt x="56" y="82"/>
                </a:lnTo>
                <a:lnTo>
                  <a:pt x="71" y="119"/>
                </a:lnTo>
                <a:lnTo>
                  <a:pt x="73" y="150"/>
                </a:lnTo>
                <a:lnTo>
                  <a:pt x="32" y="177"/>
                </a:lnTo>
                <a:lnTo>
                  <a:pt x="38" y="202"/>
                </a:lnTo>
                <a:lnTo>
                  <a:pt x="51" y="185"/>
                </a:lnTo>
                <a:lnTo>
                  <a:pt x="59" y="190"/>
                </a:lnTo>
                <a:lnTo>
                  <a:pt x="62" y="178"/>
                </a:lnTo>
                <a:lnTo>
                  <a:pt x="94" y="160"/>
                </a:lnTo>
                <a:lnTo>
                  <a:pt x="90" y="109"/>
                </a:lnTo>
                <a:lnTo>
                  <a:pt x="46" y="62"/>
                </a:lnTo>
                <a:lnTo>
                  <a:pt x="51" y="46"/>
                </a:lnTo>
                <a:lnTo>
                  <a:pt x="77" y="23"/>
                </a:lnTo>
                <a:lnTo>
                  <a:pt x="40" y="0"/>
                </a:lnTo>
                <a:lnTo>
                  <a:pt x="0" y="1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22" name="Freeform 63">
            <a:extLst>
              <a:ext uri="{FF2B5EF4-FFF2-40B4-BE49-F238E27FC236}">
                <a16:creationId xmlns:a16="http://schemas.microsoft.com/office/drawing/2014/main" id="{B9F57C62-BC6E-4D19-BAD7-D9C1584CEA06}"/>
              </a:ext>
            </a:extLst>
          </p:cNvPr>
          <p:cNvSpPr>
            <a:spLocks/>
          </p:cNvSpPr>
          <p:nvPr/>
        </p:nvSpPr>
        <p:spPr bwMode="auto">
          <a:xfrm>
            <a:off x="3848003" y="2504561"/>
            <a:ext cx="134333" cy="77484"/>
          </a:xfrm>
          <a:custGeom>
            <a:avLst/>
            <a:gdLst>
              <a:gd name="T0" fmla="*/ 0 w 102"/>
              <a:gd name="T1" fmla="*/ 3439837 h 46"/>
              <a:gd name="T2" fmla="*/ 37206018 w 102"/>
              <a:gd name="T3" fmla="*/ 0 h 46"/>
              <a:gd name="T4" fmla="*/ 72863135 w 102"/>
              <a:gd name="T5" fmla="*/ 15478608 h 46"/>
              <a:gd name="T6" fmla="*/ 86814474 w 102"/>
              <a:gd name="T7" fmla="*/ 32676478 h 46"/>
              <a:gd name="T8" fmla="*/ 105418723 w 102"/>
              <a:gd name="T9" fmla="*/ 32676478 h 46"/>
              <a:gd name="T10" fmla="*/ 119371288 w 102"/>
              <a:gd name="T11" fmla="*/ 24077546 h 46"/>
              <a:gd name="T12" fmla="*/ 128672167 w 102"/>
              <a:gd name="T13" fmla="*/ 22356972 h 46"/>
              <a:gd name="T14" fmla="*/ 137974292 w 102"/>
              <a:gd name="T15" fmla="*/ 39556149 h 46"/>
              <a:gd name="T16" fmla="*/ 155027149 w 102"/>
              <a:gd name="T17" fmla="*/ 44715256 h 46"/>
              <a:gd name="T18" fmla="*/ 150376710 w 102"/>
              <a:gd name="T19" fmla="*/ 51593615 h 46"/>
              <a:gd name="T20" fmla="*/ 156577296 w 102"/>
              <a:gd name="T21" fmla="*/ 65352956 h 46"/>
              <a:gd name="T22" fmla="*/ 155027149 w 102"/>
              <a:gd name="T23" fmla="*/ 75671151 h 46"/>
              <a:gd name="T24" fmla="*/ 137974292 w 102"/>
              <a:gd name="T25" fmla="*/ 60192548 h 46"/>
              <a:gd name="T26" fmla="*/ 128672167 w 102"/>
              <a:gd name="T27" fmla="*/ 55033451 h 46"/>
              <a:gd name="T28" fmla="*/ 119371288 w 102"/>
              <a:gd name="T29" fmla="*/ 55033451 h 46"/>
              <a:gd name="T30" fmla="*/ 114719603 w 102"/>
              <a:gd name="T31" fmla="*/ 72231316 h 46"/>
              <a:gd name="T32" fmla="*/ 103868576 w 102"/>
              <a:gd name="T33" fmla="*/ 67072218 h 46"/>
              <a:gd name="T34" fmla="*/ 83714181 w 102"/>
              <a:gd name="T35" fmla="*/ 77391724 h 46"/>
              <a:gd name="T36" fmla="*/ 58910570 w 102"/>
              <a:gd name="T37" fmla="*/ 75671151 h 46"/>
              <a:gd name="T38" fmla="*/ 58910570 w 102"/>
              <a:gd name="T39" fmla="*/ 44715256 h 46"/>
              <a:gd name="T40" fmla="*/ 20153156 w 102"/>
              <a:gd name="T41" fmla="*/ 17197870 h 46"/>
              <a:gd name="T42" fmla="*/ 0 w 102"/>
              <a:gd name="T43" fmla="*/ 3439837 h 46"/>
              <a:gd name="T44" fmla="*/ 0 w 102"/>
              <a:gd name="T45" fmla="*/ 343983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2"/>
              <a:gd name="T70" fmla="*/ 0 h 46"/>
              <a:gd name="T71" fmla="*/ 102 w 102"/>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2" h="46">
                <a:moveTo>
                  <a:pt x="0" y="2"/>
                </a:moveTo>
                <a:lnTo>
                  <a:pt x="24" y="0"/>
                </a:lnTo>
                <a:lnTo>
                  <a:pt x="47" y="9"/>
                </a:lnTo>
                <a:lnTo>
                  <a:pt x="56" y="19"/>
                </a:lnTo>
                <a:lnTo>
                  <a:pt x="68" y="19"/>
                </a:lnTo>
                <a:lnTo>
                  <a:pt x="77" y="14"/>
                </a:lnTo>
                <a:lnTo>
                  <a:pt x="83" y="13"/>
                </a:lnTo>
                <a:lnTo>
                  <a:pt x="89" y="23"/>
                </a:lnTo>
                <a:lnTo>
                  <a:pt x="100" y="26"/>
                </a:lnTo>
                <a:lnTo>
                  <a:pt x="97" y="30"/>
                </a:lnTo>
                <a:lnTo>
                  <a:pt x="101" y="38"/>
                </a:lnTo>
                <a:lnTo>
                  <a:pt x="100" y="44"/>
                </a:lnTo>
                <a:lnTo>
                  <a:pt x="89" y="35"/>
                </a:lnTo>
                <a:lnTo>
                  <a:pt x="83" y="32"/>
                </a:lnTo>
                <a:lnTo>
                  <a:pt x="77" y="32"/>
                </a:lnTo>
                <a:lnTo>
                  <a:pt x="74" y="42"/>
                </a:lnTo>
                <a:lnTo>
                  <a:pt x="67" y="39"/>
                </a:lnTo>
                <a:lnTo>
                  <a:pt x="54" y="45"/>
                </a:lnTo>
                <a:lnTo>
                  <a:pt x="38" y="44"/>
                </a:lnTo>
                <a:lnTo>
                  <a:pt x="38" y="26"/>
                </a:lnTo>
                <a:lnTo>
                  <a:pt x="13" y="10"/>
                </a:lnTo>
                <a:lnTo>
                  <a:pt x="0" y="2"/>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23" name="Freeform 64">
            <a:extLst>
              <a:ext uri="{FF2B5EF4-FFF2-40B4-BE49-F238E27FC236}">
                <a16:creationId xmlns:a16="http://schemas.microsoft.com/office/drawing/2014/main" id="{4BD6A259-36EB-40D5-B62F-E899DD9C2BA3}"/>
              </a:ext>
            </a:extLst>
          </p:cNvPr>
          <p:cNvSpPr>
            <a:spLocks/>
          </p:cNvSpPr>
          <p:nvPr/>
        </p:nvSpPr>
        <p:spPr bwMode="auto">
          <a:xfrm>
            <a:off x="3943717" y="2547380"/>
            <a:ext cx="110825" cy="116228"/>
          </a:xfrm>
          <a:custGeom>
            <a:avLst/>
            <a:gdLst>
              <a:gd name="T0" fmla="*/ 48621765 w 85"/>
              <a:gd name="T1" fmla="*/ 3439855 h 69"/>
              <a:gd name="T2" fmla="*/ 54698713 w 85"/>
              <a:gd name="T3" fmla="*/ 3439855 h 69"/>
              <a:gd name="T4" fmla="*/ 74451875 w 85"/>
              <a:gd name="T5" fmla="*/ 10319564 h 69"/>
              <a:gd name="T6" fmla="*/ 92683970 w 85"/>
              <a:gd name="T7" fmla="*/ 25796947 h 69"/>
              <a:gd name="T8" fmla="*/ 103320478 w 85"/>
              <a:gd name="T9" fmla="*/ 44715498 h 69"/>
              <a:gd name="T10" fmla="*/ 127630734 w 85"/>
              <a:gd name="T11" fmla="*/ 65353310 h 69"/>
              <a:gd name="T12" fmla="*/ 115475606 w 85"/>
              <a:gd name="T13" fmla="*/ 70512435 h 69"/>
              <a:gd name="T14" fmla="*/ 106358952 w 85"/>
              <a:gd name="T15" fmla="*/ 84271851 h 69"/>
              <a:gd name="T16" fmla="*/ 104840331 w 85"/>
              <a:gd name="T17" fmla="*/ 91150268 h 69"/>
              <a:gd name="T18" fmla="*/ 100282004 w 85"/>
              <a:gd name="T19" fmla="*/ 116948516 h 69"/>
              <a:gd name="T20" fmla="*/ 82048695 w 85"/>
              <a:gd name="T21" fmla="*/ 110068809 h 69"/>
              <a:gd name="T22" fmla="*/ 79010202 w 85"/>
              <a:gd name="T23" fmla="*/ 87710414 h 69"/>
              <a:gd name="T24" fmla="*/ 60776893 w 85"/>
              <a:gd name="T25" fmla="*/ 96310704 h 69"/>
              <a:gd name="T26" fmla="*/ 44063438 w 85"/>
              <a:gd name="T27" fmla="*/ 108348226 h 69"/>
              <a:gd name="T28" fmla="*/ 33426921 w 85"/>
              <a:gd name="T29" fmla="*/ 106628955 h 69"/>
              <a:gd name="T30" fmla="*/ 24310266 w 85"/>
              <a:gd name="T31" fmla="*/ 94590122 h 69"/>
              <a:gd name="T32" fmla="*/ 18233314 w 85"/>
              <a:gd name="T33" fmla="*/ 84271851 h 69"/>
              <a:gd name="T34" fmla="*/ 25830119 w 85"/>
              <a:gd name="T35" fmla="*/ 73952289 h 69"/>
              <a:gd name="T36" fmla="*/ 30388447 w 85"/>
              <a:gd name="T37" fmla="*/ 82551268 h 69"/>
              <a:gd name="T38" fmla="*/ 53180092 w 85"/>
              <a:gd name="T39" fmla="*/ 94590122 h 69"/>
              <a:gd name="T40" fmla="*/ 57738419 w 85"/>
              <a:gd name="T41" fmla="*/ 84271851 h 69"/>
              <a:gd name="T42" fmla="*/ 36466627 w 85"/>
              <a:gd name="T43" fmla="*/ 65353310 h 69"/>
              <a:gd name="T44" fmla="*/ 30388447 w 85"/>
              <a:gd name="T45" fmla="*/ 49874623 h 69"/>
              <a:gd name="T46" fmla="*/ 22791646 w 85"/>
              <a:gd name="T47" fmla="*/ 44715498 h 69"/>
              <a:gd name="T48" fmla="*/ 22791646 w 85"/>
              <a:gd name="T49" fmla="*/ 34395926 h 69"/>
              <a:gd name="T50" fmla="*/ 13674986 w 85"/>
              <a:gd name="T51" fmla="*/ 30957384 h 69"/>
              <a:gd name="T52" fmla="*/ 0 w 85"/>
              <a:gd name="T53" fmla="*/ 29236801 h 69"/>
              <a:gd name="T54" fmla="*/ 4558328 w 85"/>
              <a:gd name="T55" fmla="*/ 17197963 h 69"/>
              <a:gd name="T56" fmla="*/ 6078183 w 85"/>
              <a:gd name="T57" fmla="*/ 10319564 h 69"/>
              <a:gd name="T58" fmla="*/ 16713460 w 85"/>
              <a:gd name="T59" fmla="*/ 10319564 h 69"/>
              <a:gd name="T60" fmla="*/ 22791646 w 85"/>
              <a:gd name="T61" fmla="*/ 15478692 h 69"/>
              <a:gd name="T62" fmla="*/ 39505101 w 85"/>
              <a:gd name="T63" fmla="*/ 30957384 h 69"/>
              <a:gd name="T64" fmla="*/ 41023731 w 85"/>
              <a:gd name="T65" fmla="*/ 20637817 h 69"/>
              <a:gd name="T66" fmla="*/ 34946774 w 85"/>
              <a:gd name="T67" fmla="*/ 8598982 h 69"/>
              <a:gd name="T68" fmla="*/ 39505101 w 85"/>
              <a:gd name="T69" fmla="*/ 0 h 69"/>
              <a:gd name="T70" fmla="*/ 48621765 w 85"/>
              <a:gd name="T71" fmla="*/ 3439855 h 69"/>
              <a:gd name="T72" fmla="*/ 48621765 w 85"/>
              <a:gd name="T73" fmla="*/ 3439855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9"/>
              <a:gd name="T113" fmla="*/ 85 w 8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9">
                <a:moveTo>
                  <a:pt x="32" y="2"/>
                </a:moveTo>
                <a:lnTo>
                  <a:pt x="36" y="2"/>
                </a:lnTo>
                <a:lnTo>
                  <a:pt x="49" y="6"/>
                </a:lnTo>
                <a:lnTo>
                  <a:pt x="61" y="15"/>
                </a:lnTo>
                <a:lnTo>
                  <a:pt x="68" y="26"/>
                </a:lnTo>
                <a:lnTo>
                  <a:pt x="84" y="38"/>
                </a:lnTo>
                <a:lnTo>
                  <a:pt x="76" y="41"/>
                </a:lnTo>
                <a:lnTo>
                  <a:pt x="70" y="49"/>
                </a:lnTo>
                <a:lnTo>
                  <a:pt x="69" y="53"/>
                </a:lnTo>
                <a:lnTo>
                  <a:pt x="66" y="68"/>
                </a:lnTo>
                <a:lnTo>
                  <a:pt x="54" y="64"/>
                </a:lnTo>
                <a:lnTo>
                  <a:pt x="52" y="51"/>
                </a:lnTo>
                <a:lnTo>
                  <a:pt x="40" y="56"/>
                </a:lnTo>
                <a:lnTo>
                  <a:pt x="29" y="63"/>
                </a:lnTo>
                <a:lnTo>
                  <a:pt x="22" y="62"/>
                </a:lnTo>
                <a:lnTo>
                  <a:pt x="16" y="55"/>
                </a:lnTo>
                <a:lnTo>
                  <a:pt x="12" y="49"/>
                </a:lnTo>
                <a:lnTo>
                  <a:pt x="17" y="43"/>
                </a:lnTo>
                <a:lnTo>
                  <a:pt x="20" y="48"/>
                </a:lnTo>
                <a:lnTo>
                  <a:pt x="35" y="55"/>
                </a:lnTo>
                <a:lnTo>
                  <a:pt x="38" y="49"/>
                </a:lnTo>
                <a:lnTo>
                  <a:pt x="24" y="38"/>
                </a:lnTo>
                <a:lnTo>
                  <a:pt x="20" y="29"/>
                </a:lnTo>
                <a:lnTo>
                  <a:pt x="15" y="26"/>
                </a:lnTo>
                <a:lnTo>
                  <a:pt x="15" y="20"/>
                </a:lnTo>
                <a:lnTo>
                  <a:pt x="9" y="18"/>
                </a:lnTo>
                <a:lnTo>
                  <a:pt x="0" y="17"/>
                </a:lnTo>
                <a:lnTo>
                  <a:pt x="3" y="10"/>
                </a:lnTo>
                <a:lnTo>
                  <a:pt x="4" y="6"/>
                </a:lnTo>
                <a:lnTo>
                  <a:pt x="11" y="6"/>
                </a:lnTo>
                <a:lnTo>
                  <a:pt x="15" y="9"/>
                </a:lnTo>
                <a:lnTo>
                  <a:pt x="26" y="18"/>
                </a:lnTo>
                <a:lnTo>
                  <a:pt x="27" y="12"/>
                </a:lnTo>
                <a:lnTo>
                  <a:pt x="23" y="5"/>
                </a:lnTo>
                <a:lnTo>
                  <a:pt x="26" y="0"/>
                </a:lnTo>
                <a:lnTo>
                  <a:pt x="32" y="2"/>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24" name="Freeform 65">
            <a:extLst>
              <a:ext uri="{FF2B5EF4-FFF2-40B4-BE49-F238E27FC236}">
                <a16:creationId xmlns:a16="http://schemas.microsoft.com/office/drawing/2014/main" id="{7AD25624-A9B0-426E-A002-FF680678175A}"/>
              </a:ext>
            </a:extLst>
          </p:cNvPr>
          <p:cNvSpPr>
            <a:spLocks/>
          </p:cNvSpPr>
          <p:nvPr/>
        </p:nvSpPr>
        <p:spPr bwMode="auto">
          <a:xfrm>
            <a:off x="3918529" y="2569811"/>
            <a:ext cx="78922" cy="71366"/>
          </a:xfrm>
          <a:custGeom>
            <a:avLst/>
            <a:gdLst>
              <a:gd name="T0" fmla="*/ 0 w 57"/>
              <a:gd name="T1" fmla="*/ 10017957 h 43"/>
              <a:gd name="T2" fmla="*/ 11994369 w 57"/>
              <a:gd name="T3" fmla="*/ 21705362 h 43"/>
              <a:gd name="T4" fmla="*/ 25702218 w 57"/>
              <a:gd name="T5" fmla="*/ 38401091 h 43"/>
              <a:gd name="T6" fmla="*/ 47977476 w 57"/>
              <a:gd name="T7" fmla="*/ 61775897 h 43"/>
              <a:gd name="T8" fmla="*/ 61685320 w 57"/>
              <a:gd name="T9" fmla="*/ 48419056 h 43"/>
              <a:gd name="T10" fmla="*/ 63398800 w 57"/>
              <a:gd name="T11" fmla="*/ 60106454 h 43"/>
              <a:gd name="T12" fmla="*/ 73679684 w 57"/>
              <a:gd name="T13" fmla="*/ 61775897 h 43"/>
              <a:gd name="T14" fmla="*/ 89101029 w 57"/>
              <a:gd name="T15" fmla="*/ 70124408 h 43"/>
              <a:gd name="T16" fmla="*/ 95954951 w 57"/>
              <a:gd name="T17" fmla="*/ 60106454 h 43"/>
              <a:gd name="T18" fmla="*/ 71966203 w 57"/>
              <a:gd name="T19" fmla="*/ 41739979 h 43"/>
              <a:gd name="T20" fmla="*/ 66825762 w 57"/>
              <a:gd name="T21" fmla="*/ 26713693 h 43"/>
              <a:gd name="T22" fmla="*/ 56544878 w 57"/>
              <a:gd name="T23" fmla="*/ 21705362 h 43"/>
              <a:gd name="T24" fmla="*/ 56544878 w 57"/>
              <a:gd name="T25" fmla="*/ 11687403 h 43"/>
              <a:gd name="T26" fmla="*/ 46263995 w 57"/>
              <a:gd name="T27" fmla="*/ 8348513 h 43"/>
              <a:gd name="T28" fmla="*/ 30842660 w 57"/>
              <a:gd name="T29" fmla="*/ 5008332 h 43"/>
              <a:gd name="T30" fmla="*/ 17134811 w 57"/>
              <a:gd name="T31" fmla="*/ 0 h 43"/>
              <a:gd name="T32" fmla="*/ 5140443 w 57"/>
              <a:gd name="T33" fmla="*/ 1669444 h 43"/>
              <a:gd name="T34" fmla="*/ 0 w 57"/>
              <a:gd name="T35" fmla="*/ 10017957 h 43"/>
              <a:gd name="T36" fmla="*/ 0 w 57"/>
              <a:gd name="T37" fmla="*/ 1001795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43"/>
              <a:gd name="T59" fmla="*/ 57 w 57"/>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43">
                <a:moveTo>
                  <a:pt x="0" y="6"/>
                </a:moveTo>
                <a:lnTo>
                  <a:pt x="7" y="13"/>
                </a:lnTo>
                <a:lnTo>
                  <a:pt x="15" y="23"/>
                </a:lnTo>
                <a:lnTo>
                  <a:pt x="28" y="37"/>
                </a:lnTo>
                <a:lnTo>
                  <a:pt x="36" y="29"/>
                </a:lnTo>
                <a:lnTo>
                  <a:pt x="37" y="36"/>
                </a:lnTo>
                <a:lnTo>
                  <a:pt x="43" y="37"/>
                </a:lnTo>
                <a:lnTo>
                  <a:pt x="52" y="42"/>
                </a:lnTo>
                <a:lnTo>
                  <a:pt x="56" y="36"/>
                </a:lnTo>
                <a:lnTo>
                  <a:pt x="42" y="25"/>
                </a:lnTo>
                <a:lnTo>
                  <a:pt x="39" y="16"/>
                </a:lnTo>
                <a:lnTo>
                  <a:pt x="33" y="13"/>
                </a:lnTo>
                <a:lnTo>
                  <a:pt x="33" y="7"/>
                </a:lnTo>
                <a:lnTo>
                  <a:pt x="27" y="5"/>
                </a:lnTo>
                <a:lnTo>
                  <a:pt x="18" y="3"/>
                </a:lnTo>
                <a:lnTo>
                  <a:pt x="10" y="0"/>
                </a:lnTo>
                <a:lnTo>
                  <a:pt x="3" y="1"/>
                </a:lnTo>
                <a:lnTo>
                  <a:pt x="0" y="6"/>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25" name="Freeform 66">
            <a:extLst>
              <a:ext uri="{FF2B5EF4-FFF2-40B4-BE49-F238E27FC236}">
                <a16:creationId xmlns:a16="http://schemas.microsoft.com/office/drawing/2014/main" id="{DB5E8822-CA51-46CD-88D5-A1C10417CC25}"/>
              </a:ext>
            </a:extLst>
          </p:cNvPr>
          <p:cNvSpPr>
            <a:spLocks/>
          </p:cNvSpPr>
          <p:nvPr/>
        </p:nvSpPr>
        <p:spPr bwMode="auto">
          <a:xfrm>
            <a:off x="3962187" y="2176271"/>
            <a:ext cx="752265" cy="413930"/>
          </a:xfrm>
          <a:custGeom>
            <a:avLst/>
            <a:gdLst>
              <a:gd name="T0" fmla="*/ 837896752 w 572"/>
              <a:gd name="T1" fmla="*/ 173329062 h 246"/>
              <a:gd name="T2" fmla="*/ 749778861 w 572"/>
              <a:gd name="T3" fmla="*/ 163032328 h 246"/>
              <a:gd name="T4" fmla="*/ 717313589 w 572"/>
              <a:gd name="T5" fmla="*/ 130426133 h 246"/>
              <a:gd name="T6" fmla="*/ 675574125 w 572"/>
              <a:gd name="T7" fmla="*/ 135574479 h 246"/>
              <a:gd name="T8" fmla="*/ 635379996 w 572"/>
              <a:gd name="T9" fmla="*/ 121845555 h 246"/>
              <a:gd name="T10" fmla="*/ 562720752 w 572"/>
              <a:gd name="T11" fmla="*/ 70362068 h 246"/>
              <a:gd name="T12" fmla="*/ 471510634 w 572"/>
              <a:gd name="T13" fmla="*/ 51483487 h 246"/>
              <a:gd name="T14" fmla="*/ 408126826 w 572"/>
              <a:gd name="T15" fmla="*/ 30890090 h 246"/>
              <a:gd name="T16" fmla="*/ 344743018 w 572"/>
              <a:gd name="T17" fmla="*/ 17161161 h 246"/>
              <a:gd name="T18" fmla="*/ 284452602 w 572"/>
              <a:gd name="T19" fmla="*/ 36038437 h 246"/>
              <a:gd name="T20" fmla="*/ 216431076 w 572"/>
              <a:gd name="T21" fmla="*/ 36038437 h 246"/>
              <a:gd name="T22" fmla="*/ 216431076 w 572"/>
              <a:gd name="T23" fmla="*/ 84090992 h 246"/>
              <a:gd name="T24" fmla="*/ 242711894 w 572"/>
              <a:gd name="T25" fmla="*/ 106400515 h 246"/>
              <a:gd name="T26" fmla="*/ 242711894 w 572"/>
              <a:gd name="T27" fmla="*/ 139006710 h 246"/>
              <a:gd name="T28" fmla="*/ 216431076 w 572"/>
              <a:gd name="T29" fmla="*/ 140722826 h 246"/>
              <a:gd name="T30" fmla="*/ 177782595 w 572"/>
              <a:gd name="T31" fmla="*/ 123561671 h 246"/>
              <a:gd name="T32" fmla="*/ 151501738 w 572"/>
              <a:gd name="T33" fmla="*/ 130426133 h 246"/>
              <a:gd name="T34" fmla="*/ 120583201 w 572"/>
              <a:gd name="T35" fmla="*/ 118413324 h 246"/>
              <a:gd name="T36" fmla="*/ 46378446 w 572"/>
              <a:gd name="T37" fmla="*/ 116697208 h 246"/>
              <a:gd name="T38" fmla="*/ 30918546 w 572"/>
              <a:gd name="T39" fmla="*/ 133858364 h 246"/>
              <a:gd name="T40" fmla="*/ 27826320 w 572"/>
              <a:gd name="T41" fmla="*/ 156167866 h 246"/>
              <a:gd name="T42" fmla="*/ 4637720 w 572"/>
              <a:gd name="T43" fmla="*/ 145871173 h 246"/>
              <a:gd name="T44" fmla="*/ 0 w 572"/>
              <a:gd name="T45" fmla="*/ 192206333 h 246"/>
              <a:gd name="T46" fmla="*/ 12367668 w 572"/>
              <a:gd name="T47" fmla="*/ 224813839 h 246"/>
              <a:gd name="T48" fmla="*/ 40193983 w 572"/>
              <a:gd name="T49" fmla="*/ 223097723 h 246"/>
              <a:gd name="T50" fmla="*/ 66474811 w 572"/>
              <a:gd name="T51" fmla="*/ 269432843 h 246"/>
              <a:gd name="T52" fmla="*/ 160777174 w 572"/>
              <a:gd name="T53" fmla="*/ 252271688 h 246"/>
              <a:gd name="T54" fmla="*/ 153047229 w 572"/>
              <a:gd name="T55" fmla="*/ 302039039 h 246"/>
              <a:gd name="T56" fmla="*/ 105123311 w 572"/>
              <a:gd name="T57" fmla="*/ 327780772 h 246"/>
              <a:gd name="T58" fmla="*/ 157684948 w 572"/>
              <a:gd name="T59" fmla="*/ 375833399 h 246"/>
              <a:gd name="T60" fmla="*/ 194787976 w 572"/>
              <a:gd name="T61" fmla="*/ 380981746 h 246"/>
              <a:gd name="T62" fmla="*/ 222614286 w 572"/>
              <a:gd name="T63" fmla="*/ 387846208 h 246"/>
              <a:gd name="T64" fmla="*/ 222614286 w 572"/>
              <a:gd name="T65" fmla="*/ 293458461 h 246"/>
              <a:gd name="T66" fmla="*/ 259717276 w 572"/>
              <a:gd name="T67" fmla="*/ 264284497 h 246"/>
              <a:gd name="T68" fmla="*/ 272084939 w 572"/>
              <a:gd name="T69" fmla="*/ 252271688 h 246"/>
              <a:gd name="T70" fmla="*/ 290635812 w 572"/>
              <a:gd name="T71" fmla="*/ 260852265 h 246"/>
              <a:gd name="T72" fmla="*/ 299911249 w 572"/>
              <a:gd name="T73" fmla="*/ 267716728 h 246"/>
              <a:gd name="T74" fmla="*/ 323101084 w 572"/>
              <a:gd name="T75" fmla="*/ 307187385 h 246"/>
              <a:gd name="T76" fmla="*/ 343197526 w 572"/>
              <a:gd name="T77" fmla="*/ 332929119 h 246"/>
              <a:gd name="T78" fmla="*/ 394213671 w 572"/>
              <a:gd name="T79" fmla="*/ 332929119 h 246"/>
              <a:gd name="T80" fmla="*/ 414311279 w 572"/>
              <a:gd name="T81" fmla="*/ 398142901 h 246"/>
              <a:gd name="T82" fmla="*/ 435954379 w 572"/>
              <a:gd name="T83" fmla="*/ 420452403 h 246"/>
              <a:gd name="T84" fmla="*/ 486969280 w 572"/>
              <a:gd name="T85" fmla="*/ 410155710 h 246"/>
              <a:gd name="T86" fmla="*/ 547260862 w 572"/>
              <a:gd name="T87" fmla="*/ 410155710 h 246"/>
              <a:gd name="T88" fmla="*/ 544169878 w 572"/>
              <a:gd name="T89" fmla="*/ 382697861 h 246"/>
              <a:gd name="T90" fmla="*/ 554990807 w 572"/>
              <a:gd name="T91" fmla="*/ 368968937 h 246"/>
              <a:gd name="T92" fmla="*/ 592093796 w 572"/>
              <a:gd name="T93" fmla="*/ 374117284 h 246"/>
              <a:gd name="T94" fmla="*/ 644655433 w 572"/>
              <a:gd name="T95" fmla="*/ 360388359 h 246"/>
              <a:gd name="T96" fmla="*/ 732773479 w 572"/>
              <a:gd name="T97" fmla="*/ 379265630 h 246"/>
              <a:gd name="T98" fmla="*/ 732773479 w 572"/>
              <a:gd name="T99" fmla="*/ 319200194 h 246"/>
              <a:gd name="T100" fmla="*/ 799248270 w 572"/>
              <a:gd name="T101" fmla="*/ 252271688 h 246"/>
              <a:gd name="T102" fmla="*/ 861086587 w 572"/>
              <a:gd name="T103" fmla="*/ 216233261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246"/>
              <a:gd name="T158" fmla="*/ 572 w 572"/>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246">
                <a:moveTo>
                  <a:pt x="557" y="126"/>
                </a:moveTo>
                <a:lnTo>
                  <a:pt x="571" y="121"/>
                </a:lnTo>
                <a:lnTo>
                  <a:pt x="542" y="101"/>
                </a:lnTo>
                <a:lnTo>
                  <a:pt x="524" y="109"/>
                </a:lnTo>
                <a:lnTo>
                  <a:pt x="497" y="102"/>
                </a:lnTo>
                <a:lnTo>
                  <a:pt x="485" y="95"/>
                </a:lnTo>
                <a:lnTo>
                  <a:pt x="474" y="95"/>
                </a:lnTo>
                <a:lnTo>
                  <a:pt x="467" y="84"/>
                </a:lnTo>
                <a:lnTo>
                  <a:pt x="464" y="76"/>
                </a:lnTo>
                <a:lnTo>
                  <a:pt x="454" y="76"/>
                </a:lnTo>
                <a:lnTo>
                  <a:pt x="446" y="76"/>
                </a:lnTo>
                <a:lnTo>
                  <a:pt x="437" y="79"/>
                </a:lnTo>
                <a:lnTo>
                  <a:pt x="424" y="66"/>
                </a:lnTo>
                <a:lnTo>
                  <a:pt x="418" y="68"/>
                </a:lnTo>
                <a:lnTo>
                  <a:pt x="411" y="71"/>
                </a:lnTo>
                <a:lnTo>
                  <a:pt x="404" y="73"/>
                </a:lnTo>
                <a:lnTo>
                  <a:pt x="392" y="63"/>
                </a:lnTo>
                <a:lnTo>
                  <a:pt x="364" y="41"/>
                </a:lnTo>
                <a:lnTo>
                  <a:pt x="342" y="27"/>
                </a:lnTo>
                <a:lnTo>
                  <a:pt x="328" y="15"/>
                </a:lnTo>
                <a:lnTo>
                  <a:pt x="305" y="30"/>
                </a:lnTo>
                <a:lnTo>
                  <a:pt x="301" y="19"/>
                </a:lnTo>
                <a:lnTo>
                  <a:pt x="268" y="18"/>
                </a:lnTo>
                <a:lnTo>
                  <a:pt x="264" y="18"/>
                </a:lnTo>
                <a:lnTo>
                  <a:pt x="249" y="0"/>
                </a:lnTo>
                <a:lnTo>
                  <a:pt x="233" y="2"/>
                </a:lnTo>
                <a:lnTo>
                  <a:pt x="223" y="10"/>
                </a:lnTo>
                <a:lnTo>
                  <a:pt x="202" y="14"/>
                </a:lnTo>
                <a:lnTo>
                  <a:pt x="195" y="10"/>
                </a:lnTo>
                <a:lnTo>
                  <a:pt x="184" y="21"/>
                </a:lnTo>
                <a:lnTo>
                  <a:pt x="176" y="19"/>
                </a:lnTo>
                <a:lnTo>
                  <a:pt x="146" y="22"/>
                </a:lnTo>
                <a:lnTo>
                  <a:pt x="140" y="21"/>
                </a:lnTo>
                <a:lnTo>
                  <a:pt x="136" y="23"/>
                </a:lnTo>
                <a:lnTo>
                  <a:pt x="148" y="36"/>
                </a:lnTo>
                <a:lnTo>
                  <a:pt x="140" y="49"/>
                </a:lnTo>
                <a:lnTo>
                  <a:pt x="141" y="58"/>
                </a:lnTo>
                <a:lnTo>
                  <a:pt x="141" y="62"/>
                </a:lnTo>
                <a:lnTo>
                  <a:pt x="157" y="62"/>
                </a:lnTo>
                <a:lnTo>
                  <a:pt x="162" y="71"/>
                </a:lnTo>
                <a:lnTo>
                  <a:pt x="162" y="79"/>
                </a:lnTo>
                <a:lnTo>
                  <a:pt x="157" y="81"/>
                </a:lnTo>
                <a:lnTo>
                  <a:pt x="151" y="76"/>
                </a:lnTo>
                <a:lnTo>
                  <a:pt x="144" y="79"/>
                </a:lnTo>
                <a:lnTo>
                  <a:pt x="140" y="82"/>
                </a:lnTo>
                <a:lnTo>
                  <a:pt x="129" y="76"/>
                </a:lnTo>
                <a:lnTo>
                  <a:pt x="125" y="69"/>
                </a:lnTo>
                <a:lnTo>
                  <a:pt x="115" y="72"/>
                </a:lnTo>
                <a:lnTo>
                  <a:pt x="115" y="75"/>
                </a:lnTo>
                <a:lnTo>
                  <a:pt x="108" y="69"/>
                </a:lnTo>
                <a:lnTo>
                  <a:pt x="98" y="76"/>
                </a:lnTo>
                <a:lnTo>
                  <a:pt x="86" y="79"/>
                </a:lnTo>
                <a:lnTo>
                  <a:pt x="82" y="76"/>
                </a:lnTo>
                <a:lnTo>
                  <a:pt x="78" y="69"/>
                </a:lnTo>
                <a:lnTo>
                  <a:pt x="63" y="68"/>
                </a:lnTo>
                <a:lnTo>
                  <a:pt x="36" y="66"/>
                </a:lnTo>
                <a:lnTo>
                  <a:pt x="30" y="68"/>
                </a:lnTo>
                <a:lnTo>
                  <a:pt x="28" y="72"/>
                </a:lnTo>
                <a:lnTo>
                  <a:pt x="24" y="71"/>
                </a:lnTo>
                <a:lnTo>
                  <a:pt x="20" y="78"/>
                </a:lnTo>
                <a:lnTo>
                  <a:pt x="16" y="84"/>
                </a:lnTo>
                <a:lnTo>
                  <a:pt x="16" y="86"/>
                </a:lnTo>
                <a:lnTo>
                  <a:pt x="18" y="91"/>
                </a:lnTo>
                <a:lnTo>
                  <a:pt x="14" y="93"/>
                </a:lnTo>
                <a:lnTo>
                  <a:pt x="9" y="84"/>
                </a:lnTo>
                <a:lnTo>
                  <a:pt x="3" y="85"/>
                </a:lnTo>
                <a:lnTo>
                  <a:pt x="0" y="98"/>
                </a:lnTo>
                <a:lnTo>
                  <a:pt x="0" y="105"/>
                </a:lnTo>
                <a:lnTo>
                  <a:pt x="0" y="112"/>
                </a:lnTo>
                <a:lnTo>
                  <a:pt x="4" y="118"/>
                </a:lnTo>
                <a:lnTo>
                  <a:pt x="8" y="123"/>
                </a:lnTo>
                <a:lnTo>
                  <a:pt x="8" y="131"/>
                </a:lnTo>
                <a:lnTo>
                  <a:pt x="14" y="130"/>
                </a:lnTo>
                <a:lnTo>
                  <a:pt x="22" y="124"/>
                </a:lnTo>
                <a:lnTo>
                  <a:pt x="26" y="130"/>
                </a:lnTo>
                <a:lnTo>
                  <a:pt x="32" y="137"/>
                </a:lnTo>
                <a:lnTo>
                  <a:pt x="37" y="144"/>
                </a:lnTo>
                <a:lnTo>
                  <a:pt x="43" y="157"/>
                </a:lnTo>
                <a:lnTo>
                  <a:pt x="55" y="154"/>
                </a:lnTo>
                <a:lnTo>
                  <a:pt x="74" y="150"/>
                </a:lnTo>
                <a:lnTo>
                  <a:pt x="104" y="147"/>
                </a:lnTo>
                <a:lnTo>
                  <a:pt x="111" y="156"/>
                </a:lnTo>
                <a:lnTo>
                  <a:pt x="112" y="172"/>
                </a:lnTo>
                <a:lnTo>
                  <a:pt x="99" y="176"/>
                </a:lnTo>
                <a:lnTo>
                  <a:pt x="86" y="179"/>
                </a:lnTo>
                <a:lnTo>
                  <a:pt x="87" y="191"/>
                </a:lnTo>
                <a:lnTo>
                  <a:pt x="68" y="191"/>
                </a:lnTo>
                <a:lnTo>
                  <a:pt x="86" y="215"/>
                </a:lnTo>
                <a:lnTo>
                  <a:pt x="94" y="217"/>
                </a:lnTo>
                <a:lnTo>
                  <a:pt x="102" y="219"/>
                </a:lnTo>
                <a:lnTo>
                  <a:pt x="106" y="229"/>
                </a:lnTo>
                <a:lnTo>
                  <a:pt x="110" y="225"/>
                </a:lnTo>
                <a:lnTo>
                  <a:pt x="126" y="222"/>
                </a:lnTo>
                <a:lnTo>
                  <a:pt x="134" y="226"/>
                </a:lnTo>
                <a:lnTo>
                  <a:pt x="140" y="231"/>
                </a:lnTo>
                <a:lnTo>
                  <a:pt x="144" y="226"/>
                </a:lnTo>
                <a:lnTo>
                  <a:pt x="155" y="228"/>
                </a:lnTo>
                <a:lnTo>
                  <a:pt x="137" y="174"/>
                </a:lnTo>
                <a:lnTo>
                  <a:pt x="144" y="171"/>
                </a:lnTo>
                <a:lnTo>
                  <a:pt x="167" y="159"/>
                </a:lnTo>
                <a:lnTo>
                  <a:pt x="171" y="158"/>
                </a:lnTo>
                <a:lnTo>
                  <a:pt x="168" y="154"/>
                </a:lnTo>
                <a:lnTo>
                  <a:pt x="173" y="156"/>
                </a:lnTo>
                <a:lnTo>
                  <a:pt x="173" y="150"/>
                </a:lnTo>
                <a:lnTo>
                  <a:pt x="176" y="147"/>
                </a:lnTo>
                <a:lnTo>
                  <a:pt x="178" y="148"/>
                </a:lnTo>
                <a:lnTo>
                  <a:pt x="183" y="148"/>
                </a:lnTo>
                <a:lnTo>
                  <a:pt x="188" y="152"/>
                </a:lnTo>
                <a:lnTo>
                  <a:pt x="195" y="145"/>
                </a:lnTo>
                <a:lnTo>
                  <a:pt x="198" y="147"/>
                </a:lnTo>
                <a:lnTo>
                  <a:pt x="194" y="156"/>
                </a:lnTo>
                <a:lnTo>
                  <a:pt x="197" y="169"/>
                </a:lnTo>
                <a:lnTo>
                  <a:pt x="209" y="176"/>
                </a:lnTo>
                <a:lnTo>
                  <a:pt x="209" y="179"/>
                </a:lnTo>
                <a:lnTo>
                  <a:pt x="205" y="185"/>
                </a:lnTo>
                <a:lnTo>
                  <a:pt x="207" y="188"/>
                </a:lnTo>
                <a:lnTo>
                  <a:pt x="222" y="194"/>
                </a:lnTo>
                <a:lnTo>
                  <a:pt x="226" y="202"/>
                </a:lnTo>
                <a:lnTo>
                  <a:pt x="240" y="197"/>
                </a:lnTo>
                <a:lnTo>
                  <a:pt x="255" y="194"/>
                </a:lnTo>
                <a:lnTo>
                  <a:pt x="268" y="218"/>
                </a:lnTo>
                <a:lnTo>
                  <a:pt x="272" y="229"/>
                </a:lnTo>
                <a:lnTo>
                  <a:pt x="268" y="232"/>
                </a:lnTo>
                <a:lnTo>
                  <a:pt x="266" y="236"/>
                </a:lnTo>
                <a:lnTo>
                  <a:pt x="278" y="240"/>
                </a:lnTo>
                <a:lnTo>
                  <a:pt x="282" y="245"/>
                </a:lnTo>
                <a:lnTo>
                  <a:pt x="298" y="240"/>
                </a:lnTo>
                <a:lnTo>
                  <a:pt x="304" y="245"/>
                </a:lnTo>
                <a:lnTo>
                  <a:pt x="315" y="239"/>
                </a:lnTo>
                <a:lnTo>
                  <a:pt x="323" y="238"/>
                </a:lnTo>
                <a:lnTo>
                  <a:pt x="333" y="239"/>
                </a:lnTo>
                <a:lnTo>
                  <a:pt x="354" y="239"/>
                </a:lnTo>
                <a:lnTo>
                  <a:pt x="349" y="235"/>
                </a:lnTo>
                <a:lnTo>
                  <a:pt x="349" y="228"/>
                </a:lnTo>
                <a:lnTo>
                  <a:pt x="352" y="223"/>
                </a:lnTo>
                <a:lnTo>
                  <a:pt x="352" y="219"/>
                </a:lnTo>
                <a:lnTo>
                  <a:pt x="345" y="216"/>
                </a:lnTo>
                <a:lnTo>
                  <a:pt x="359" y="215"/>
                </a:lnTo>
                <a:lnTo>
                  <a:pt x="371" y="216"/>
                </a:lnTo>
                <a:lnTo>
                  <a:pt x="373" y="219"/>
                </a:lnTo>
                <a:lnTo>
                  <a:pt x="383" y="218"/>
                </a:lnTo>
                <a:lnTo>
                  <a:pt x="376" y="207"/>
                </a:lnTo>
                <a:lnTo>
                  <a:pt x="383" y="206"/>
                </a:lnTo>
                <a:lnTo>
                  <a:pt x="417" y="210"/>
                </a:lnTo>
                <a:lnTo>
                  <a:pt x="444" y="212"/>
                </a:lnTo>
                <a:lnTo>
                  <a:pt x="464" y="221"/>
                </a:lnTo>
                <a:lnTo>
                  <a:pt x="474" y="221"/>
                </a:lnTo>
                <a:lnTo>
                  <a:pt x="478" y="231"/>
                </a:lnTo>
                <a:lnTo>
                  <a:pt x="485" y="210"/>
                </a:lnTo>
                <a:lnTo>
                  <a:pt x="474" y="186"/>
                </a:lnTo>
                <a:lnTo>
                  <a:pt x="508" y="179"/>
                </a:lnTo>
                <a:lnTo>
                  <a:pt x="512" y="166"/>
                </a:lnTo>
                <a:lnTo>
                  <a:pt x="517" y="147"/>
                </a:lnTo>
                <a:lnTo>
                  <a:pt x="552" y="148"/>
                </a:lnTo>
                <a:lnTo>
                  <a:pt x="557" y="126"/>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26" name="Freeform 67">
            <a:extLst>
              <a:ext uri="{FF2B5EF4-FFF2-40B4-BE49-F238E27FC236}">
                <a16:creationId xmlns:a16="http://schemas.microsoft.com/office/drawing/2014/main" id="{E017CAB9-A78E-4C5A-960C-0D77C6EED59C}"/>
              </a:ext>
            </a:extLst>
          </p:cNvPr>
          <p:cNvSpPr>
            <a:spLocks/>
          </p:cNvSpPr>
          <p:nvPr/>
        </p:nvSpPr>
        <p:spPr bwMode="auto">
          <a:xfrm>
            <a:off x="4143536" y="2445426"/>
            <a:ext cx="330796" cy="254884"/>
          </a:xfrm>
          <a:custGeom>
            <a:avLst/>
            <a:gdLst>
              <a:gd name="T0" fmla="*/ 37557332 w 250"/>
              <a:gd name="T1" fmla="*/ 114387181 h 153"/>
              <a:gd name="T2" fmla="*/ 43817105 w 250"/>
              <a:gd name="T3" fmla="*/ 95883169 h 153"/>
              <a:gd name="T4" fmla="*/ 53205497 w 250"/>
              <a:gd name="T5" fmla="*/ 87472254 h 153"/>
              <a:gd name="T6" fmla="*/ 70419843 w 250"/>
              <a:gd name="T7" fmla="*/ 90836620 h 153"/>
              <a:gd name="T8" fmla="*/ 89197899 w 250"/>
              <a:gd name="T9" fmla="*/ 97565352 h 153"/>
              <a:gd name="T10" fmla="*/ 93892720 w 250"/>
              <a:gd name="T11" fmla="*/ 102611900 h 153"/>
              <a:gd name="T12" fmla="*/ 106412245 w 250"/>
              <a:gd name="T13" fmla="*/ 114387181 h 153"/>
              <a:gd name="T14" fmla="*/ 115800637 w 250"/>
              <a:gd name="T15" fmla="*/ 144665176 h 153"/>
              <a:gd name="T16" fmla="*/ 129885103 w 250"/>
              <a:gd name="T17" fmla="*/ 141300810 h 153"/>
              <a:gd name="T18" fmla="*/ 151793020 w 250"/>
              <a:gd name="T19" fmla="*/ 144665176 h 153"/>
              <a:gd name="T20" fmla="*/ 183090619 w 250"/>
              <a:gd name="T21" fmla="*/ 178308874 h 153"/>
              <a:gd name="T22" fmla="*/ 215953120 w 250"/>
              <a:gd name="T23" fmla="*/ 198495069 h 153"/>
              <a:gd name="T24" fmla="*/ 247250681 w 250"/>
              <a:gd name="T25" fmla="*/ 220362150 h 153"/>
              <a:gd name="T26" fmla="*/ 259770205 w 250"/>
              <a:gd name="T27" fmla="*/ 255687991 h 153"/>
              <a:gd name="T28" fmla="*/ 278548241 w 250"/>
              <a:gd name="T29" fmla="*/ 227090881 h 153"/>
              <a:gd name="T30" fmla="*/ 281678122 w 250"/>
              <a:gd name="T31" fmla="*/ 201859435 h 153"/>
              <a:gd name="T32" fmla="*/ 269159849 w 250"/>
              <a:gd name="T33" fmla="*/ 163169188 h 153"/>
              <a:gd name="T34" fmla="*/ 295762587 w 250"/>
              <a:gd name="T35" fmla="*/ 154758273 h 153"/>
              <a:gd name="T36" fmla="*/ 328625167 w 250"/>
              <a:gd name="T37" fmla="*/ 163169188 h 153"/>
              <a:gd name="T38" fmla="*/ 381830644 w 250"/>
              <a:gd name="T39" fmla="*/ 158122639 h 153"/>
              <a:gd name="T40" fmla="*/ 381830644 w 250"/>
              <a:gd name="T41" fmla="*/ 136254261 h 153"/>
              <a:gd name="T42" fmla="*/ 317670504 w 250"/>
              <a:gd name="T43" fmla="*/ 136254261 h 153"/>
              <a:gd name="T44" fmla="*/ 286372944 w 250"/>
              <a:gd name="T45" fmla="*/ 132889895 h 153"/>
              <a:gd name="T46" fmla="*/ 258205265 w 250"/>
              <a:gd name="T47" fmla="*/ 144665176 h 153"/>
              <a:gd name="T48" fmla="*/ 239427229 w 250"/>
              <a:gd name="T49" fmla="*/ 141300810 h 153"/>
              <a:gd name="T50" fmla="*/ 223777823 w 250"/>
              <a:gd name="T51" fmla="*/ 142982993 h 153"/>
              <a:gd name="T52" fmla="*/ 204999787 w 250"/>
              <a:gd name="T53" fmla="*/ 132889895 h 153"/>
              <a:gd name="T54" fmla="*/ 204999787 w 250"/>
              <a:gd name="T55" fmla="*/ 124480278 h 153"/>
              <a:gd name="T56" fmla="*/ 201869906 w 250"/>
              <a:gd name="T57" fmla="*/ 95883169 h 153"/>
              <a:gd name="T58" fmla="*/ 140839687 w 250"/>
              <a:gd name="T59" fmla="*/ 72332588 h 153"/>
              <a:gd name="T60" fmla="*/ 109542126 w 250"/>
              <a:gd name="T61" fmla="*/ 50464210 h 153"/>
              <a:gd name="T62" fmla="*/ 70419843 w 250"/>
              <a:gd name="T63" fmla="*/ 60557308 h 153"/>
              <a:gd name="T64" fmla="*/ 45382045 w 250"/>
              <a:gd name="T65" fmla="*/ 26914936 h 153"/>
              <a:gd name="T66" fmla="*/ 46946986 w 250"/>
              <a:gd name="T67" fmla="*/ 0 h 153"/>
              <a:gd name="T68" fmla="*/ 28167689 w 250"/>
              <a:gd name="T69" fmla="*/ 117751546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0"/>
              <a:gd name="T106" fmla="*/ 0 h 153"/>
              <a:gd name="T107" fmla="*/ 250 w 250"/>
              <a:gd name="T108" fmla="*/ 153 h 1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0" h="153">
                <a:moveTo>
                  <a:pt x="18" y="70"/>
                </a:moveTo>
                <a:lnTo>
                  <a:pt x="24" y="68"/>
                </a:lnTo>
                <a:lnTo>
                  <a:pt x="26" y="62"/>
                </a:lnTo>
                <a:lnTo>
                  <a:pt x="28" y="57"/>
                </a:lnTo>
                <a:lnTo>
                  <a:pt x="36" y="60"/>
                </a:lnTo>
                <a:lnTo>
                  <a:pt x="34" y="52"/>
                </a:lnTo>
                <a:lnTo>
                  <a:pt x="41" y="49"/>
                </a:lnTo>
                <a:lnTo>
                  <a:pt x="45" y="54"/>
                </a:lnTo>
                <a:lnTo>
                  <a:pt x="51" y="54"/>
                </a:lnTo>
                <a:lnTo>
                  <a:pt x="57" y="58"/>
                </a:lnTo>
                <a:lnTo>
                  <a:pt x="60" y="60"/>
                </a:lnTo>
                <a:lnTo>
                  <a:pt x="60" y="61"/>
                </a:lnTo>
                <a:lnTo>
                  <a:pt x="61" y="66"/>
                </a:lnTo>
                <a:lnTo>
                  <a:pt x="68" y="68"/>
                </a:lnTo>
                <a:lnTo>
                  <a:pt x="68" y="75"/>
                </a:lnTo>
                <a:lnTo>
                  <a:pt x="74" y="86"/>
                </a:lnTo>
                <a:lnTo>
                  <a:pt x="81" y="87"/>
                </a:lnTo>
                <a:lnTo>
                  <a:pt x="83" y="84"/>
                </a:lnTo>
                <a:lnTo>
                  <a:pt x="91" y="80"/>
                </a:lnTo>
                <a:lnTo>
                  <a:pt x="97" y="86"/>
                </a:lnTo>
                <a:lnTo>
                  <a:pt x="105" y="94"/>
                </a:lnTo>
                <a:lnTo>
                  <a:pt x="117" y="106"/>
                </a:lnTo>
                <a:lnTo>
                  <a:pt x="137" y="111"/>
                </a:lnTo>
                <a:lnTo>
                  <a:pt x="138" y="118"/>
                </a:lnTo>
                <a:lnTo>
                  <a:pt x="151" y="124"/>
                </a:lnTo>
                <a:lnTo>
                  <a:pt x="158" y="131"/>
                </a:lnTo>
                <a:lnTo>
                  <a:pt x="153" y="152"/>
                </a:lnTo>
                <a:lnTo>
                  <a:pt x="166" y="152"/>
                </a:lnTo>
                <a:lnTo>
                  <a:pt x="173" y="141"/>
                </a:lnTo>
                <a:lnTo>
                  <a:pt x="178" y="135"/>
                </a:lnTo>
                <a:lnTo>
                  <a:pt x="182" y="130"/>
                </a:lnTo>
                <a:lnTo>
                  <a:pt x="180" y="120"/>
                </a:lnTo>
                <a:lnTo>
                  <a:pt x="170" y="116"/>
                </a:lnTo>
                <a:lnTo>
                  <a:pt x="172" y="97"/>
                </a:lnTo>
                <a:lnTo>
                  <a:pt x="181" y="90"/>
                </a:lnTo>
                <a:lnTo>
                  <a:pt x="189" y="92"/>
                </a:lnTo>
                <a:lnTo>
                  <a:pt x="207" y="89"/>
                </a:lnTo>
                <a:lnTo>
                  <a:pt x="210" y="97"/>
                </a:lnTo>
                <a:lnTo>
                  <a:pt x="221" y="96"/>
                </a:lnTo>
                <a:lnTo>
                  <a:pt x="244" y="94"/>
                </a:lnTo>
                <a:lnTo>
                  <a:pt x="249" y="86"/>
                </a:lnTo>
                <a:lnTo>
                  <a:pt x="244" y="81"/>
                </a:lnTo>
                <a:lnTo>
                  <a:pt x="229" y="81"/>
                </a:lnTo>
                <a:lnTo>
                  <a:pt x="203" y="81"/>
                </a:lnTo>
                <a:lnTo>
                  <a:pt x="193" y="81"/>
                </a:lnTo>
                <a:lnTo>
                  <a:pt x="183" y="79"/>
                </a:lnTo>
                <a:lnTo>
                  <a:pt x="167" y="87"/>
                </a:lnTo>
                <a:lnTo>
                  <a:pt x="165" y="86"/>
                </a:lnTo>
                <a:lnTo>
                  <a:pt x="161" y="82"/>
                </a:lnTo>
                <a:lnTo>
                  <a:pt x="153" y="84"/>
                </a:lnTo>
                <a:lnTo>
                  <a:pt x="145" y="87"/>
                </a:lnTo>
                <a:lnTo>
                  <a:pt x="143" y="85"/>
                </a:lnTo>
                <a:lnTo>
                  <a:pt x="141" y="82"/>
                </a:lnTo>
                <a:lnTo>
                  <a:pt x="131" y="79"/>
                </a:lnTo>
                <a:lnTo>
                  <a:pt x="129" y="78"/>
                </a:lnTo>
                <a:lnTo>
                  <a:pt x="131" y="74"/>
                </a:lnTo>
                <a:lnTo>
                  <a:pt x="136" y="71"/>
                </a:lnTo>
                <a:lnTo>
                  <a:pt x="129" y="57"/>
                </a:lnTo>
                <a:lnTo>
                  <a:pt x="118" y="36"/>
                </a:lnTo>
                <a:lnTo>
                  <a:pt x="90" y="43"/>
                </a:lnTo>
                <a:lnTo>
                  <a:pt x="83" y="36"/>
                </a:lnTo>
                <a:lnTo>
                  <a:pt x="70" y="30"/>
                </a:lnTo>
                <a:lnTo>
                  <a:pt x="58" y="39"/>
                </a:lnTo>
                <a:lnTo>
                  <a:pt x="45" y="36"/>
                </a:lnTo>
                <a:lnTo>
                  <a:pt x="32" y="27"/>
                </a:lnTo>
                <a:lnTo>
                  <a:pt x="29" y="16"/>
                </a:lnTo>
                <a:lnTo>
                  <a:pt x="31" y="8"/>
                </a:lnTo>
                <a:lnTo>
                  <a:pt x="30" y="0"/>
                </a:lnTo>
                <a:lnTo>
                  <a:pt x="0" y="16"/>
                </a:lnTo>
                <a:lnTo>
                  <a:pt x="18" y="7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27" name="Freeform 68">
            <a:extLst>
              <a:ext uri="{FF2B5EF4-FFF2-40B4-BE49-F238E27FC236}">
                <a16:creationId xmlns:a16="http://schemas.microsoft.com/office/drawing/2014/main" id="{7EC3D5F5-91C1-44EB-80E6-D74A662F65BC}"/>
              </a:ext>
            </a:extLst>
          </p:cNvPr>
          <p:cNvSpPr>
            <a:spLocks/>
          </p:cNvSpPr>
          <p:nvPr/>
        </p:nvSpPr>
        <p:spPr bwMode="auto">
          <a:xfrm>
            <a:off x="4098200" y="2524951"/>
            <a:ext cx="253554" cy="226336"/>
          </a:xfrm>
          <a:custGeom>
            <a:avLst/>
            <a:gdLst>
              <a:gd name="T0" fmla="*/ 0 w 191"/>
              <a:gd name="T1" fmla="*/ 32855643 h 134"/>
              <a:gd name="T2" fmla="*/ 1575071 w 191"/>
              <a:gd name="T3" fmla="*/ 63983358 h 134"/>
              <a:gd name="T4" fmla="*/ 17325780 w 191"/>
              <a:gd name="T5" fmla="*/ 44960360 h 134"/>
              <a:gd name="T6" fmla="*/ 39378027 w 191"/>
              <a:gd name="T7" fmla="*/ 69171089 h 134"/>
              <a:gd name="T8" fmla="*/ 29927604 w 191"/>
              <a:gd name="T9" fmla="*/ 83005040 h 134"/>
              <a:gd name="T10" fmla="*/ 3150142 w 191"/>
              <a:gd name="T11" fmla="*/ 69171089 h 134"/>
              <a:gd name="T12" fmla="*/ 0 w 191"/>
              <a:gd name="T13" fmla="*/ 89922036 h 134"/>
              <a:gd name="T14" fmla="*/ 3150142 w 191"/>
              <a:gd name="T15" fmla="*/ 102026743 h 134"/>
              <a:gd name="T16" fmla="*/ 17325780 w 191"/>
              <a:gd name="T17" fmla="*/ 103755986 h 134"/>
              <a:gd name="T18" fmla="*/ 11025498 w 191"/>
              <a:gd name="T19" fmla="*/ 117589937 h 134"/>
              <a:gd name="T20" fmla="*/ 23627322 w 191"/>
              <a:gd name="T21" fmla="*/ 126236156 h 134"/>
              <a:gd name="T22" fmla="*/ 23627322 w 191"/>
              <a:gd name="T23" fmla="*/ 167738009 h 134"/>
              <a:gd name="T24" fmla="*/ 64580420 w 191"/>
              <a:gd name="T25" fmla="*/ 155633302 h 134"/>
              <a:gd name="T26" fmla="*/ 88206497 w 191"/>
              <a:gd name="T27" fmla="*/ 143528595 h 134"/>
              <a:gd name="T28" fmla="*/ 141760149 w 191"/>
              <a:gd name="T29" fmla="*/ 171196496 h 134"/>
              <a:gd name="T30" fmla="*/ 173262853 w 191"/>
              <a:gd name="T31" fmla="*/ 186761047 h 134"/>
              <a:gd name="T32" fmla="*/ 181138205 w 191"/>
              <a:gd name="T33" fmla="*/ 195407266 h 134"/>
              <a:gd name="T34" fmla="*/ 184288346 w 191"/>
              <a:gd name="T35" fmla="*/ 214428948 h 134"/>
              <a:gd name="T36" fmla="*/ 215791011 w 191"/>
              <a:gd name="T37" fmla="*/ 229992143 h 134"/>
              <a:gd name="T38" fmla="*/ 261469310 w 191"/>
              <a:gd name="T39" fmla="*/ 174655025 h 134"/>
              <a:gd name="T40" fmla="*/ 291396905 w 191"/>
              <a:gd name="T41" fmla="*/ 174655025 h 134"/>
              <a:gd name="T42" fmla="*/ 296122116 w 191"/>
              <a:gd name="T43" fmla="*/ 152174814 h 134"/>
              <a:gd name="T44" fmla="*/ 299272257 w 191"/>
              <a:gd name="T45" fmla="*/ 141799351 h 134"/>
              <a:gd name="T46" fmla="*/ 289821834 w 191"/>
              <a:gd name="T47" fmla="*/ 127965400 h 134"/>
              <a:gd name="T48" fmla="*/ 267769592 w 191"/>
              <a:gd name="T49" fmla="*/ 119319181 h 134"/>
              <a:gd name="T50" fmla="*/ 266194522 w 191"/>
              <a:gd name="T51" fmla="*/ 107214474 h 134"/>
              <a:gd name="T52" fmla="*/ 234691857 w 191"/>
              <a:gd name="T53" fmla="*/ 98568255 h 134"/>
              <a:gd name="T54" fmla="*/ 215791011 w 191"/>
              <a:gd name="T55" fmla="*/ 77817308 h 134"/>
              <a:gd name="T56" fmla="*/ 207915658 w 191"/>
              <a:gd name="T57" fmla="*/ 65712601 h 134"/>
              <a:gd name="T58" fmla="*/ 193738769 w 191"/>
              <a:gd name="T59" fmla="*/ 53606580 h 134"/>
              <a:gd name="T60" fmla="*/ 184288346 w 191"/>
              <a:gd name="T61" fmla="*/ 60524870 h 134"/>
              <a:gd name="T62" fmla="*/ 177988064 w 191"/>
              <a:gd name="T63" fmla="*/ 65712601 h 134"/>
              <a:gd name="T64" fmla="*/ 166962571 w 191"/>
              <a:gd name="T65" fmla="*/ 63983358 h 134"/>
              <a:gd name="T66" fmla="*/ 157512109 w 191"/>
              <a:gd name="T67" fmla="*/ 44960360 h 134"/>
              <a:gd name="T68" fmla="*/ 157512109 w 191"/>
              <a:gd name="T69" fmla="*/ 32855643 h 134"/>
              <a:gd name="T70" fmla="*/ 146485360 w 191"/>
              <a:gd name="T71" fmla="*/ 29397156 h 134"/>
              <a:gd name="T72" fmla="*/ 143335219 w 191"/>
              <a:gd name="T73" fmla="*/ 19021687 h 134"/>
              <a:gd name="T74" fmla="*/ 130734655 w 191"/>
              <a:gd name="T75" fmla="*/ 8646222 h 134"/>
              <a:gd name="T76" fmla="*/ 121284232 w 191"/>
              <a:gd name="T77" fmla="*/ 8646222 h 134"/>
              <a:gd name="T78" fmla="*/ 114983950 w 191"/>
              <a:gd name="T79" fmla="*/ 0 h 134"/>
              <a:gd name="T80" fmla="*/ 103957202 w 191"/>
              <a:gd name="T81" fmla="*/ 5187733 h 134"/>
              <a:gd name="T82" fmla="*/ 107108598 w 191"/>
              <a:gd name="T83" fmla="*/ 19021687 h 134"/>
              <a:gd name="T84" fmla="*/ 102382131 w 191"/>
              <a:gd name="T85" fmla="*/ 15563200 h 134"/>
              <a:gd name="T86" fmla="*/ 94506779 w 191"/>
              <a:gd name="T87" fmla="*/ 13833956 h 134"/>
              <a:gd name="T88" fmla="*/ 88206497 w 191"/>
              <a:gd name="T89" fmla="*/ 32855643 h 134"/>
              <a:gd name="T90" fmla="*/ 75605913 w 191"/>
              <a:gd name="T91" fmla="*/ 36314131 h 134"/>
              <a:gd name="T92" fmla="*/ 64580420 w 191"/>
              <a:gd name="T93" fmla="*/ 32855643 h 134"/>
              <a:gd name="T94" fmla="*/ 55128742 w 191"/>
              <a:gd name="T95" fmla="*/ 41501862 h 134"/>
              <a:gd name="T96" fmla="*/ 45678319 w 191"/>
              <a:gd name="T97" fmla="*/ 32855643 h 134"/>
              <a:gd name="T98" fmla="*/ 31502675 w 191"/>
              <a:gd name="T99" fmla="*/ 24209424 h 134"/>
              <a:gd name="T100" fmla="*/ 0 w 191"/>
              <a:gd name="T101" fmla="*/ 32855643 h 134"/>
              <a:gd name="T102" fmla="*/ 0 w 191"/>
              <a:gd name="T103" fmla="*/ 32855643 h 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1"/>
              <a:gd name="T157" fmla="*/ 0 h 134"/>
              <a:gd name="T158" fmla="*/ 191 w 191"/>
              <a:gd name="T159" fmla="*/ 134 h 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1" h="134">
                <a:moveTo>
                  <a:pt x="0" y="19"/>
                </a:moveTo>
                <a:lnTo>
                  <a:pt x="1" y="37"/>
                </a:lnTo>
                <a:lnTo>
                  <a:pt x="11" y="26"/>
                </a:lnTo>
                <a:lnTo>
                  <a:pt x="25" y="40"/>
                </a:lnTo>
                <a:lnTo>
                  <a:pt x="19" y="48"/>
                </a:lnTo>
                <a:lnTo>
                  <a:pt x="2" y="40"/>
                </a:lnTo>
                <a:lnTo>
                  <a:pt x="0" y="52"/>
                </a:lnTo>
                <a:lnTo>
                  <a:pt x="2" y="59"/>
                </a:lnTo>
                <a:lnTo>
                  <a:pt x="11" y="60"/>
                </a:lnTo>
                <a:lnTo>
                  <a:pt x="7" y="68"/>
                </a:lnTo>
                <a:lnTo>
                  <a:pt x="15" y="73"/>
                </a:lnTo>
                <a:lnTo>
                  <a:pt x="15" y="97"/>
                </a:lnTo>
                <a:lnTo>
                  <a:pt x="41" y="90"/>
                </a:lnTo>
                <a:lnTo>
                  <a:pt x="56" y="83"/>
                </a:lnTo>
                <a:lnTo>
                  <a:pt x="90" y="99"/>
                </a:lnTo>
                <a:lnTo>
                  <a:pt x="110" y="108"/>
                </a:lnTo>
                <a:lnTo>
                  <a:pt x="115" y="113"/>
                </a:lnTo>
                <a:lnTo>
                  <a:pt x="117" y="124"/>
                </a:lnTo>
                <a:lnTo>
                  <a:pt x="137" y="133"/>
                </a:lnTo>
                <a:lnTo>
                  <a:pt x="166" y="101"/>
                </a:lnTo>
                <a:lnTo>
                  <a:pt x="185" y="101"/>
                </a:lnTo>
                <a:lnTo>
                  <a:pt x="188" y="88"/>
                </a:lnTo>
                <a:lnTo>
                  <a:pt x="190" y="82"/>
                </a:lnTo>
                <a:lnTo>
                  <a:pt x="184" y="74"/>
                </a:lnTo>
                <a:lnTo>
                  <a:pt x="170" y="69"/>
                </a:lnTo>
                <a:lnTo>
                  <a:pt x="169" y="62"/>
                </a:lnTo>
                <a:lnTo>
                  <a:pt x="149" y="57"/>
                </a:lnTo>
                <a:lnTo>
                  <a:pt x="137" y="45"/>
                </a:lnTo>
                <a:lnTo>
                  <a:pt x="132" y="38"/>
                </a:lnTo>
                <a:lnTo>
                  <a:pt x="123" y="31"/>
                </a:lnTo>
                <a:lnTo>
                  <a:pt x="117" y="35"/>
                </a:lnTo>
                <a:lnTo>
                  <a:pt x="113" y="38"/>
                </a:lnTo>
                <a:lnTo>
                  <a:pt x="106" y="37"/>
                </a:lnTo>
                <a:lnTo>
                  <a:pt x="100" y="26"/>
                </a:lnTo>
                <a:lnTo>
                  <a:pt x="100" y="19"/>
                </a:lnTo>
                <a:lnTo>
                  <a:pt x="93" y="17"/>
                </a:lnTo>
                <a:lnTo>
                  <a:pt x="91" y="11"/>
                </a:lnTo>
                <a:lnTo>
                  <a:pt x="83" y="5"/>
                </a:lnTo>
                <a:lnTo>
                  <a:pt x="77" y="5"/>
                </a:lnTo>
                <a:lnTo>
                  <a:pt x="73" y="0"/>
                </a:lnTo>
                <a:lnTo>
                  <a:pt x="66" y="3"/>
                </a:lnTo>
                <a:lnTo>
                  <a:pt x="68" y="11"/>
                </a:lnTo>
                <a:lnTo>
                  <a:pt x="65" y="9"/>
                </a:lnTo>
                <a:lnTo>
                  <a:pt x="60" y="8"/>
                </a:lnTo>
                <a:lnTo>
                  <a:pt x="56" y="19"/>
                </a:lnTo>
                <a:lnTo>
                  <a:pt x="48" y="21"/>
                </a:lnTo>
                <a:lnTo>
                  <a:pt x="41" y="19"/>
                </a:lnTo>
                <a:lnTo>
                  <a:pt x="35" y="24"/>
                </a:lnTo>
                <a:lnTo>
                  <a:pt x="29" y="19"/>
                </a:lnTo>
                <a:lnTo>
                  <a:pt x="20" y="14"/>
                </a:lnTo>
                <a:lnTo>
                  <a:pt x="0" y="19"/>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28" name="Freeform 69">
            <a:extLst>
              <a:ext uri="{FF2B5EF4-FFF2-40B4-BE49-F238E27FC236}">
                <a16:creationId xmlns:a16="http://schemas.microsoft.com/office/drawing/2014/main" id="{091E3CB6-1F28-44F7-8697-1D029BACE1D9}"/>
              </a:ext>
            </a:extLst>
          </p:cNvPr>
          <p:cNvSpPr>
            <a:spLocks/>
          </p:cNvSpPr>
          <p:nvPr/>
        </p:nvSpPr>
        <p:spPr bwMode="auto">
          <a:xfrm>
            <a:off x="4383657" y="2522912"/>
            <a:ext cx="208217" cy="116228"/>
          </a:xfrm>
          <a:custGeom>
            <a:avLst/>
            <a:gdLst>
              <a:gd name="T0" fmla="*/ 62060649 w 160"/>
              <a:gd name="T1" fmla="*/ 82551268 h 69"/>
              <a:gd name="T2" fmla="*/ 43896322 w 160"/>
              <a:gd name="T3" fmla="*/ 82551268 h 69"/>
              <a:gd name="T4" fmla="*/ 9082166 w 160"/>
              <a:gd name="T5" fmla="*/ 87710414 h 69"/>
              <a:gd name="T6" fmla="*/ 0 w 160"/>
              <a:gd name="T7" fmla="*/ 99749247 h 69"/>
              <a:gd name="T8" fmla="*/ 9082166 w 160"/>
              <a:gd name="T9" fmla="*/ 104909684 h 69"/>
              <a:gd name="T10" fmla="*/ 16649818 w 160"/>
              <a:gd name="T11" fmla="*/ 110068809 h 69"/>
              <a:gd name="T12" fmla="*/ 65087217 w 160"/>
              <a:gd name="T13" fmla="*/ 108348226 h 69"/>
              <a:gd name="T14" fmla="*/ 96874808 w 160"/>
              <a:gd name="T15" fmla="*/ 108348226 h 69"/>
              <a:gd name="T16" fmla="*/ 112011337 w 160"/>
              <a:gd name="T17" fmla="*/ 116948516 h 69"/>
              <a:gd name="T18" fmla="*/ 116552418 w 160"/>
              <a:gd name="T19" fmla="*/ 101469830 h 69"/>
              <a:gd name="T20" fmla="*/ 130175663 w 160"/>
              <a:gd name="T21" fmla="*/ 99749247 h 69"/>
              <a:gd name="T22" fmla="*/ 149853274 w 160"/>
              <a:gd name="T23" fmla="*/ 94590122 h 69"/>
              <a:gd name="T24" fmla="*/ 166503125 w 160"/>
              <a:gd name="T25" fmla="*/ 91150268 h 69"/>
              <a:gd name="T26" fmla="*/ 196777413 w 160"/>
              <a:gd name="T27" fmla="*/ 72233018 h 69"/>
              <a:gd name="T28" fmla="*/ 230078269 w 160"/>
              <a:gd name="T29" fmla="*/ 53314477 h 69"/>
              <a:gd name="T30" fmla="*/ 240673716 w 160"/>
              <a:gd name="T31" fmla="*/ 42996227 h 69"/>
              <a:gd name="T32" fmla="*/ 236132635 w 160"/>
              <a:gd name="T33" fmla="*/ 25796947 h 69"/>
              <a:gd name="T34" fmla="*/ 220996106 w 160"/>
              <a:gd name="T35" fmla="*/ 25796947 h 69"/>
              <a:gd name="T36" fmla="*/ 205859577 w 160"/>
              <a:gd name="T37" fmla="*/ 17197963 h 69"/>
              <a:gd name="T38" fmla="*/ 189208534 w 160"/>
              <a:gd name="T39" fmla="*/ 10319564 h 69"/>
              <a:gd name="T40" fmla="*/ 149853274 w 160"/>
              <a:gd name="T41" fmla="*/ 6879710 h 69"/>
              <a:gd name="T42" fmla="*/ 98388092 w 160"/>
              <a:gd name="T43" fmla="*/ 0 h 69"/>
              <a:gd name="T44" fmla="*/ 89305928 w 160"/>
              <a:gd name="T45" fmla="*/ 1719272 h 69"/>
              <a:gd name="T46" fmla="*/ 92333726 w 160"/>
              <a:gd name="T47" fmla="*/ 10319564 h 69"/>
              <a:gd name="T48" fmla="*/ 98388092 w 160"/>
              <a:gd name="T49" fmla="*/ 20637817 h 69"/>
              <a:gd name="T50" fmla="*/ 83251563 w 160"/>
              <a:gd name="T51" fmla="*/ 22357093 h 69"/>
              <a:gd name="T52" fmla="*/ 80224976 w 160"/>
              <a:gd name="T53" fmla="*/ 17197963 h 69"/>
              <a:gd name="T54" fmla="*/ 63573933 w 160"/>
              <a:gd name="T55" fmla="*/ 15478692 h 69"/>
              <a:gd name="T56" fmla="*/ 40868524 w 160"/>
              <a:gd name="T57" fmla="*/ 17197963 h 69"/>
              <a:gd name="T58" fmla="*/ 51465202 w 160"/>
              <a:gd name="T59" fmla="*/ 22357093 h 69"/>
              <a:gd name="T60" fmla="*/ 52978486 w 160"/>
              <a:gd name="T61" fmla="*/ 29236801 h 69"/>
              <a:gd name="T62" fmla="*/ 46924120 w 160"/>
              <a:gd name="T63" fmla="*/ 37835780 h 69"/>
              <a:gd name="T64" fmla="*/ 46924120 w 160"/>
              <a:gd name="T65" fmla="*/ 49874623 h 69"/>
              <a:gd name="T66" fmla="*/ 54491769 w 160"/>
              <a:gd name="T67" fmla="*/ 56754331 h 69"/>
              <a:gd name="T68" fmla="*/ 83251563 w 160"/>
              <a:gd name="T69" fmla="*/ 56754331 h 69"/>
              <a:gd name="T70" fmla="*/ 93847010 w 160"/>
              <a:gd name="T71" fmla="*/ 56754331 h 69"/>
              <a:gd name="T72" fmla="*/ 102929173 w 160"/>
              <a:gd name="T73" fmla="*/ 67072582 h 69"/>
              <a:gd name="T74" fmla="*/ 93847010 w 160"/>
              <a:gd name="T75" fmla="*/ 80831997 h 69"/>
              <a:gd name="T76" fmla="*/ 83251563 w 160"/>
              <a:gd name="T77" fmla="*/ 80831997 h 69"/>
              <a:gd name="T78" fmla="*/ 72656096 w 160"/>
              <a:gd name="T79" fmla="*/ 79111414 h 69"/>
              <a:gd name="T80" fmla="*/ 68115014 w 160"/>
              <a:gd name="T81" fmla="*/ 80831997 h 69"/>
              <a:gd name="T82" fmla="*/ 62060649 w 160"/>
              <a:gd name="T83" fmla="*/ 82551268 h 69"/>
              <a:gd name="T84" fmla="*/ 62060649 w 160"/>
              <a:gd name="T85" fmla="*/ 82551268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
              <a:gd name="T130" fmla="*/ 0 h 69"/>
              <a:gd name="T131" fmla="*/ 160 w 160"/>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 h="69">
                <a:moveTo>
                  <a:pt x="41" y="48"/>
                </a:moveTo>
                <a:lnTo>
                  <a:pt x="29" y="48"/>
                </a:lnTo>
                <a:lnTo>
                  <a:pt x="6" y="51"/>
                </a:lnTo>
                <a:lnTo>
                  <a:pt x="0" y="58"/>
                </a:lnTo>
                <a:lnTo>
                  <a:pt x="6" y="61"/>
                </a:lnTo>
                <a:lnTo>
                  <a:pt x="11" y="64"/>
                </a:lnTo>
                <a:lnTo>
                  <a:pt x="43" y="63"/>
                </a:lnTo>
                <a:lnTo>
                  <a:pt x="64" y="63"/>
                </a:lnTo>
                <a:lnTo>
                  <a:pt x="74" y="68"/>
                </a:lnTo>
                <a:lnTo>
                  <a:pt x="77" y="59"/>
                </a:lnTo>
                <a:lnTo>
                  <a:pt x="86" y="58"/>
                </a:lnTo>
                <a:lnTo>
                  <a:pt x="99" y="55"/>
                </a:lnTo>
                <a:lnTo>
                  <a:pt x="110" y="53"/>
                </a:lnTo>
                <a:lnTo>
                  <a:pt x="130" y="42"/>
                </a:lnTo>
                <a:lnTo>
                  <a:pt x="152" y="31"/>
                </a:lnTo>
                <a:lnTo>
                  <a:pt x="159" y="25"/>
                </a:lnTo>
                <a:lnTo>
                  <a:pt x="156" y="15"/>
                </a:lnTo>
                <a:lnTo>
                  <a:pt x="146" y="15"/>
                </a:lnTo>
                <a:lnTo>
                  <a:pt x="136" y="10"/>
                </a:lnTo>
                <a:lnTo>
                  <a:pt x="125" y="6"/>
                </a:lnTo>
                <a:lnTo>
                  <a:pt x="99" y="4"/>
                </a:lnTo>
                <a:lnTo>
                  <a:pt x="65" y="0"/>
                </a:lnTo>
                <a:lnTo>
                  <a:pt x="59" y="1"/>
                </a:lnTo>
                <a:lnTo>
                  <a:pt x="61" y="6"/>
                </a:lnTo>
                <a:lnTo>
                  <a:pt x="65" y="12"/>
                </a:lnTo>
                <a:lnTo>
                  <a:pt x="55" y="13"/>
                </a:lnTo>
                <a:lnTo>
                  <a:pt x="53" y="10"/>
                </a:lnTo>
                <a:lnTo>
                  <a:pt x="42" y="9"/>
                </a:lnTo>
                <a:lnTo>
                  <a:pt x="27" y="10"/>
                </a:lnTo>
                <a:lnTo>
                  <a:pt x="34" y="13"/>
                </a:lnTo>
                <a:lnTo>
                  <a:pt x="35" y="17"/>
                </a:lnTo>
                <a:lnTo>
                  <a:pt x="31" y="22"/>
                </a:lnTo>
                <a:lnTo>
                  <a:pt x="31" y="29"/>
                </a:lnTo>
                <a:lnTo>
                  <a:pt x="36" y="33"/>
                </a:lnTo>
                <a:lnTo>
                  <a:pt x="55" y="33"/>
                </a:lnTo>
                <a:lnTo>
                  <a:pt x="62" y="33"/>
                </a:lnTo>
                <a:lnTo>
                  <a:pt x="68" y="39"/>
                </a:lnTo>
                <a:lnTo>
                  <a:pt x="62" y="47"/>
                </a:lnTo>
                <a:lnTo>
                  <a:pt x="55" y="47"/>
                </a:lnTo>
                <a:lnTo>
                  <a:pt x="48" y="46"/>
                </a:lnTo>
                <a:lnTo>
                  <a:pt x="45" y="47"/>
                </a:lnTo>
                <a:lnTo>
                  <a:pt x="41" y="48"/>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29" name="Freeform 70">
            <a:extLst>
              <a:ext uri="{FF2B5EF4-FFF2-40B4-BE49-F238E27FC236}">
                <a16:creationId xmlns:a16="http://schemas.microsoft.com/office/drawing/2014/main" id="{5B632F82-EE16-417E-8034-54A733A20B6E}"/>
              </a:ext>
            </a:extLst>
          </p:cNvPr>
          <p:cNvSpPr>
            <a:spLocks/>
          </p:cNvSpPr>
          <p:nvPr/>
        </p:nvSpPr>
        <p:spPr bwMode="auto">
          <a:xfrm>
            <a:off x="4363507" y="2594279"/>
            <a:ext cx="134333" cy="120304"/>
          </a:xfrm>
          <a:custGeom>
            <a:avLst/>
            <a:gdLst>
              <a:gd name="T0" fmla="*/ 0 w 102"/>
              <a:gd name="T1" fmla="*/ 102674656 h 71"/>
              <a:gd name="T2" fmla="*/ 1550147 w 102"/>
              <a:gd name="T3" fmla="*/ 107894661 h 71"/>
              <a:gd name="T4" fmla="*/ 12402423 w 102"/>
              <a:gd name="T5" fmla="*/ 109635982 h 71"/>
              <a:gd name="T6" fmla="*/ 40307556 w 102"/>
              <a:gd name="T7" fmla="*/ 111375984 h 71"/>
              <a:gd name="T8" fmla="*/ 72863135 w 102"/>
              <a:gd name="T9" fmla="*/ 73090648 h 71"/>
              <a:gd name="T10" fmla="*/ 82164034 w 102"/>
              <a:gd name="T11" fmla="*/ 97453332 h 71"/>
              <a:gd name="T12" fmla="*/ 91466159 w 102"/>
              <a:gd name="T13" fmla="*/ 121817314 h 71"/>
              <a:gd name="T14" fmla="*/ 111619309 w 102"/>
              <a:gd name="T15" fmla="*/ 111375984 h 71"/>
              <a:gd name="T16" fmla="*/ 133322607 w 102"/>
              <a:gd name="T17" fmla="*/ 102674656 h 71"/>
              <a:gd name="T18" fmla="*/ 155027149 w 102"/>
              <a:gd name="T19" fmla="*/ 109635982 h 71"/>
              <a:gd name="T20" fmla="*/ 156577296 w 102"/>
              <a:gd name="T21" fmla="*/ 73090648 h 71"/>
              <a:gd name="T22" fmla="*/ 141074585 w 102"/>
              <a:gd name="T23" fmla="*/ 66129322 h 71"/>
              <a:gd name="T24" fmla="*/ 131772460 w 102"/>
              <a:gd name="T25" fmla="*/ 67869323 h 71"/>
              <a:gd name="T26" fmla="*/ 137974292 w 102"/>
              <a:gd name="T27" fmla="*/ 45246662 h 71"/>
              <a:gd name="T28" fmla="*/ 119371288 w 102"/>
              <a:gd name="T29" fmla="*/ 40025327 h 71"/>
              <a:gd name="T30" fmla="*/ 103868576 w 102"/>
              <a:gd name="T31" fmla="*/ 38285326 h 71"/>
              <a:gd name="T32" fmla="*/ 82164034 w 102"/>
              <a:gd name="T33" fmla="*/ 38285326 h 71"/>
              <a:gd name="T34" fmla="*/ 65111157 w 102"/>
              <a:gd name="T35" fmla="*/ 38285326 h 71"/>
              <a:gd name="T36" fmla="*/ 43407859 w 102"/>
              <a:gd name="T37" fmla="*/ 38285326 h 71"/>
              <a:gd name="T38" fmla="*/ 26354992 w 102"/>
              <a:gd name="T39" fmla="*/ 34805322 h 71"/>
              <a:gd name="T40" fmla="*/ 23253454 w 102"/>
              <a:gd name="T41" fmla="*/ 31324000 h 71"/>
              <a:gd name="T42" fmla="*/ 26354992 w 102"/>
              <a:gd name="T43" fmla="*/ 22622672 h 71"/>
              <a:gd name="T44" fmla="*/ 34105725 w 102"/>
              <a:gd name="T45" fmla="*/ 17402661 h 71"/>
              <a:gd name="T46" fmla="*/ 63561010 w 102"/>
              <a:gd name="T47" fmla="*/ 10441332 h 71"/>
              <a:gd name="T48" fmla="*/ 62010864 w 102"/>
              <a:gd name="T49" fmla="*/ 0 h 71"/>
              <a:gd name="T50" fmla="*/ 40307556 w 102"/>
              <a:gd name="T51" fmla="*/ 3480005 h 71"/>
              <a:gd name="T52" fmla="*/ 20153156 w 102"/>
              <a:gd name="T53" fmla="*/ 1740002 h 71"/>
              <a:gd name="T54" fmla="*/ 7750735 w 102"/>
              <a:gd name="T55" fmla="*/ 13921338 h 71"/>
              <a:gd name="T56" fmla="*/ 3100294 w 102"/>
              <a:gd name="T57" fmla="*/ 38285326 h 71"/>
              <a:gd name="T58" fmla="*/ 4650441 w 102"/>
              <a:gd name="T59" fmla="*/ 45246662 h 71"/>
              <a:gd name="T60" fmla="*/ 3100294 w 102"/>
              <a:gd name="T61" fmla="*/ 46986664 h 71"/>
              <a:gd name="T62" fmla="*/ 17052863 w 102"/>
              <a:gd name="T63" fmla="*/ 50466668 h 71"/>
              <a:gd name="T64" fmla="*/ 23253454 w 102"/>
              <a:gd name="T65" fmla="*/ 64389320 h 71"/>
              <a:gd name="T66" fmla="*/ 20153156 w 102"/>
              <a:gd name="T67" fmla="*/ 80050655 h 71"/>
              <a:gd name="T68" fmla="*/ 15502716 w 102"/>
              <a:gd name="T69" fmla="*/ 81791976 h 71"/>
              <a:gd name="T70" fmla="*/ 10852276 w 102"/>
              <a:gd name="T71" fmla="*/ 88752004 h 71"/>
              <a:gd name="T72" fmla="*/ 0 w 102"/>
              <a:gd name="T73" fmla="*/ 102674656 h 71"/>
              <a:gd name="T74" fmla="*/ 0 w 102"/>
              <a:gd name="T75" fmla="*/ 102674656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71"/>
              <a:gd name="T116" fmla="*/ 102 w 102"/>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71">
                <a:moveTo>
                  <a:pt x="0" y="59"/>
                </a:moveTo>
                <a:lnTo>
                  <a:pt x="1" y="62"/>
                </a:lnTo>
                <a:lnTo>
                  <a:pt x="8" y="63"/>
                </a:lnTo>
                <a:lnTo>
                  <a:pt x="26" y="64"/>
                </a:lnTo>
                <a:lnTo>
                  <a:pt x="47" y="42"/>
                </a:lnTo>
                <a:lnTo>
                  <a:pt x="53" y="56"/>
                </a:lnTo>
                <a:lnTo>
                  <a:pt x="59" y="70"/>
                </a:lnTo>
                <a:lnTo>
                  <a:pt x="72" y="64"/>
                </a:lnTo>
                <a:lnTo>
                  <a:pt x="86" y="59"/>
                </a:lnTo>
                <a:lnTo>
                  <a:pt x="100" y="63"/>
                </a:lnTo>
                <a:lnTo>
                  <a:pt x="101" y="42"/>
                </a:lnTo>
                <a:lnTo>
                  <a:pt x="91" y="38"/>
                </a:lnTo>
                <a:lnTo>
                  <a:pt x="85" y="39"/>
                </a:lnTo>
                <a:lnTo>
                  <a:pt x="89" y="26"/>
                </a:lnTo>
                <a:lnTo>
                  <a:pt x="77" y="23"/>
                </a:lnTo>
                <a:lnTo>
                  <a:pt x="67" y="22"/>
                </a:lnTo>
                <a:lnTo>
                  <a:pt x="53" y="22"/>
                </a:lnTo>
                <a:lnTo>
                  <a:pt x="42" y="22"/>
                </a:lnTo>
                <a:lnTo>
                  <a:pt x="28" y="22"/>
                </a:lnTo>
                <a:lnTo>
                  <a:pt x="17" y="20"/>
                </a:lnTo>
                <a:lnTo>
                  <a:pt x="15" y="18"/>
                </a:lnTo>
                <a:lnTo>
                  <a:pt x="17" y="13"/>
                </a:lnTo>
                <a:lnTo>
                  <a:pt x="22" y="10"/>
                </a:lnTo>
                <a:lnTo>
                  <a:pt x="41" y="6"/>
                </a:lnTo>
                <a:lnTo>
                  <a:pt x="40" y="0"/>
                </a:lnTo>
                <a:lnTo>
                  <a:pt x="26" y="2"/>
                </a:lnTo>
                <a:lnTo>
                  <a:pt x="13" y="1"/>
                </a:lnTo>
                <a:lnTo>
                  <a:pt x="5" y="8"/>
                </a:lnTo>
                <a:lnTo>
                  <a:pt x="2" y="22"/>
                </a:lnTo>
                <a:lnTo>
                  <a:pt x="3" y="26"/>
                </a:lnTo>
                <a:lnTo>
                  <a:pt x="2" y="27"/>
                </a:lnTo>
                <a:lnTo>
                  <a:pt x="11" y="29"/>
                </a:lnTo>
                <a:lnTo>
                  <a:pt x="15" y="37"/>
                </a:lnTo>
                <a:lnTo>
                  <a:pt x="13" y="46"/>
                </a:lnTo>
                <a:lnTo>
                  <a:pt x="10" y="47"/>
                </a:lnTo>
                <a:lnTo>
                  <a:pt x="7" y="51"/>
                </a:lnTo>
                <a:lnTo>
                  <a:pt x="0" y="59"/>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30" name="Freeform 71">
            <a:extLst>
              <a:ext uri="{FF2B5EF4-FFF2-40B4-BE49-F238E27FC236}">
                <a16:creationId xmlns:a16="http://schemas.microsoft.com/office/drawing/2014/main" id="{47056373-80B0-48FA-9B10-4A87D34A135F}"/>
              </a:ext>
            </a:extLst>
          </p:cNvPr>
          <p:cNvSpPr>
            <a:spLocks/>
          </p:cNvSpPr>
          <p:nvPr/>
        </p:nvSpPr>
        <p:spPr bwMode="auto">
          <a:xfrm>
            <a:off x="3461795" y="2482129"/>
            <a:ext cx="65487" cy="81564"/>
          </a:xfrm>
          <a:custGeom>
            <a:avLst/>
            <a:gdLst>
              <a:gd name="T0" fmla="*/ 0 w 48"/>
              <a:gd name="T1" fmla="*/ 20152825 h 49"/>
              <a:gd name="T2" fmla="*/ 46584378 w 48"/>
              <a:gd name="T3" fmla="*/ 18473316 h 49"/>
              <a:gd name="T4" fmla="*/ 51574823 w 48"/>
              <a:gd name="T5" fmla="*/ 0 h 49"/>
              <a:gd name="T6" fmla="*/ 78194824 w 48"/>
              <a:gd name="T7" fmla="*/ 48703209 h 49"/>
              <a:gd name="T8" fmla="*/ 71540469 w 48"/>
              <a:gd name="T9" fmla="*/ 75572772 h 49"/>
              <a:gd name="T10" fmla="*/ 29946545 w 48"/>
              <a:gd name="T11" fmla="*/ 80611301 h 49"/>
              <a:gd name="T12" fmla="*/ 14973917 w 48"/>
              <a:gd name="T13" fmla="*/ 75572772 h 49"/>
              <a:gd name="T14" fmla="*/ 13310006 w 48"/>
              <a:gd name="T15" fmla="*/ 48703209 h 49"/>
              <a:gd name="T16" fmla="*/ 0 w 48"/>
              <a:gd name="T17" fmla="*/ 21832340 h 49"/>
              <a:gd name="T18" fmla="*/ 0 w 48"/>
              <a:gd name="T19" fmla="*/ 20152825 h 49"/>
              <a:gd name="T20" fmla="*/ 0 w 48"/>
              <a:gd name="T21" fmla="*/ 20152825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9"/>
              <a:gd name="T35" fmla="*/ 48 w 48"/>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9">
                <a:moveTo>
                  <a:pt x="0" y="12"/>
                </a:moveTo>
                <a:lnTo>
                  <a:pt x="28" y="11"/>
                </a:lnTo>
                <a:lnTo>
                  <a:pt x="31" y="0"/>
                </a:lnTo>
                <a:lnTo>
                  <a:pt x="47" y="29"/>
                </a:lnTo>
                <a:lnTo>
                  <a:pt x="43" y="45"/>
                </a:lnTo>
                <a:lnTo>
                  <a:pt x="18" y="48"/>
                </a:lnTo>
                <a:lnTo>
                  <a:pt x="9" y="45"/>
                </a:lnTo>
                <a:lnTo>
                  <a:pt x="8" y="29"/>
                </a:lnTo>
                <a:lnTo>
                  <a:pt x="0" y="13"/>
                </a:lnTo>
                <a:lnTo>
                  <a:pt x="0" y="12"/>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31" name="Freeform 72">
            <a:extLst>
              <a:ext uri="{FF2B5EF4-FFF2-40B4-BE49-F238E27FC236}">
                <a16:creationId xmlns:a16="http://schemas.microsoft.com/office/drawing/2014/main" id="{063C48DF-1EC8-484E-B1D9-86DDAF9A15E9}"/>
              </a:ext>
            </a:extLst>
          </p:cNvPr>
          <p:cNvSpPr>
            <a:spLocks/>
          </p:cNvSpPr>
          <p:nvPr/>
        </p:nvSpPr>
        <p:spPr bwMode="auto">
          <a:xfrm>
            <a:off x="3495377" y="2553498"/>
            <a:ext cx="33584" cy="79523"/>
          </a:xfrm>
          <a:custGeom>
            <a:avLst/>
            <a:gdLst>
              <a:gd name="T0" fmla="*/ 0 w 25"/>
              <a:gd name="T1" fmla="*/ 60733038 h 47"/>
              <a:gd name="T2" fmla="*/ 0 w 25"/>
              <a:gd name="T3" fmla="*/ 60733038 h 47"/>
              <a:gd name="T4" fmla="*/ 1612900 w 25"/>
              <a:gd name="T5" fmla="*/ 19087337 h 47"/>
              <a:gd name="T6" fmla="*/ 19354799 w 25"/>
              <a:gd name="T7" fmla="*/ 0 h 47"/>
              <a:gd name="T8" fmla="*/ 38709598 w 25"/>
              <a:gd name="T9" fmla="*/ 46850265 h 47"/>
              <a:gd name="T10" fmla="*/ 20967704 w 25"/>
              <a:gd name="T11" fmla="*/ 79820370 h 47"/>
              <a:gd name="T12" fmla="*/ 0 w 25"/>
              <a:gd name="T13" fmla="*/ 60733038 h 47"/>
              <a:gd name="T14" fmla="*/ 0 w 25"/>
              <a:gd name="T15" fmla="*/ 60733038 h 4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7"/>
              <a:gd name="T26" fmla="*/ 25 w 25"/>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7">
                <a:moveTo>
                  <a:pt x="0" y="35"/>
                </a:moveTo>
                <a:lnTo>
                  <a:pt x="0" y="35"/>
                </a:lnTo>
                <a:lnTo>
                  <a:pt x="1" y="11"/>
                </a:lnTo>
                <a:lnTo>
                  <a:pt x="12" y="0"/>
                </a:lnTo>
                <a:lnTo>
                  <a:pt x="24" y="27"/>
                </a:lnTo>
                <a:lnTo>
                  <a:pt x="13" y="46"/>
                </a:lnTo>
                <a:lnTo>
                  <a:pt x="0" y="35"/>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32" name="Freeform 73">
            <a:extLst>
              <a:ext uri="{FF2B5EF4-FFF2-40B4-BE49-F238E27FC236}">
                <a16:creationId xmlns:a16="http://schemas.microsoft.com/office/drawing/2014/main" id="{A7396DDE-4C6B-4D72-833B-9A14ACCBB045}"/>
              </a:ext>
            </a:extLst>
          </p:cNvPr>
          <p:cNvSpPr>
            <a:spLocks/>
          </p:cNvSpPr>
          <p:nvPr/>
        </p:nvSpPr>
        <p:spPr bwMode="auto">
          <a:xfrm>
            <a:off x="3319067" y="2374060"/>
            <a:ext cx="137691" cy="71366"/>
          </a:xfrm>
          <a:custGeom>
            <a:avLst/>
            <a:gdLst>
              <a:gd name="T0" fmla="*/ 0 w 105"/>
              <a:gd name="T1" fmla="*/ 42239311 h 41"/>
              <a:gd name="T2" fmla="*/ 0 w 105"/>
              <a:gd name="T3" fmla="*/ 42239311 h 41"/>
              <a:gd name="T4" fmla="*/ 1537305 w 105"/>
              <a:gd name="T5" fmla="*/ 45911833 h 41"/>
              <a:gd name="T6" fmla="*/ 3074610 w 105"/>
              <a:gd name="T7" fmla="*/ 58766978 h 41"/>
              <a:gd name="T8" fmla="*/ 19981242 w 105"/>
              <a:gd name="T9" fmla="*/ 62440845 h 41"/>
              <a:gd name="T10" fmla="*/ 53795752 w 105"/>
              <a:gd name="T11" fmla="*/ 55094467 h 41"/>
              <a:gd name="T12" fmla="*/ 89146332 w 105"/>
              <a:gd name="T13" fmla="*/ 73459734 h 41"/>
              <a:gd name="T14" fmla="*/ 138331392 w 105"/>
              <a:gd name="T15" fmla="*/ 60604589 h 41"/>
              <a:gd name="T16" fmla="*/ 159848693 w 105"/>
              <a:gd name="T17" fmla="*/ 23874044 h 41"/>
              <a:gd name="T18" fmla="*/ 152163412 w 105"/>
              <a:gd name="T19" fmla="*/ 0 h 41"/>
              <a:gd name="T20" fmla="*/ 89146332 w 105"/>
              <a:gd name="T21" fmla="*/ 1836256 h 41"/>
              <a:gd name="T22" fmla="*/ 70702380 w 105"/>
              <a:gd name="T23" fmla="*/ 40403056 h 41"/>
              <a:gd name="T24" fmla="*/ 0 w 105"/>
              <a:gd name="T25" fmla="*/ 42239311 h 41"/>
              <a:gd name="T26" fmla="*/ 0 w 105"/>
              <a:gd name="T27" fmla="*/ 42239311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41"/>
              <a:gd name="T44" fmla="*/ 105 w 10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41">
                <a:moveTo>
                  <a:pt x="0" y="23"/>
                </a:moveTo>
                <a:lnTo>
                  <a:pt x="0" y="23"/>
                </a:lnTo>
                <a:lnTo>
                  <a:pt x="1" y="25"/>
                </a:lnTo>
                <a:lnTo>
                  <a:pt x="2" y="32"/>
                </a:lnTo>
                <a:lnTo>
                  <a:pt x="13" y="34"/>
                </a:lnTo>
                <a:lnTo>
                  <a:pt x="35" y="30"/>
                </a:lnTo>
                <a:lnTo>
                  <a:pt x="58" y="40"/>
                </a:lnTo>
                <a:lnTo>
                  <a:pt x="90" y="33"/>
                </a:lnTo>
                <a:lnTo>
                  <a:pt x="104" y="13"/>
                </a:lnTo>
                <a:lnTo>
                  <a:pt x="99" y="0"/>
                </a:lnTo>
                <a:lnTo>
                  <a:pt x="58" y="1"/>
                </a:lnTo>
                <a:lnTo>
                  <a:pt x="46" y="22"/>
                </a:lnTo>
                <a:lnTo>
                  <a:pt x="0" y="23"/>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33" name="Freeform 74">
            <a:extLst>
              <a:ext uri="{FF2B5EF4-FFF2-40B4-BE49-F238E27FC236}">
                <a16:creationId xmlns:a16="http://schemas.microsoft.com/office/drawing/2014/main" id="{A1DE3760-D294-4870-AECC-78B2E1BC282E}"/>
              </a:ext>
            </a:extLst>
          </p:cNvPr>
          <p:cNvSpPr>
            <a:spLocks/>
          </p:cNvSpPr>
          <p:nvPr/>
        </p:nvSpPr>
        <p:spPr bwMode="auto">
          <a:xfrm>
            <a:off x="3201525" y="2296576"/>
            <a:ext cx="60450" cy="59132"/>
          </a:xfrm>
          <a:custGeom>
            <a:avLst/>
            <a:gdLst>
              <a:gd name="T0" fmla="*/ 0 w 45"/>
              <a:gd name="T1" fmla="*/ 11676657 h 33"/>
              <a:gd name="T2" fmla="*/ 0 w 45"/>
              <a:gd name="T3" fmla="*/ 11676657 h 33"/>
              <a:gd name="T4" fmla="*/ 16128999 w 45"/>
              <a:gd name="T5" fmla="*/ 1946109 h 33"/>
              <a:gd name="T6" fmla="*/ 48387003 w 45"/>
              <a:gd name="T7" fmla="*/ 0 h 33"/>
              <a:gd name="T8" fmla="*/ 69354696 w 45"/>
              <a:gd name="T9" fmla="*/ 25300818 h 33"/>
              <a:gd name="T10" fmla="*/ 70967596 w 45"/>
              <a:gd name="T11" fmla="*/ 44761905 h 33"/>
              <a:gd name="T12" fmla="*/ 62903099 w 45"/>
              <a:gd name="T13" fmla="*/ 62278289 h 33"/>
              <a:gd name="T14" fmla="*/ 0 w 45"/>
              <a:gd name="T15" fmla="*/ 11676657 h 33"/>
              <a:gd name="T16" fmla="*/ 0 w 45"/>
              <a:gd name="T17" fmla="*/ 1167665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3"/>
              <a:gd name="T29" fmla="*/ 45 w 4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3">
                <a:moveTo>
                  <a:pt x="0" y="6"/>
                </a:moveTo>
                <a:lnTo>
                  <a:pt x="0" y="6"/>
                </a:lnTo>
                <a:lnTo>
                  <a:pt x="10" y="1"/>
                </a:lnTo>
                <a:lnTo>
                  <a:pt x="30" y="0"/>
                </a:lnTo>
                <a:lnTo>
                  <a:pt x="43" y="13"/>
                </a:lnTo>
                <a:lnTo>
                  <a:pt x="44" y="23"/>
                </a:lnTo>
                <a:lnTo>
                  <a:pt x="39" y="32"/>
                </a:lnTo>
                <a:lnTo>
                  <a:pt x="0" y="6"/>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34" name="Freeform 75">
            <a:extLst>
              <a:ext uri="{FF2B5EF4-FFF2-40B4-BE49-F238E27FC236}">
                <a16:creationId xmlns:a16="http://schemas.microsoft.com/office/drawing/2014/main" id="{963DEE6F-6E3A-4A57-A185-3A240172A927}"/>
              </a:ext>
            </a:extLst>
          </p:cNvPr>
          <p:cNvSpPr>
            <a:spLocks/>
          </p:cNvSpPr>
          <p:nvPr/>
        </p:nvSpPr>
        <p:spPr bwMode="auto">
          <a:xfrm>
            <a:off x="3552469" y="2508639"/>
            <a:ext cx="114184" cy="79523"/>
          </a:xfrm>
          <a:custGeom>
            <a:avLst/>
            <a:gdLst>
              <a:gd name="T0" fmla="*/ 0 w 86"/>
              <a:gd name="T1" fmla="*/ 53237874 h 48"/>
              <a:gd name="T2" fmla="*/ 0 w 86"/>
              <a:gd name="T3" fmla="*/ 53237874 h 48"/>
              <a:gd name="T4" fmla="*/ 7877839 w 86"/>
              <a:gd name="T5" fmla="*/ 0 h 48"/>
              <a:gd name="T6" fmla="*/ 133927029 w 86"/>
              <a:gd name="T7" fmla="*/ 11645907 h 48"/>
              <a:gd name="T8" fmla="*/ 110292264 w 86"/>
              <a:gd name="T9" fmla="*/ 44918452 h 48"/>
              <a:gd name="T10" fmla="*/ 119746672 w 86"/>
              <a:gd name="T11" fmla="*/ 63219891 h 48"/>
              <a:gd name="T12" fmla="*/ 86658754 w 86"/>
              <a:gd name="T13" fmla="*/ 64883776 h 48"/>
              <a:gd name="T14" fmla="*/ 66175857 w 86"/>
              <a:gd name="T15" fmla="*/ 78192272 h 48"/>
              <a:gd name="T16" fmla="*/ 12605046 w 86"/>
              <a:gd name="T17" fmla="*/ 78192272 h 48"/>
              <a:gd name="T18" fmla="*/ 0 w 86"/>
              <a:gd name="T19" fmla="*/ 53237874 h 48"/>
              <a:gd name="T20" fmla="*/ 0 w 86"/>
              <a:gd name="T21" fmla="*/ 53237874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48"/>
              <a:gd name="T35" fmla="*/ 86 w 8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48">
                <a:moveTo>
                  <a:pt x="0" y="32"/>
                </a:moveTo>
                <a:lnTo>
                  <a:pt x="0" y="32"/>
                </a:lnTo>
                <a:lnTo>
                  <a:pt x="5" y="0"/>
                </a:lnTo>
                <a:lnTo>
                  <a:pt x="85" y="7"/>
                </a:lnTo>
                <a:lnTo>
                  <a:pt x="70" y="27"/>
                </a:lnTo>
                <a:lnTo>
                  <a:pt x="76" y="38"/>
                </a:lnTo>
                <a:lnTo>
                  <a:pt x="55" y="39"/>
                </a:lnTo>
                <a:lnTo>
                  <a:pt x="42" y="47"/>
                </a:lnTo>
                <a:lnTo>
                  <a:pt x="8" y="47"/>
                </a:lnTo>
                <a:lnTo>
                  <a:pt x="0" y="32"/>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35" name="Freeform 76">
            <a:extLst>
              <a:ext uri="{FF2B5EF4-FFF2-40B4-BE49-F238E27FC236}">
                <a16:creationId xmlns:a16="http://schemas.microsoft.com/office/drawing/2014/main" id="{8270D959-7505-4E1D-B1C8-8472C1B6327A}"/>
              </a:ext>
            </a:extLst>
          </p:cNvPr>
          <p:cNvSpPr>
            <a:spLocks/>
          </p:cNvSpPr>
          <p:nvPr/>
        </p:nvSpPr>
        <p:spPr bwMode="auto">
          <a:xfrm>
            <a:off x="3450041" y="2351630"/>
            <a:ext cx="104109" cy="57094"/>
          </a:xfrm>
          <a:custGeom>
            <a:avLst/>
            <a:gdLst>
              <a:gd name="T0" fmla="*/ 0 w 79"/>
              <a:gd name="T1" fmla="*/ 25637190 h 34"/>
              <a:gd name="T2" fmla="*/ 7760624 w 79"/>
              <a:gd name="T3" fmla="*/ 47856961 h 34"/>
              <a:gd name="T4" fmla="*/ 37253235 w 79"/>
              <a:gd name="T5" fmla="*/ 56403123 h 34"/>
              <a:gd name="T6" fmla="*/ 85373103 w 79"/>
              <a:gd name="T7" fmla="*/ 34183352 h 34"/>
              <a:gd name="T8" fmla="*/ 114865707 w 79"/>
              <a:gd name="T9" fmla="*/ 39310788 h 34"/>
              <a:gd name="T10" fmla="*/ 121073955 w 79"/>
              <a:gd name="T11" fmla="*/ 17092330 h 34"/>
              <a:gd name="T12" fmla="*/ 68298222 w 79"/>
              <a:gd name="T13" fmla="*/ 11963587 h 34"/>
              <a:gd name="T14" fmla="*/ 37253235 w 79"/>
              <a:gd name="T15" fmla="*/ 0 h 34"/>
              <a:gd name="T16" fmla="*/ 1552374 w 79"/>
              <a:gd name="T17" fmla="*/ 23928480 h 34"/>
              <a:gd name="T18" fmla="*/ 0 w 79"/>
              <a:gd name="T19" fmla="*/ 25637190 h 34"/>
              <a:gd name="T20" fmla="*/ 0 w 79"/>
              <a:gd name="T21" fmla="*/ 2563719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4"/>
              <a:gd name="T35" fmla="*/ 79 w 7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4">
                <a:moveTo>
                  <a:pt x="0" y="15"/>
                </a:moveTo>
                <a:lnTo>
                  <a:pt x="5" y="28"/>
                </a:lnTo>
                <a:lnTo>
                  <a:pt x="24" y="33"/>
                </a:lnTo>
                <a:lnTo>
                  <a:pt x="55" y="20"/>
                </a:lnTo>
                <a:lnTo>
                  <a:pt x="74" y="23"/>
                </a:lnTo>
                <a:lnTo>
                  <a:pt x="78" y="10"/>
                </a:lnTo>
                <a:lnTo>
                  <a:pt x="44" y="7"/>
                </a:lnTo>
                <a:lnTo>
                  <a:pt x="24" y="0"/>
                </a:lnTo>
                <a:lnTo>
                  <a:pt x="1" y="14"/>
                </a:lnTo>
                <a:lnTo>
                  <a:pt x="0" y="15"/>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736" name="Group 167">
            <a:extLst>
              <a:ext uri="{FF2B5EF4-FFF2-40B4-BE49-F238E27FC236}">
                <a16:creationId xmlns:a16="http://schemas.microsoft.com/office/drawing/2014/main" id="{E4A133E1-9B16-402D-8EE5-003E25CAA129}"/>
              </a:ext>
            </a:extLst>
          </p:cNvPr>
          <p:cNvGrpSpPr>
            <a:grpSpLocks/>
          </p:cNvGrpSpPr>
          <p:nvPr/>
        </p:nvGrpSpPr>
        <p:grpSpPr bwMode="auto">
          <a:xfrm>
            <a:off x="3295558" y="2100825"/>
            <a:ext cx="82279" cy="93797"/>
            <a:chOff x="3191" y="2547"/>
            <a:chExt cx="63" cy="55"/>
          </a:xfrm>
          <a:solidFill>
            <a:srgbClr val="7F7F7F">
              <a:lumMod val="40000"/>
              <a:lumOff val="60000"/>
            </a:srgbClr>
          </a:solidFill>
        </p:grpSpPr>
        <p:sp>
          <p:nvSpPr>
            <p:cNvPr id="737" name="Freeform 184">
              <a:extLst>
                <a:ext uri="{FF2B5EF4-FFF2-40B4-BE49-F238E27FC236}">
                  <a16:creationId xmlns:a16="http://schemas.microsoft.com/office/drawing/2014/main" id="{A60E7DC7-560F-4CA7-B203-5AA9B331696E}"/>
                </a:ext>
              </a:extLst>
            </p:cNvPr>
            <p:cNvSpPr>
              <a:spLocks/>
            </p:cNvSpPr>
            <p:nvPr/>
          </p:nvSpPr>
          <p:spPr bwMode="auto">
            <a:xfrm>
              <a:off x="3191" y="2547"/>
              <a:ext cx="37" cy="55"/>
            </a:xfrm>
            <a:custGeom>
              <a:avLst/>
              <a:gdLst>
                <a:gd name="T0" fmla="*/ 0 w 37"/>
                <a:gd name="T1" fmla="*/ 41 h 55"/>
                <a:gd name="T2" fmla="*/ 0 w 37"/>
                <a:gd name="T3" fmla="*/ 41 h 55"/>
                <a:gd name="T4" fmla="*/ 3 w 37"/>
                <a:gd name="T5" fmla="*/ 15 h 55"/>
                <a:gd name="T6" fmla="*/ 31 w 37"/>
                <a:gd name="T7" fmla="*/ 0 h 55"/>
                <a:gd name="T8" fmla="*/ 26 w 37"/>
                <a:gd name="T9" fmla="*/ 21 h 55"/>
                <a:gd name="T10" fmla="*/ 36 w 37"/>
                <a:gd name="T11" fmla="*/ 27 h 55"/>
                <a:gd name="T12" fmla="*/ 18 w 37"/>
                <a:gd name="T13" fmla="*/ 39 h 55"/>
                <a:gd name="T14" fmla="*/ 18 w 37"/>
                <a:gd name="T15" fmla="*/ 54 h 55"/>
                <a:gd name="T16" fmla="*/ 7 w 37"/>
                <a:gd name="T17" fmla="*/ 54 h 55"/>
                <a:gd name="T18" fmla="*/ 0 w 37"/>
                <a:gd name="T19" fmla="*/ 41 h 55"/>
                <a:gd name="T20" fmla="*/ 0 w 37"/>
                <a:gd name="T21" fmla="*/ 4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55"/>
                <a:gd name="T35" fmla="*/ 37 w 37"/>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55">
                  <a:moveTo>
                    <a:pt x="0" y="41"/>
                  </a:moveTo>
                  <a:lnTo>
                    <a:pt x="0" y="41"/>
                  </a:lnTo>
                  <a:lnTo>
                    <a:pt x="3" y="15"/>
                  </a:lnTo>
                  <a:lnTo>
                    <a:pt x="31" y="0"/>
                  </a:lnTo>
                  <a:lnTo>
                    <a:pt x="26" y="21"/>
                  </a:lnTo>
                  <a:lnTo>
                    <a:pt x="36" y="27"/>
                  </a:lnTo>
                  <a:lnTo>
                    <a:pt x="18" y="39"/>
                  </a:lnTo>
                  <a:lnTo>
                    <a:pt x="18" y="54"/>
                  </a:lnTo>
                  <a:lnTo>
                    <a:pt x="7" y="54"/>
                  </a:lnTo>
                  <a:lnTo>
                    <a:pt x="0" y="41"/>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38" name="Freeform 185">
              <a:extLst>
                <a:ext uri="{FF2B5EF4-FFF2-40B4-BE49-F238E27FC236}">
                  <a16:creationId xmlns:a16="http://schemas.microsoft.com/office/drawing/2014/main" id="{D5ED105F-26CD-41DF-9FAB-8B710A540BD7}"/>
                </a:ext>
              </a:extLst>
            </p:cNvPr>
            <p:cNvSpPr>
              <a:spLocks/>
            </p:cNvSpPr>
            <p:nvPr/>
          </p:nvSpPr>
          <p:spPr bwMode="auto">
            <a:xfrm>
              <a:off x="3216" y="2588"/>
              <a:ext cx="13" cy="7"/>
            </a:xfrm>
            <a:custGeom>
              <a:avLst/>
              <a:gdLst>
                <a:gd name="T0" fmla="*/ 0 w 13"/>
                <a:gd name="T1" fmla="*/ 6 h 7"/>
                <a:gd name="T2" fmla="*/ 0 w 13"/>
                <a:gd name="T3" fmla="*/ 6 h 7"/>
                <a:gd name="T4" fmla="*/ 10 w 13"/>
                <a:gd name="T5" fmla="*/ 0 h 7"/>
                <a:gd name="T6" fmla="*/ 12 w 13"/>
                <a:gd name="T7" fmla="*/ 4 h 7"/>
                <a:gd name="T8" fmla="*/ 0 w 13"/>
                <a:gd name="T9" fmla="*/ 6 h 7"/>
                <a:gd name="T10" fmla="*/ 0 w 13"/>
                <a:gd name="T11" fmla="*/ 6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0" y="6"/>
                  </a:moveTo>
                  <a:lnTo>
                    <a:pt x="0" y="6"/>
                  </a:lnTo>
                  <a:lnTo>
                    <a:pt x="10" y="0"/>
                  </a:lnTo>
                  <a:lnTo>
                    <a:pt x="12" y="4"/>
                  </a:lnTo>
                  <a:lnTo>
                    <a:pt x="0" y="6"/>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39" name="Freeform 186">
              <a:extLst>
                <a:ext uri="{FF2B5EF4-FFF2-40B4-BE49-F238E27FC236}">
                  <a16:creationId xmlns:a16="http://schemas.microsoft.com/office/drawing/2014/main" id="{8A6AE8C1-7EE1-4177-8584-A36A06AA0A13}"/>
                </a:ext>
              </a:extLst>
            </p:cNvPr>
            <p:cNvSpPr>
              <a:spLocks/>
            </p:cNvSpPr>
            <p:nvPr/>
          </p:nvSpPr>
          <p:spPr bwMode="auto">
            <a:xfrm>
              <a:off x="3232" y="2576"/>
              <a:ext cx="22" cy="24"/>
            </a:xfrm>
            <a:custGeom>
              <a:avLst/>
              <a:gdLst>
                <a:gd name="T0" fmla="*/ 0 w 22"/>
                <a:gd name="T1" fmla="*/ 12 h 24"/>
                <a:gd name="T2" fmla="*/ 0 w 22"/>
                <a:gd name="T3" fmla="*/ 12 h 24"/>
                <a:gd name="T4" fmla="*/ 16 w 22"/>
                <a:gd name="T5" fmla="*/ 23 h 24"/>
                <a:gd name="T6" fmla="*/ 21 w 22"/>
                <a:gd name="T7" fmla="*/ 11 h 24"/>
                <a:gd name="T8" fmla="*/ 17 w 22"/>
                <a:gd name="T9" fmla="*/ 0 h 24"/>
                <a:gd name="T10" fmla="*/ 0 w 22"/>
                <a:gd name="T11" fmla="*/ 12 h 24"/>
                <a:gd name="T12" fmla="*/ 0 w 22"/>
                <a:gd name="T13" fmla="*/ 12 h 24"/>
                <a:gd name="T14" fmla="*/ 0 60000 65536"/>
                <a:gd name="T15" fmla="*/ 0 60000 65536"/>
                <a:gd name="T16" fmla="*/ 0 60000 65536"/>
                <a:gd name="T17" fmla="*/ 0 60000 65536"/>
                <a:gd name="T18" fmla="*/ 0 60000 65536"/>
                <a:gd name="T19" fmla="*/ 0 60000 65536"/>
                <a:gd name="T20" fmla="*/ 0 60000 65536"/>
                <a:gd name="T21" fmla="*/ 0 w 22"/>
                <a:gd name="T22" fmla="*/ 0 h 24"/>
                <a:gd name="T23" fmla="*/ 22 w 2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4">
                  <a:moveTo>
                    <a:pt x="0" y="12"/>
                  </a:moveTo>
                  <a:lnTo>
                    <a:pt x="0" y="12"/>
                  </a:lnTo>
                  <a:lnTo>
                    <a:pt x="16" y="23"/>
                  </a:lnTo>
                  <a:lnTo>
                    <a:pt x="21" y="11"/>
                  </a:lnTo>
                  <a:lnTo>
                    <a:pt x="17" y="0"/>
                  </a:lnTo>
                  <a:lnTo>
                    <a:pt x="0" y="1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740" name="Freeform 78">
            <a:extLst>
              <a:ext uri="{FF2B5EF4-FFF2-40B4-BE49-F238E27FC236}">
                <a16:creationId xmlns:a16="http://schemas.microsoft.com/office/drawing/2014/main" id="{152EB784-F53D-4A50-8A75-FD6738F2C55A}"/>
              </a:ext>
            </a:extLst>
          </p:cNvPr>
          <p:cNvSpPr>
            <a:spLocks/>
          </p:cNvSpPr>
          <p:nvPr/>
        </p:nvSpPr>
        <p:spPr bwMode="auto">
          <a:xfrm>
            <a:off x="3520567" y="1654268"/>
            <a:ext cx="196462" cy="377227"/>
          </a:xfrm>
          <a:custGeom>
            <a:avLst/>
            <a:gdLst>
              <a:gd name="T0" fmla="*/ 0 w 149"/>
              <a:gd name="T1" fmla="*/ 39536435 h 224"/>
              <a:gd name="T2" fmla="*/ 0 w 149"/>
              <a:gd name="T3" fmla="*/ 39536435 h 224"/>
              <a:gd name="T4" fmla="*/ 15539579 w 149"/>
              <a:gd name="T5" fmla="*/ 27504408 h 224"/>
              <a:gd name="T6" fmla="*/ 38847698 w 149"/>
              <a:gd name="T7" fmla="*/ 51569784 h 224"/>
              <a:gd name="T8" fmla="*/ 83910746 w 149"/>
              <a:gd name="T9" fmla="*/ 55007506 h 224"/>
              <a:gd name="T10" fmla="*/ 108773316 w 149"/>
              <a:gd name="T11" fmla="*/ 41256607 h 224"/>
              <a:gd name="T12" fmla="*/ 116543103 w 149"/>
              <a:gd name="T13" fmla="*/ 8595619 h 224"/>
              <a:gd name="T14" fmla="*/ 158498456 w 149"/>
              <a:gd name="T15" fmla="*/ 0 h 224"/>
              <a:gd name="T16" fmla="*/ 180253400 w 149"/>
              <a:gd name="T17" fmla="*/ 12033343 h 224"/>
              <a:gd name="T18" fmla="*/ 177144488 w 149"/>
              <a:gd name="T19" fmla="*/ 39536435 h 224"/>
              <a:gd name="T20" fmla="*/ 169375947 w 149"/>
              <a:gd name="T21" fmla="*/ 67040844 h 224"/>
              <a:gd name="T22" fmla="*/ 198899392 w 149"/>
              <a:gd name="T23" fmla="*/ 99701845 h 224"/>
              <a:gd name="T24" fmla="*/ 181806609 w 149"/>
              <a:gd name="T25" fmla="*/ 123768522 h 224"/>
              <a:gd name="T26" fmla="*/ 203561514 w 149"/>
              <a:gd name="T27" fmla="*/ 166742669 h 224"/>
              <a:gd name="T28" fmla="*/ 194238517 w 149"/>
              <a:gd name="T29" fmla="*/ 204561585 h 224"/>
              <a:gd name="T30" fmla="*/ 229977293 w 149"/>
              <a:gd name="T31" fmla="*/ 283635746 h 224"/>
              <a:gd name="T32" fmla="*/ 149174213 w 149"/>
              <a:gd name="T33" fmla="*/ 359270956 h 224"/>
              <a:gd name="T34" fmla="*/ 51278369 w 149"/>
              <a:gd name="T35" fmla="*/ 383337633 h 224"/>
              <a:gd name="T36" fmla="*/ 46617494 w 149"/>
              <a:gd name="T37" fmla="*/ 367866572 h 224"/>
              <a:gd name="T38" fmla="*/ 15539579 w 149"/>
              <a:gd name="T39" fmla="*/ 357552095 h 224"/>
              <a:gd name="T40" fmla="*/ 10877457 w 149"/>
              <a:gd name="T41" fmla="*/ 281916885 h 224"/>
              <a:gd name="T42" fmla="*/ 104111194 w 149"/>
              <a:gd name="T43" fmla="*/ 201123863 h 224"/>
              <a:gd name="T44" fmla="*/ 73033274 w 149"/>
              <a:gd name="T45" fmla="*/ 161586086 h 224"/>
              <a:gd name="T46" fmla="*/ 62155821 w 149"/>
              <a:gd name="T47" fmla="*/ 80793043 h 224"/>
              <a:gd name="T48" fmla="*/ 0 w 149"/>
              <a:gd name="T49" fmla="*/ 39536435 h 224"/>
              <a:gd name="T50" fmla="*/ 0 w 149"/>
              <a:gd name="T51" fmla="*/ 39536435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
              <a:gd name="T79" fmla="*/ 0 h 224"/>
              <a:gd name="T80" fmla="*/ 149 w 149"/>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 h="224">
                <a:moveTo>
                  <a:pt x="0" y="23"/>
                </a:moveTo>
                <a:lnTo>
                  <a:pt x="0" y="23"/>
                </a:lnTo>
                <a:lnTo>
                  <a:pt x="10" y="16"/>
                </a:lnTo>
                <a:lnTo>
                  <a:pt x="25" y="30"/>
                </a:lnTo>
                <a:lnTo>
                  <a:pt x="54" y="32"/>
                </a:lnTo>
                <a:lnTo>
                  <a:pt x="70" y="24"/>
                </a:lnTo>
                <a:lnTo>
                  <a:pt x="75" y="5"/>
                </a:lnTo>
                <a:lnTo>
                  <a:pt x="102" y="0"/>
                </a:lnTo>
                <a:lnTo>
                  <a:pt x="116" y="7"/>
                </a:lnTo>
                <a:lnTo>
                  <a:pt x="114" y="23"/>
                </a:lnTo>
                <a:lnTo>
                  <a:pt x="109" y="39"/>
                </a:lnTo>
                <a:lnTo>
                  <a:pt x="128" y="58"/>
                </a:lnTo>
                <a:lnTo>
                  <a:pt x="117" y="72"/>
                </a:lnTo>
                <a:lnTo>
                  <a:pt x="131" y="97"/>
                </a:lnTo>
                <a:lnTo>
                  <a:pt x="125" y="119"/>
                </a:lnTo>
                <a:lnTo>
                  <a:pt x="148" y="165"/>
                </a:lnTo>
                <a:lnTo>
                  <a:pt x="96" y="209"/>
                </a:lnTo>
                <a:lnTo>
                  <a:pt x="33" y="223"/>
                </a:lnTo>
                <a:lnTo>
                  <a:pt x="30" y="214"/>
                </a:lnTo>
                <a:lnTo>
                  <a:pt x="10" y="208"/>
                </a:lnTo>
                <a:lnTo>
                  <a:pt x="7" y="164"/>
                </a:lnTo>
                <a:lnTo>
                  <a:pt x="67" y="117"/>
                </a:lnTo>
                <a:lnTo>
                  <a:pt x="47" y="94"/>
                </a:lnTo>
                <a:lnTo>
                  <a:pt x="40" y="47"/>
                </a:lnTo>
                <a:lnTo>
                  <a:pt x="0" y="23"/>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741" name="Group 172">
            <a:extLst>
              <a:ext uri="{FF2B5EF4-FFF2-40B4-BE49-F238E27FC236}">
                <a16:creationId xmlns:a16="http://schemas.microsoft.com/office/drawing/2014/main" id="{942D84C1-B4CA-447B-977C-E53E6AF67FE6}"/>
              </a:ext>
            </a:extLst>
          </p:cNvPr>
          <p:cNvGrpSpPr>
            <a:grpSpLocks/>
          </p:cNvGrpSpPr>
          <p:nvPr/>
        </p:nvGrpSpPr>
        <p:grpSpPr bwMode="auto">
          <a:xfrm>
            <a:off x="3067192" y="2308831"/>
            <a:ext cx="251874" cy="279353"/>
            <a:chOff x="3019" y="2670"/>
            <a:chExt cx="190" cy="167"/>
          </a:xfrm>
          <a:solidFill>
            <a:srgbClr val="7F7F7F">
              <a:lumMod val="40000"/>
              <a:lumOff val="60000"/>
            </a:srgbClr>
          </a:solidFill>
        </p:grpSpPr>
        <p:sp>
          <p:nvSpPr>
            <p:cNvPr id="742" name="Freeform 182">
              <a:extLst>
                <a:ext uri="{FF2B5EF4-FFF2-40B4-BE49-F238E27FC236}">
                  <a16:creationId xmlns:a16="http://schemas.microsoft.com/office/drawing/2014/main" id="{AB57B455-39D9-439C-A889-33A396878CC2}"/>
                </a:ext>
              </a:extLst>
            </p:cNvPr>
            <p:cNvSpPr>
              <a:spLocks/>
            </p:cNvSpPr>
            <p:nvPr/>
          </p:nvSpPr>
          <p:spPr bwMode="auto">
            <a:xfrm>
              <a:off x="3019" y="2670"/>
              <a:ext cx="172" cy="150"/>
            </a:xfrm>
            <a:custGeom>
              <a:avLst/>
              <a:gdLst>
                <a:gd name="T0" fmla="*/ 0 w 172"/>
                <a:gd name="T1" fmla="*/ 45 h 150"/>
                <a:gd name="T2" fmla="*/ 0 w 172"/>
                <a:gd name="T3" fmla="*/ 45 h 150"/>
                <a:gd name="T4" fmla="*/ 5 w 172"/>
                <a:gd name="T5" fmla="*/ 58 h 150"/>
                <a:gd name="T6" fmla="*/ 41 w 172"/>
                <a:gd name="T7" fmla="*/ 67 h 150"/>
                <a:gd name="T8" fmla="*/ 35 w 172"/>
                <a:gd name="T9" fmla="*/ 75 h 150"/>
                <a:gd name="T10" fmla="*/ 48 w 172"/>
                <a:gd name="T11" fmla="*/ 84 h 150"/>
                <a:gd name="T12" fmla="*/ 53 w 172"/>
                <a:gd name="T13" fmla="*/ 101 h 150"/>
                <a:gd name="T14" fmla="*/ 38 w 172"/>
                <a:gd name="T15" fmla="*/ 133 h 150"/>
                <a:gd name="T16" fmla="*/ 81 w 172"/>
                <a:gd name="T17" fmla="*/ 145 h 150"/>
                <a:gd name="T18" fmla="*/ 85 w 172"/>
                <a:gd name="T19" fmla="*/ 147 h 150"/>
                <a:gd name="T20" fmla="*/ 105 w 172"/>
                <a:gd name="T21" fmla="*/ 149 h 150"/>
                <a:gd name="T22" fmla="*/ 105 w 172"/>
                <a:gd name="T23" fmla="*/ 137 h 150"/>
                <a:gd name="T24" fmla="*/ 117 w 172"/>
                <a:gd name="T25" fmla="*/ 130 h 150"/>
                <a:gd name="T26" fmla="*/ 145 w 172"/>
                <a:gd name="T27" fmla="*/ 138 h 150"/>
                <a:gd name="T28" fmla="*/ 163 w 172"/>
                <a:gd name="T29" fmla="*/ 125 h 150"/>
                <a:gd name="T30" fmla="*/ 153 w 172"/>
                <a:gd name="T31" fmla="*/ 107 h 150"/>
                <a:gd name="T32" fmla="*/ 157 w 172"/>
                <a:gd name="T33" fmla="*/ 90 h 150"/>
                <a:gd name="T34" fmla="*/ 143 w 172"/>
                <a:gd name="T35" fmla="*/ 80 h 150"/>
                <a:gd name="T36" fmla="*/ 163 w 172"/>
                <a:gd name="T37" fmla="*/ 60 h 150"/>
                <a:gd name="T38" fmla="*/ 171 w 172"/>
                <a:gd name="T39" fmla="*/ 38 h 150"/>
                <a:gd name="T40" fmla="*/ 146 w 172"/>
                <a:gd name="T41" fmla="*/ 28 h 150"/>
                <a:gd name="T42" fmla="*/ 139 w 172"/>
                <a:gd name="T43" fmla="*/ 26 h 150"/>
                <a:gd name="T44" fmla="*/ 100 w 172"/>
                <a:gd name="T45" fmla="*/ 0 h 150"/>
                <a:gd name="T46" fmla="*/ 86 w 172"/>
                <a:gd name="T47" fmla="*/ 4 h 150"/>
                <a:gd name="T48" fmla="*/ 71 w 172"/>
                <a:gd name="T49" fmla="*/ 29 h 150"/>
                <a:gd name="T50" fmla="*/ 38 w 172"/>
                <a:gd name="T51" fmla="*/ 25 h 150"/>
                <a:gd name="T52" fmla="*/ 43 w 172"/>
                <a:gd name="T53" fmla="*/ 44 h 150"/>
                <a:gd name="T54" fmla="*/ 0 w 172"/>
                <a:gd name="T55" fmla="*/ 45 h 150"/>
                <a:gd name="T56" fmla="*/ 0 w 172"/>
                <a:gd name="T57" fmla="*/ 45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
                <a:gd name="T88" fmla="*/ 0 h 150"/>
                <a:gd name="T89" fmla="*/ 172 w 172"/>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 h="150">
                  <a:moveTo>
                    <a:pt x="0" y="45"/>
                  </a:moveTo>
                  <a:lnTo>
                    <a:pt x="0" y="45"/>
                  </a:lnTo>
                  <a:lnTo>
                    <a:pt x="5" y="58"/>
                  </a:lnTo>
                  <a:lnTo>
                    <a:pt x="41" y="67"/>
                  </a:lnTo>
                  <a:lnTo>
                    <a:pt x="35" y="75"/>
                  </a:lnTo>
                  <a:lnTo>
                    <a:pt x="48" y="84"/>
                  </a:lnTo>
                  <a:lnTo>
                    <a:pt x="53" y="101"/>
                  </a:lnTo>
                  <a:lnTo>
                    <a:pt x="38" y="133"/>
                  </a:lnTo>
                  <a:lnTo>
                    <a:pt x="81" y="145"/>
                  </a:lnTo>
                  <a:lnTo>
                    <a:pt x="85" y="147"/>
                  </a:lnTo>
                  <a:lnTo>
                    <a:pt x="105" y="149"/>
                  </a:lnTo>
                  <a:lnTo>
                    <a:pt x="105" y="137"/>
                  </a:lnTo>
                  <a:lnTo>
                    <a:pt x="117" y="130"/>
                  </a:lnTo>
                  <a:lnTo>
                    <a:pt x="145" y="138"/>
                  </a:lnTo>
                  <a:lnTo>
                    <a:pt x="163" y="125"/>
                  </a:lnTo>
                  <a:lnTo>
                    <a:pt x="153" y="107"/>
                  </a:lnTo>
                  <a:lnTo>
                    <a:pt x="157" y="90"/>
                  </a:lnTo>
                  <a:lnTo>
                    <a:pt x="143" y="80"/>
                  </a:lnTo>
                  <a:lnTo>
                    <a:pt x="163" y="60"/>
                  </a:lnTo>
                  <a:lnTo>
                    <a:pt x="171" y="38"/>
                  </a:lnTo>
                  <a:lnTo>
                    <a:pt x="146" y="28"/>
                  </a:lnTo>
                  <a:lnTo>
                    <a:pt x="139" y="26"/>
                  </a:lnTo>
                  <a:lnTo>
                    <a:pt x="100" y="0"/>
                  </a:lnTo>
                  <a:lnTo>
                    <a:pt x="86" y="4"/>
                  </a:lnTo>
                  <a:lnTo>
                    <a:pt x="71" y="29"/>
                  </a:lnTo>
                  <a:lnTo>
                    <a:pt x="38" y="25"/>
                  </a:lnTo>
                  <a:lnTo>
                    <a:pt x="43" y="44"/>
                  </a:lnTo>
                  <a:lnTo>
                    <a:pt x="0" y="4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43" name="Freeform 183">
              <a:extLst>
                <a:ext uri="{FF2B5EF4-FFF2-40B4-BE49-F238E27FC236}">
                  <a16:creationId xmlns:a16="http://schemas.microsoft.com/office/drawing/2014/main" id="{D27A7101-4855-4710-B5FC-39E775D8EA96}"/>
                </a:ext>
              </a:extLst>
            </p:cNvPr>
            <p:cNvSpPr>
              <a:spLocks/>
            </p:cNvSpPr>
            <p:nvPr/>
          </p:nvSpPr>
          <p:spPr bwMode="auto">
            <a:xfrm>
              <a:off x="3198" y="2808"/>
              <a:ext cx="11" cy="29"/>
            </a:xfrm>
            <a:custGeom>
              <a:avLst/>
              <a:gdLst>
                <a:gd name="T0" fmla="*/ 0 w 11"/>
                <a:gd name="T1" fmla="*/ 14 h 29"/>
                <a:gd name="T2" fmla="*/ 0 w 11"/>
                <a:gd name="T3" fmla="*/ 14 h 29"/>
                <a:gd name="T4" fmla="*/ 9 w 11"/>
                <a:gd name="T5" fmla="*/ 28 h 29"/>
                <a:gd name="T6" fmla="*/ 10 w 11"/>
                <a:gd name="T7" fmla="*/ 0 h 29"/>
                <a:gd name="T8" fmla="*/ 0 w 11"/>
                <a:gd name="T9" fmla="*/ 14 h 29"/>
                <a:gd name="T10" fmla="*/ 0 w 11"/>
                <a:gd name="T11" fmla="*/ 14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14"/>
                  </a:moveTo>
                  <a:lnTo>
                    <a:pt x="0" y="14"/>
                  </a:lnTo>
                  <a:lnTo>
                    <a:pt x="9" y="28"/>
                  </a:lnTo>
                  <a:lnTo>
                    <a:pt x="10" y="0"/>
                  </a:lnTo>
                  <a:lnTo>
                    <a:pt x="0" y="1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744" name="Freeform 80">
            <a:extLst>
              <a:ext uri="{FF2B5EF4-FFF2-40B4-BE49-F238E27FC236}">
                <a16:creationId xmlns:a16="http://schemas.microsoft.com/office/drawing/2014/main" id="{ABF15D07-96E8-4E44-8B8E-59C86833550C}"/>
              </a:ext>
            </a:extLst>
          </p:cNvPr>
          <p:cNvSpPr>
            <a:spLocks/>
          </p:cNvSpPr>
          <p:nvPr/>
        </p:nvSpPr>
        <p:spPr bwMode="auto">
          <a:xfrm>
            <a:off x="3258616" y="2192582"/>
            <a:ext cx="152803" cy="222259"/>
          </a:xfrm>
          <a:custGeom>
            <a:avLst/>
            <a:gdLst>
              <a:gd name="T0" fmla="*/ 0 w 119"/>
              <a:gd name="T1" fmla="*/ 91405696 h 133"/>
              <a:gd name="T2" fmla="*/ 0 w 119"/>
              <a:gd name="T3" fmla="*/ 91405696 h 133"/>
              <a:gd name="T4" fmla="*/ 0 w 119"/>
              <a:gd name="T5" fmla="*/ 128645278 h 133"/>
              <a:gd name="T6" fmla="*/ 1473755 w 119"/>
              <a:gd name="T7" fmla="*/ 145571769 h 133"/>
              <a:gd name="T8" fmla="*/ 4421266 w 119"/>
              <a:gd name="T9" fmla="*/ 164192211 h 133"/>
              <a:gd name="T10" fmla="*/ 41263940 w 119"/>
              <a:gd name="T11" fmla="*/ 181118743 h 133"/>
              <a:gd name="T12" fmla="*/ 29473892 w 119"/>
              <a:gd name="T13" fmla="*/ 218358325 h 133"/>
              <a:gd name="T14" fmla="*/ 69264067 w 119"/>
              <a:gd name="T15" fmla="*/ 223436272 h 133"/>
              <a:gd name="T16" fmla="*/ 137055594 w 119"/>
              <a:gd name="T17" fmla="*/ 221743623 h 133"/>
              <a:gd name="T18" fmla="*/ 154739438 w 119"/>
              <a:gd name="T19" fmla="*/ 186196690 h 133"/>
              <a:gd name="T20" fmla="*/ 119370536 w 119"/>
              <a:gd name="T21" fmla="*/ 140493822 h 133"/>
              <a:gd name="T22" fmla="*/ 162108250 w 119"/>
              <a:gd name="T23" fmla="*/ 115104085 h 133"/>
              <a:gd name="T24" fmla="*/ 173898288 w 119"/>
              <a:gd name="T25" fmla="*/ 123567330 h 133"/>
              <a:gd name="T26" fmla="*/ 162108250 w 119"/>
              <a:gd name="T27" fmla="*/ 33854294 h 133"/>
              <a:gd name="T28" fmla="*/ 129686820 w 119"/>
              <a:gd name="T29" fmla="*/ 11848549 h 133"/>
              <a:gd name="T30" fmla="*/ 94317918 w 119"/>
              <a:gd name="T31" fmla="*/ 27083697 h 133"/>
              <a:gd name="T32" fmla="*/ 100212937 w 119"/>
              <a:gd name="T33" fmla="*/ 16926496 h 133"/>
              <a:gd name="T34" fmla="*/ 69264067 w 119"/>
              <a:gd name="T35" fmla="*/ 0 h 133"/>
              <a:gd name="T36" fmla="*/ 53053978 w 119"/>
              <a:gd name="T37" fmla="*/ 0 h 133"/>
              <a:gd name="T38" fmla="*/ 53053978 w 119"/>
              <a:gd name="T39" fmla="*/ 49088146 h 133"/>
              <a:gd name="T40" fmla="*/ 33895156 w 119"/>
              <a:gd name="T41" fmla="*/ 35546943 h 133"/>
              <a:gd name="T42" fmla="*/ 23578873 w 119"/>
              <a:gd name="T43" fmla="*/ 50780795 h 133"/>
              <a:gd name="T44" fmla="*/ 20632577 w 119"/>
              <a:gd name="T45" fmla="*/ 81249781 h 133"/>
              <a:gd name="T46" fmla="*/ 0 w 119"/>
              <a:gd name="T47" fmla="*/ 91405696 h 133"/>
              <a:gd name="T48" fmla="*/ 0 w 119"/>
              <a:gd name="T49" fmla="*/ 9140569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33"/>
              <a:gd name="T77" fmla="*/ 119 w 119"/>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33">
                <a:moveTo>
                  <a:pt x="0" y="54"/>
                </a:moveTo>
                <a:lnTo>
                  <a:pt x="0" y="54"/>
                </a:lnTo>
                <a:lnTo>
                  <a:pt x="0" y="76"/>
                </a:lnTo>
                <a:lnTo>
                  <a:pt x="1" y="86"/>
                </a:lnTo>
                <a:lnTo>
                  <a:pt x="3" y="97"/>
                </a:lnTo>
                <a:lnTo>
                  <a:pt x="28" y="107"/>
                </a:lnTo>
                <a:lnTo>
                  <a:pt x="20" y="129"/>
                </a:lnTo>
                <a:lnTo>
                  <a:pt x="47" y="132"/>
                </a:lnTo>
                <a:lnTo>
                  <a:pt x="93" y="131"/>
                </a:lnTo>
                <a:lnTo>
                  <a:pt x="105" y="110"/>
                </a:lnTo>
                <a:lnTo>
                  <a:pt x="81" y="83"/>
                </a:lnTo>
                <a:lnTo>
                  <a:pt x="110" y="68"/>
                </a:lnTo>
                <a:lnTo>
                  <a:pt x="118" y="73"/>
                </a:lnTo>
                <a:lnTo>
                  <a:pt x="110" y="20"/>
                </a:lnTo>
                <a:lnTo>
                  <a:pt x="88" y="7"/>
                </a:lnTo>
                <a:lnTo>
                  <a:pt x="64" y="16"/>
                </a:lnTo>
                <a:lnTo>
                  <a:pt x="68" y="10"/>
                </a:lnTo>
                <a:lnTo>
                  <a:pt x="47" y="0"/>
                </a:lnTo>
                <a:lnTo>
                  <a:pt x="36" y="0"/>
                </a:lnTo>
                <a:lnTo>
                  <a:pt x="36" y="29"/>
                </a:lnTo>
                <a:lnTo>
                  <a:pt x="23" y="21"/>
                </a:lnTo>
                <a:lnTo>
                  <a:pt x="16" y="30"/>
                </a:lnTo>
                <a:lnTo>
                  <a:pt x="14" y="48"/>
                </a:lnTo>
                <a:lnTo>
                  <a:pt x="0" y="54"/>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745" name="Group 176">
            <a:extLst>
              <a:ext uri="{FF2B5EF4-FFF2-40B4-BE49-F238E27FC236}">
                <a16:creationId xmlns:a16="http://schemas.microsoft.com/office/drawing/2014/main" id="{5C51CD62-1A2E-4177-BA25-A86E1EDA2B7A}"/>
              </a:ext>
            </a:extLst>
          </p:cNvPr>
          <p:cNvGrpSpPr>
            <a:grpSpLocks/>
          </p:cNvGrpSpPr>
          <p:nvPr/>
        </p:nvGrpSpPr>
        <p:grpSpPr bwMode="auto">
          <a:xfrm>
            <a:off x="3512170" y="2573889"/>
            <a:ext cx="115863" cy="177399"/>
            <a:chOff x="3356" y="2828"/>
            <a:chExt cx="86" cy="106"/>
          </a:xfrm>
          <a:solidFill>
            <a:srgbClr val="7F7F7F">
              <a:lumMod val="40000"/>
              <a:lumOff val="60000"/>
            </a:srgbClr>
          </a:solidFill>
        </p:grpSpPr>
        <p:sp>
          <p:nvSpPr>
            <p:cNvPr id="746" name="Freeform 180">
              <a:extLst>
                <a:ext uri="{FF2B5EF4-FFF2-40B4-BE49-F238E27FC236}">
                  <a16:creationId xmlns:a16="http://schemas.microsoft.com/office/drawing/2014/main" id="{601733B1-3681-41DB-A3B5-14D529C46829}"/>
                </a:ext>
              </a:extLst>
            </p:cNvPr>
            <p:cNvSpPr>
              <a:spLocks/>
            </p:cNvSpPr>
            <p:nvPr/>
          </p:nvSpPr>
          <p:spPr bwMode="auto">
            <a:xfrm>
              <a:off x="3356" y="2828"/>
              <a:ext cx="86" cy="86"/>
            </a:xfrm>
            <a:custGeom>
              <a:avLst/>
              <a:gdLst>
                <a:gd name="T0" fmla="*/ 0 w 86"/>
                <a:gd name="T1" fmla="*/ 34 h 86"/>
                <a:gd name="T2" fmla="*/ 0 w 86"/>
                <a:gd name="T3" fmla="*/ 34 h 86"/>
                <a:gd name="T4" fmla="*/ 11 w 86"/>
                <a:gd name="T5" fmla="*/ 15 h 86"/>
                <a:gd name="T6" fmla="*/ 38 w 86"/>
                <a:gd name="T7" fmla="*/ 8 h 86"/>
                <a:gd name="T8" fmla="*/ 72 w 86"/>
                <a:gd name="T9" fmla="*/ 8 h 86"/>
                <a:gd name="T10" fmla="*/ 85 w 86"/>
                <a:gd name="T11" fmla="*/ 0 h 86"/>
                <a:gd name="T12" fmla="*/ 80 w 86"/>
                <a:gd name="T13" fmla="*/ 18 h 86"/>
                <a:gd name="T14" fmla="*/ 57 w 86"/>
                <a:gd name="T15" fmla="*/ 14 h 86"/>
                <a:gd name="T16" fmla="*/ 46 w 86"/>
                <a:gd name="T17" fmla="*/ 29 h 86"/>
                <a:gd name="T18" fmla="*/ 33 w 86"/>
                <a:gd name="T19" fmla="*/ 21 h 86"/>
                <a:gd name="T20" fmla="*/ 42 w 86"/>
                <a:gd name="T21" fmla="*/ 43 h 86"/>
                <a:gd name="T22" fmla="*/ 31 w 86"/>
                <a:gd name="T23" fmla="*/ 48 h 86"/>
                <a:gd name="T24" fmla="*/ 52 w 86"/>
                <a:gd name="T25" fmla="*/ 57 h 86"/>
                <a:gd name="T26" fmla="*/ 52 w 86"/>
                <a:gd name="T27" fmla="*/ 66 h 86"/>
                <a:gd name="T28" fmla="*/ 35 w 86"/>
                <a:gd name="T29" fmla="*/ 69 h 86"/>
                <a:gd name="T30" fmla="*/ 41 w 86"/>
                <a:gd name="T31" fmla="*/ 85 h 86"/>
                <a:gd name="T32" fmla="*/ 20 w 86"/>
                <a:gd name="T33" fmla="*/ 80 h 86"/>
                <a:gd name="T34" fmla="*/ 14 w 86"/>
                <a:gd name="T35" fmla="*/ 65 h 86"/>
                <a:gd name="T36" fmla="*/ 41 w 86"/>
                <a:gd name="T37" fmla="*/ 58 h 86"/>
                <a:gd name="T38" fmla="*/ 14 w 86"/>
                <a:gd name="T39" fmla="*/ 56 h 86"/>
                <a:gd name="T40" fmla="*/ 0 w 86"/>
                <a:gd name="T41" fmla="*/ 34 h 86"/>
                <a:gd name="T42" fmla="*/ 0 w 86"/>
                <a:gd name="T43" fmla="*/ 34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86"/>
                <a:gd name="T68" fmla="*/ 86 w 86"/>
                <a:gd name="T69" fmla="*/ 86 h 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86">
                  <a:moveTo>
                    <a:pt x="0" y="34"/>
                  </a:moveTo>
                  <a:lnTo>
                    <a:pt x="0" y="34"/>
                  </a:lnTo>
                  <a:lnTo>
                    <a:pt x="11" y="15"/>
                  </a:lnTo>
                  <a:lnTo>
                    <a:pt x="38" y="8"/>
                  </a:lnTo>
                  <a:lnTo>
                    <a:pt x="72" y="8"/>
                  </a:lnTo>
                  <a:lnTo>
                    <a:pt x="85" y="0"/>
                  </a:lnTo>
                  <a:lnTo>
                    <a:pt x="80" y="18"/>
                  </a:lnTo>
                  <a:lnTo>
                    <a:pt x="57" y="14"/>
                  </a:lnTo>
                  <a:lnTo>
                    <a:pt x="46" y="29"/>
                  </a:lnTo>
                  <a:lnTo>
                    <a:pt x="33" y="21"/>
                  </a:lnTo>
                  <a:lnTo>
                    <a:pt x="42" y="43"/>
                  </a:lnTo>
                  <a:lnTo>
                    <a:pt x="31" y="48"/>
                  </a:lnTo>
                  <a:lnTo>
                    <a:pt x="52" y="57"/>
                  </a:lnTo>
                  <a:lnTo>
                    <a:pt x="52" y="66"/>
                  </a:lnTo>
                  <a:lnTo>
                    <a:pt x="35" y="69"/>
                  </a:lnTo>
                  <a:lnTo>
                    <a:pt x="41" y="85"/>
                  </a:lnTo>
                  <a:lnTo>
                    <a:pt x="20" y="80"/>
                  </a:lnTo>
                  <a:lnTo>
                    <a:pt x="14" y="65"/>
                  </a:lnTo>
                  <a:lnTo>
                    <a:pt x="41" y="58"/>
                  </a:lnTo>
                  <a:lnTo>
                    <a:pt x="14" y="56"/>
                  </a:lnTo>
                  <a:lnTo>
                    <a:pt x="0" y="3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47" name="Freeform 181">
              <a:extLst>
                <a:ext uri="{FF2B5EF4-FFF2-40B4-BE49-F238E27FC236}">
                  <a16:creationId xmlns:a16="http://schemas.microsoft.com/office/drawing/2014/main" id="{5BF7B233-8B7F-4100-8A95-F22CCC759539}"/>
                </a:ext>
              </a:extLst>
            </p:cNvPr>
            <p:cNvSpPr>
              <a:spLocks/>
            </p:cNvSpPr>
            <p:nvPr/>
          </p:nvSpPr>
          <p:spPr bwMode="auto">
            <a:xfrm>
              <a:off x="3401" y="2927"/>
              <a:ext cx="41" cy="7"/>
            </a:xfrm>
            <a:custGeom>
              <a:avLst/>
              <a:gdLst>
                <a:gd name="T0" fmla="*/ 0 w 41"/>
                <a:gd name="T1" fmla="*/ 6 h 7"/>
                <a:gd name="T2" fmla="*/ 0 w 41"/>
                <a:gd name="T3" fmla="*/ 6 h 7"/>
                <a:gd name="T4" fmla="*/ 3 w 41"/>
                <a:gd name="T5" fmla="*/ 0 h 7"/>
                <a:gd name="T6" fmla="*/ 40 w 41"/>
                <a:gd name="T7" fmla="*/ 6 h 7"/>
                <a:gd name="T8" fmla="*/ 13 w 41"/>
                <a:gd name="T9" fmla="*/ 6 h 7"/>
                <a:gd name="T10" fmla="*/ 0 w 41"/>
                <a:gd name="T11" fmla="*/ 6 h 7"/>
                <a:gd name="T12" fmla="*/ 0 w 41"/>
                <a:gd name="T13" fmla="*/ 6 h 7"/>
                <a:gd name="T14" fmla="*/ 0 60000 65536"/>
                <a:gd name="T15" fmla="*/ 0 60000 65536"/>
                <a:gd name="T16" fmla="*/ 0 60000 65536"/>
                <a:gd name="T17" fmla="*/ 0 60000 65536"/>
                <a:gd name="T18" fmla="*/ 0 60000 65536"/>
                <a:gd name="T19" fmla="*/ 0 60000 65536"/>
                <a:gd name="T20" fmla="*/ 0 60000 65536"/>
                <a:gd name="T21" fmla="*/ 0 w 41"/>
                <a:gd name="T22" fmla="*/ 0 h 7"/>
                <a:gd name="T23" fmla="*/ 41 w 4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
                  <a:moveTo>
                    <a:pt x="0" y="6"/>
                  </a:moveTo>
                  <a:lnTo>
                    <a:pt x="0" y="6"/>
                  </a:lnTo>
                  <a:lnTo>
                    <a:pt x="3" y="0"/>
                  </a:lnTo>
                  <a:lnTo>
                    <a:pt x="40" y="6"/>
                  </a:lnTo>
                  <a:lnTo>
                    <a:pt x="13" y="6"/>
                  </a:lnTo>
                  <a:lnTo>
                    <a:pt x="0" y="6"/>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748" name="Freeform 82">
            <a:extLst>
              <a:ext uri="{FF2B5EF4-FFF2-40B4-BE49-F238E27FC236}">
                <a16:creationId xmlns:a16="http://schemas.microsoft.com/office/drawing/2014/main" id="{3E5F15A0-BA53-4AAF-8C41-2CF5DD6EA106}"/>
              </a:ext>
            </a:extLst>
          </p:cNvPr>
          <p:cNvSpPr>
            <a:spLocks/>
          </p:cNvSpPr>
          <p:nvPr/>
        </p:nvSpPr>
        <p:spPr bwMode="auto">
          <a:xfrm>
            <a:off x="3436608" y="2386294"/>
            <a:ext cx="124259" cy="79523"/>
          </a:xfrm>
          <a:custGeom>
            <a:avLst/>
            <a:gdLst>
              <a:gd name="T0" fmla="*/ 0 w 93"/>
              <a:gd name="T1" fmla="*/ 44700470 h 49"/>
              <a:gd name="T2" fmla="*/ 0 w 93"/>
              <a:gd name="T3" fmla="*/ 44700470 h 49"/>
              <a:gd name="T4" fmla="*/ 22337937 w 93"/>
              <a:gd name="T5" fmla="*/ 12771562 h 49"/>
              <a:gd name="T6" fmla="*/ 52655329 w 93"/>
              <a:gd name="T7" fmla="*/ 20754422 h 49"/>
              <a:gd name="T8" fmla="*/ 102118623 w 93"/>
              <a:gd name="T9" fmla="*/ 0 h 49"/>
              <a:gd name="T10" fmla="*/ 132434743 w 93"/>
              <a:gd name="T11" fmla="*/ 4789967 h 49"/>
              <a:gd name="T12" fmla="*/ 146795741 w 93"/>
              <a:gd name="T13" fmla="*/ 15964451 h 49"/>
              <a:gd name="T14" fmla="*/ 90949660 w 93"/>
              <a:gd name="T15" fmla="*/ 67050695 h 49"/>
              <a:gd name="T16" fmla="*/ 43081751 w 93"/>
              <a:gd name="T17" fmla="*/ 76629363 h 49"/>
              <a:gd name="T18" fmla="*/ 0 w 93"/>
              <a:gd name="T19" fmla="*/ 44700470 h 49"/>
              <a:gd name="T20" fmla="*/ 0 w 93"/>
              <a:gd name="T21" fmla="*/ 4470047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49"/>
              <a:gd name="T35" fmla="*/ 93 w 93"/>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49">
                <a:moveTo>
                  <a:pt x="0" y="28"/>
                </a:moveTo>
                <a:lnTo>
                  <a:pt x="0" y="28"/>
                </a:lnTo>
                <a:lnTo>
                  <a:pt x="14" y="8"/>
                </a:lnTo>
                <a:lnTo>
                  <a:pt x="33" y="13"/>
                </a:lnTo>
                <a:lnTo>
                  <a:pt x="64" y="0"/>
                </a:lnTo>
                <a:lnTo>
                  <a:pt x="83" y="3"/>
                </a:lnTo>
                <a:lnTo>
                  <a:pt x="92" y="10"/>
                </a:lnTo>
                <a:lnTo>
                  <a:pt x="57" y="42"/>
                </a:lnTo>
                <a:lnTo>
                  <a:pt x="27" y="48"/>
                </a:lnTo>
                <a:lnTo>
                  <a:pt x="0" y="28"/>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749" name="Group 180">
            <a:extLst>
              <a:ext uri="{FF2B5EF4-FFF2-40B4-BE49-F238E27FC236}">
                <a16:creationId xmlns:a16="http://schemas.microsoft.com/office/drawing/2014/main" id="{254BD22F-9A6F-4043-A301-DBF0E8E49BFC}"/>
              </a:ext>
            </a:extLst>
          </p:cNvPr>
          <p:cNvGrpSpPr>
            <a:grpSpLocks/>
          </p:cNvGrpSpPr>
          <p:nvPr/>
        </p:nvGrpSpPr>
        <p:grpSpPr bwMode="auto">
          <a:xfrm>
            <a:off x="3270370" y="2427077"/>
            <a:ext cx="213254" cy="287508"/>
            <a:chOff x="3172" y="2740"/>
            <a:chExt cx="161" cy="170"/>
          </a:xfrm>
          <a:solidFill>
            <a:schemeClr val="bg1">
              <a:lumMod val="75000"/>
            </a:schemeClr>
          </a:solidFill>
        </p:grpSpPr>
        <p:sp>
          <p:nvSpPr>
            <p:cNvPr id="750" name="Freeform 177">
              <a:extLst>
                <a:ext uri="{FF2B5EF4-FFF2-40B4-BE49-F238E27FC236}">
                  <a16:creationId xmlns:a16="http://schemas.microsoft.com/office/drawing/2014/main" id="{B02B9365-506B-4449-AE7F-3163337469EC}"/>
                </a:ext>
              </a:extLst>
            </p:cNvPr>
            <p:cNvSpPr>
              <a:spLocks/>
            </p:cNvSpPr>
            <p:nvPr/>
          </p:nvSpPr>
          <p:spPr bwMode="auto">
            <a:xfrm>
              <a:off x="3172" y="2740"/>
              <a:ext cx="161" cy="151"/>
            </a:xfrm>
            <a:custGeom>
              <a:avLst/>
              <a:gdLst>
                <a:gd name="T0" fmla="*/ 0 w 161"/>
                <a:gd name="T1" fmla="*/ 37 h 151"/>
                <a:gd name="T2" fmla="*/ 0 w 161"/>
                <a:gd name="T3" fmla="*/ 37 h 151"/>
                <a:gd name="T4" fmla="*/ 4 w 161"/>
                <a:gd name="T5" fmla="*/ 20 h 151"/>
                <a:gd name="T6" fmla="*/ 23 w 161"/>
                <a:gd name="T7" fmla="*/ 11 h 151"/>
                <a:gd name="T8" fmla="*/ 31 w 161"/>
                <a:gd name="T9" fmla="*/ 19 h 151"/>
                <a:gd name="T10" fmla="*/ 50 w 161"/>
                <a:gd name="T11" fmla="*/ 4 h 151"/>
                <a:gd name="T12" fmla="*/ 72 w 161"/>
                <a:gd name="T13" fmla="*/ 0 h 151"/>
                <a:gd name="T14" fmla="*/ 95 w 161"/>
                <a:gd name="T15" fmla="*/ 10 h 151"/>
                <a:gd name="T16" fmla="*/ 95 w 161"/>
                <a:gd name="T17" fmla="*/ 27 h 151"/>
                <a:gd name="T18" fmla="*/ 76 w 161"/>
                <a:gd name="T19" fmla="*/ 29 h 151"/>
                <a:gd name="T20" fmla="*/ 78 w 161"/>
                <a:gd name="T21" fmla="*/ 50 h 151"/>
                <a:gd name="T22" fmla="*/ 108 w 161"/>
                <a:gd name="T23" fmla="*/ 83 h 151"/>
                <a:gd name="T24" fmla="*/ 127 w 161"/>
                <a:gd name="T25" fmla="*/ 86 h 151"/>
                <a:gd name="T26" fmla="*/ 126 w 161"/>
                <a:gd name="T27" fmla="*/ 93 h 151"/>
                <a:gd name="T28" fmla="*/ 160 w 161"/>
                <a:gd name="T29" fmla="*/ 115 h 151"/>
                <a:gd name="T30" fmla="*/ 136 w 161"/>
                <a:gd name="T31" fmla="*/ 112 h 151"/>
                <a:gd name="T32" fmla="*/ 141 w 161"/>
                <a:gd name="T33" fmla="*/ 133 h 151"/>
                <a:gd name="T34" fmla="*/ 127 w 161"/>
                <a:gd name="T35" fmla="*/ 150 h 151"/>
                <a:gd name="T36" fmla="*/ 121 w 161"/>
                <a:gd name="T37" fmla="*/ 116 h 151"/>
                <a:gd name="T38" fmla="*/ 61 w 161"/>
                <a:gd name="T39" fmla="*/ 78 h 151"/>
                <a:gd name="T40" fmla="*/ 47 w 161"/>
                <a:gd name="T41" fmla="*/ 53 h 151"/>
                <a:gd name="T42" fmla="*/ 28 w 161"/>
                <a:gd name="T43" fmla="*/ 45 h 151"/>
                <a:gd name="T44" fmla="*/ 10 w 161"/>
                <a:gd name="T45" fmla="*/ 55 h 151"/>
                <a:gd name="T46" fmla="*/ 0 w 161"/>
                <a:gd name="T47" fmla="*/ 37 h 151"/>
                <a:gd name="T48" fmla="*/ 0 w 161"/>
                <a:gd name="T49" fmla="*/ 37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51"/>
                <a:gd name="T77" fmla="*/ 161 w 161"/>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51">
                  <a:moveTo>
                    <a:pt x="0" y="37"/>
                  </a:moveTo>
                  <a:lnTo>
                    <a:pt x="0" y="37"/>
                  </a:lnTo>
                  <a:lnTo>
                    <a:pt x="4" y="20"/>
                  </a:lnTo>
                  <a:lnTo>
                    <a:pt x="23" y="11"/>
                  </a:lnTo>
                  <a:lnTo>
                    <a:pt x="31" y="19"/>
                  </a:lnTo>
                  <a:lnTo>
                    <a:pt x="50" y="4"/>
                  </a:lnTo>
                  <a:lnTo>
                    <a:pt x="72" y="0"/>
                  </a:lnTo>
                  <a:lnTo>
                    <a:pt x="95" y="10"/>
                  </a:lnTo>
                  <a:lnTo>
                    <a:pt x="95" y="27"/>
                  </a:lnTo>
                  <a:lnTo>
                    <a:pt x="76" y="29"/>
                  </a:lnTo>
                  <a:lnTo>
                    <a:pt x="78" y="50"/>
                  </a:lnTo>
                  <a:lnTo>
                    <a:pt x="108" y="83"/>
                  </a:lnTo>
                  <a:lnTo>
                    <a:pt x="127" y="86"/>
                  </a:lnTo>
                  <a:lnTo>
                    <a:pt x="126" y="93"/>
                  </a:lnTo>
                  <a:lnTo>
                    <a:pt x="160" y="115"/>
                  </a:lnTo>
                  <a:lnTo>
                    <a:pt x="136" y="112"/>
                  </a:lnTo>
                  <a:lnTo>
                    <a:pt x="141" y="133"/>
                  </a:lnTo>
                  <a:lnTo>
                    <a:pt x="127" y="150"/>
                  </a:lnTo>
                  <a:lnTo>
                    <a:pt x="121" y="116"/>
                  </a:lnTo>
                  <a:lnTo>
                    <a:pt x="61" y="78"/>
                  </a:lnTo>
                  <a:lnTo>
                    <a:pt x="47" y="53"/>
                  </a:lnTo>
                  <a:lnTo>
                    <a:pt x="28" y="45"/>
                  </a:lnTo>
                  <a:lnTo>
                    <a:pt x="10" y="55"/>
                  </a:lnTo>
                  <a:lnTo>
                    <a:pt x="0" y="37"/>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51" name="Freeform 178">
              <a:extLst>
                <a:ext uri="{FF2B5EF4-FFF2-40B4-BE49-F238E27FC236}">
                  <a16:creationId xmlns:a16="http://schemas.microsoft.com/office/drawing/2014/main" id="{5996DDAE-6F3F-4B4E-8AFA-12D429DB605F}"/>
                </a:ext>
              </a:extLst>
            </p:cNvPr>
            <p:cNvSpPr>
              <a:spLocks/>
            </p:cNvSpPr>
            <p:nvPr/>
          </p:nvSpPr>
          <p:spPr bwMode="auto">
            <a:xfrm>
              <a:off x="3192" y="2836"/>
              <a:ext cx="59" cy="44"/>
            </a:xfrm>
            <a:custGeom>
              <a:avLst/>
              <a:gdLst>
                <a:gd name="T0" fmla="*/ 0 w 21"/>
                <a:gd name="T1" fmla="*/ 6 h 38"/>
                <a:gd name="T2" fmla="*/ 0 w 21"/>
                <a:gd name="T3" fmla="*/ 6 h 38"/>
                <a:gd name="T4" fmla="*/ 4 w 21"/>
                <a:gd name="T5" fmla="*/ 34 h 38"/>
                <a:gd name="T6" fmla="*/ 12 w 21"/>
                <a:gd name="T7" fmla="*/ 37 h 38"/>
                <a:gd name="T8" fmla="*/ 20 w 21"/>
                <a:gd name="T9" fmla="*/ 15 h 38"/>
                <a:gd name="T10" fmla="*/ 13 w 21"/>
                <a:gd name="T11" fmla="*/ 0 h 38"/>
                <a:gd name="T12" fmla="*/ 0 w 21"/>
                <a:gd name="T13" fmla="*/ 6 h 38"/>
                <a:gd name="T14" fmla="*/ 0 w 21"/>
                <a:gd name="T15" fmla="*/ 6 h 3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8"/>
                <a:gd name="T26" fmla="*/ 21 w 21"/>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8">
                  <a:moveTo>
                    <a:pt x="0" y="6"/>
                  </a:moveTo>
                  <a:lnTo>
                    <a:pt x="0" y="6"/>
                  </a:lnTo>
                  <a:lnTo>
                    <a:pt x="4" y="34"/>
                  </a:lnTo>
                  <a:lnTo>
                    <a:pt x="12" y="37"/>
                  </a:lnTo>
                  <a:lnTo>
                    <a:pt x="20" y="15"/>
                  </a:lnTo>
                  <a:lnTo>
                    <a:pt x="13" y="0"/>
                  </a:lnTo>
                  <a:lnTo>
                    <a:pt x="0" y="6"/>
                  </a:lnTo>
                </a:path>
              </a:pathLst>
            </a:custGeom>
            <a:grpFill/>
            <a:ln w="6350">
              <a:solidFill>
                <a:srgbClr val="FFFFFF"/>
              </a:solidFill>
              <a:round/>
              <a:headEnd/>
              <a:tailEnd/>
            </a:ln>
          </p:spPr>
          <p:txBody>
            <a:bodyPr wrap="squar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52" name="Freeform 179">
              <a:extLst>
                <a:ext uri="{FF2B5EF4-FFF2-40B4-BE49-F238E27FC236}">
                  <a16:creationId xmlns:a16="http://schemas.microsoft.com/office/drawing/2014/main" id="{D29CE1EC-2C3F-4FA5-B62E-C443600BA668}"/>
                </a:ext>
              </a:extLst>
            </p:cNvPr>
            <p:cNvSpPr>
              <a:spLocks/>
            </p:cNvSpPr>
            <p:nvPr/>
          </p:nvSpPr>
          <p:spPr bwMode="auto">
            <a:xfrm>
              <a:off x="3251" y="2885"/>
              <a:ext cx="43" cy="25"/>
            </a:xfrm>
            <a:custGeom>
              <a:avLst/>
              <a:gdLst>
                <a:gd name="T0" fmla="*/ 0 w 43"/>
                <a:gd name="T1" fmla="*/ 5 h 25"/>
                <a:gd name="T2" fmla="*/ 0 w 43"/>
                <a:gd name="T3" fmla="*/ 5 h 25"/>
                <a:gd name="T4" fmla="*/ 35 w 43"/>
                <a:gd name="T5" fmla="*/ 24 h 25"/>
                <a:gd name="T6" fmla="*/ 42 w 43"/>
                <a:gd name="T7" fmla="*/ 0 h 25"/>
                <a:gd name="T8" fmla="*/ 0 w 43"/>
                <a:gd name="T9" fmla="*/ 5 h 25"/>
                <a:gd name="T10" fmla="*/ 0 w 43"/>
                <a:gd name="T11" fmla="*/ 5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5"/>
                  </a:moveTo>
                  <a:lnTo>
                    <a:pt x="0" y="5"/>
                  </a:lnTo>
                  <a:lnTo>
                    <a:pt x="35" y="24"/>
                  </a:lnTo>
                  <a:lnTo>
                    <a:pt x="42" y="0"/>
                  </a:lnTo>
                  <a:lnTo>
                    <a:pt x="0" y="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753" name="Freeform 84">
            <a:extLst>
              <a:ext uri="{FF2B5EF4-FFF2-40B4-BE49-F238E27FC236}">
                <a16:creationId xmlns:a16="http://schemas.microsoft.com/office/drawing/2014/main" id="{7ABDED5A-2BFF-4BB4-B4F0-7539A7F97C44}"/>
              </a:ext>
            </a:extLst>
          </p:cNvPr>
          <p:cNvSpPr>
            <a:spLocks/>
          </p:cNvSpPr>
          <p:nvPr/>
        </p:nvSpPr>
        <p:spPr bwMode="auto">
          <a:xfrm>
            <a:off x="3251901" y="2337357"/>
            <a:ext cx="10075" cy="22429"/>
          </a:xfrm>
          <a:custGeom>
            <a:avLst/>
            <a:gdLst>
              <a:gd name="T0" fmla="*/ 0 w 8"/>
              <a:gd name="T1" fmla="*/ 19058317 h 12"/>
              <a:gd name="T2" fmla="*/ 0 w 8"/>
              <a:gd name="T3" fmla="*/ 19058317 h 12"/>
              <a:gd name="T4" fmla="*/ 7087790 w 8"/>
              <a:gd name="T5" fmla="*/ 0 h 12"/>
              <a:gd name="T6" fmla="*/ 9922669 w 8"/>
              <a:gd name="T7" fmla="*/ 23292851 h 12"/>
              <a:gd name="T8" fmla="*/ 0 w 8"/>
              <a:gd name="T9" fmla="*/ 19058317 h 12"/>
              <a:gd name="T10" fmla="*/ 0 w 8"/>
              <a:gd name="T11" fmla="*/ 19058317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9"/>
                </a:moveTo>
                <a:lnTo>
                  <a:pt x="0" y="9"/>
                </a:lnTo>
                <a:lnTo>
                  <a:pt x="5" y="0"/>
                </a:lnTo>
                <a:lnTo>
                  <a:pt x="7" y="11"/>
                </a:lnTo>
                <a:lnTo>
                  <a:pt x="0" y="9"/>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54" name="Freeform 85">
            <a:extLst>
              <a:ext uri="{FF2B5EF4-FFF2-40B4-BE49-F238E27FC236}">
                <a16:creationId xmlns:a16="http://schemas.microsoft.com/office/drawing/2014/main" id="{71CC6B11-CB36-4BDB-A9FF-E5DB07A2713E}"/>
              </a:ext>
            </a:extLst>
          </p:cNvPr>
          <p:cNvSpPr>
            <a:spLocks/>
          </p:cNvSpPr>
          <p:nvPr/>
        </p:nvSpPr>
        <p:spPr bwMode="auto">
          <a:xfrm>
            <a:off x="3213279" y="2241521"/>
            <a:ext cx="67167" cy="81564"/>
          </a:xfrm>
          <a:custGeom>
            <a:avLst/>
            <a:gdLst>
              <a:gd name="T0" fmla="*/ 0 w 50"/>
              <a:gd name="T1" fmla="*/ 62062469 h 47"/>
              <a:gd name="T2" fmla="*/ 0 w 50"/>
              <a:gd name="T3" fmla="*/ 62062469 h 47"/>
              <a:gd name="T4" fmla="*/ 30645101 w 50"/>
              <a:gd name="T5" fmla="*/ 52936036 h 47"/>
              <a:gd name="T6" fmla="*/ 14516101 w 50"/>
              <a:gd name="T7" fmla="*/ 41982954 h 47"/>
              <a:gd name="T8" fmla="*/ 29032201 w 50"/>
              <a:gd name="T9" fmla="*/ 12777012 h 47"/>
              <a:gd name="T10" fmla="*/ 41935407 w 50"/>
              <a:gd name="T11" fmla="*/ 32856521 h 47"/>
              <a:gd name="T12" fmla="*/ 41935407 w 50"/>
              <a:gd name="T13" fmla="*/ 0 h 47"/>
              <a:gd name="T14" fmla="*/ 79032096 w 50"/>
              <a:gd name="T15" fmla="*/ 0 h 47"/>
              <a:gd name="T16" fmla="*/ 75806297 w 50"/>
              <a:gd name="T17" fmla="*/ 32856521 h 47"/>
              <a:gd name="T18" fmla="*/ 53225704 w 50"/>
              <a:gd name="T19" fmla="*/ 43809592 h 47"/>
              <a:gd name="T20" fmla="*/ 53225704 w 50"/>
              <a:gd name="T21" fmla="*/ 83967260 h 47"/>
              <a:gd name="T22" fmla="*/ 32258000 w 50"/>
              <a:gd name="T23" fmla="*/ 60237182 h 47"/>
              <a:gd name="T24" fmla="*/ 0 w 50"/>
              <a:gd name="T25" fmla="*/ 62062469 h 47"/>
              <a:gd name="T26" fmla="*/ 0 w 50"/>
              <a:gd name="T27" fmla="*/ 62062469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47"/>
              <a:gd name="T44" fmla="*/ 50 w 50"/>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47">
                <a:moveTo>
                  <a:pt x="0" y="34"/>
                </a:moveTo>
                <a:lnTo>
                  <a:pt x="0" y="34"/>
                </a:lnTo>
                <a:lnTo>
                  <a:pt x="19" y="29"/>
                </a:lnTo>
                <a:lnTo>
                  <a:pt x="9" y="23"/>
                </a:lnTo>
                <a:lnTo>
                  <a:pt x="18" y="7"/>
                </a:lnTo>
                <a:lnTo>
                  <a:pt x="26" y="18"/>
                </a:lnTo>
                <a:lnTo>
                  <a:pt x="26" y="0"/>
                </a:lnTo>
                <a:lnTo>
                  <a:pt x="49" y="0"/>
                </a:lnTo>
                <a:lnTo>
                  <a:pt x="47" y="18"/>
                </a:lnTo>
                <a:lnTo>
                  <a:pt x="33" y="24"/>
                </a:lnTo>
                <a:lnTo>
                  <a:pt x="33" y="46"/>
                </a:lnTo>
                <a:lnTo>
                  <a:pt x="20" y="33"/>
                </a:lnTo>
                <a:lnTo>
                  <a:pt x="0" y="34"/>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55" name="Freeform 86">
            <a:extLst>
              <a:ext uri="{FF2B5EF4-FFF2-40B4-BE49-F238E27FC236}">
                <a16:creationId xmlns:a16="http://schemas.microsoft.com/office/drawing/2014/main" id="{74AF9E13-0E73-4E33-9608-5B0D4695A978}"/>
              </a:ext>
            </a:extLst>
          </p:cNvPr>
          <p:cNvSpPr>
            <a:spLocks/>
          </p:cNvSpPr>
          <p:nvPr/>
        </p:nvSpPr>
        <p:spPr bwMode="auto">
          <a:xfrm>
            <a:off x="3238466" y="1611449"/>
            <a:ext cx="466808" cy="477142"/>
          </a:xfrm>
          <a:custGeom>
            <a:avLst/>
            <a:gdLst>
              <a:gd name="T0" fmla="*/ 0 w 354"/>
              <a:gd name="T1" fmla="*/ 360167831 h 285"/>
              <a:gd name="T2" fmla="*/ 51288450 w 354"/>
              <a:gd name="T3" fmla="*/ 366963865 h 285"/>
              <a:gd name="T4" fmla="*/ 1554611 w 354"/>
              <a:gd name="T5" fmla="*/ 389049022 h 285"/>
              <a:gd name="T6" fmla="*/ 9325172 w 354"/>
              <a:gd name="T7" fmla="*/ 423027891 h 285"/>
              <a:gd name="T8" fmla="*/ 6217197 w 354"/>
              <a:gd name="T9" fmla="*/ 436618657 h 285"/>
              <a:gd name="T10" fmla="*/ 13987759 w 354"/>
              <a:gd name="T11" fmla="*/ 468897865 h 285"/>
              <a:gd name="T12" fmla="*/ 108795341 w 354"/>
              <a:gd name="T13" fmla="*/ 451909083 h 285"/>
              <a:gd name="T14" fmla="*/ 130553653 w 354"/>
              <a:gd name="T15" fmla="*/ 451909083 h 285"/>
              <a:gd name="T16" fmla="*/ 150758602 w 354"/>
              <a:gd name="T17" fmla="*/ 385652309 h 285"/>
              <a:gd name="T18" fmla="*/ 150758602 w 354"/>
              <a:gd name="T19" fmla="*/ 358469474 h 285"/>
              <a:gd name="T20" fmla="*/ 191168538 w 354"/>
              <a:gd name="T21" fmla="*/ 273524176 h 285"/>
              <a:gd name="T22" fmla="*/ 202048317 w 354"/>
              <a:gd name="T23" fmla="*/ 200471367 h 285"/>
              <a:gd name="T24" fmla="*/ 245566189 w 354"/>
              <a:gd name="T25" fmla="*/ 130815232 h 285"/>
              <a:gd name="T26" fmla="*/ 279758891 w 354"/>
              <a:gd name="T27" fmla="*/ 105332058 h 285"/>
              <a:gd name="T28" fmla="*/ 320167542 w 354"/>
              <a:gd name="T29" fmla="*/ 83246880 h 285"/>
              <a:gd name="T30" fmla="*/ 345035153 w 354"/>
              <a:gd name="T31" fmla="*/ 71354472 h 285"/>
              <a:gd name="T32" fmla="*/ 413420557 w 354"/>
              <a:gd name="T33" fmla="*/ 98536023 h 285"/>
              <a:gd name="T34" fmla="*/ 446058649 w 354"/>
              <a:gd name="T35" fmla="*/ 52666029 h 285"/>
              <a:gd name="T36" fmla="*/ 509781469 w 354"/>
              <a:gd name="T37" fmla="*/ 56064046 h 285"/>
              <a:gd name="T38" fmla="*/ 547083392 w 354"/>
              <a:gd name="T39" fmla="*/ 52666029 h 285"/>
              <a:gd name="T40" fmla="*/ 526878443 w 354"/>
              <a:gd name="T41" fmla="*/ 50967672 h 285"/>
              <a:gd name="T42" fmla="*/ 548636756 w 354"/>
              <a:gd name="T43" fmla="*/ 27182845 h 285"/>
              <a:gd name="T44" fmla="*/ 484913936 w 354"/>
              <a:gd name="T45" fmla="*/ 27182845 h 285"/>
              <a:gd name="T46" fmla="*/ 477143377 w 354"/>
              <a:gd name="T47" fmla="*/ 0 h 285"/>
              <a:gd name="T48" fmla="*/ 458493039 w 354"/>
              <a:gd name="T49" fmla="*/ 28881201 h 285"/>
              <a:gd name="T50" fmla="*/ 422745726 w 354"/>
              <a:gd name="T51" fmla="*/ 44171637 h 285"/>
              <a:gd name="T52" fmla="*/ 422745726 w 354"/>
              <a:gd name="T53" fmla="*/ 5096375 h 285"/>
              <a:gd name="T54" fmla="*/ 349697737 w 354"/>
              <a:gd name="T55" fmla="*/ 32279219 h 285"/>
              <a:gd name="T56" fmla="*/ 345035153 w 354"/>
              <a:gd name="T57" fmla="*/ 44171637 h 285"/>
              <a:gd name="T58" fmla="*/ 323276762 w 354"/>
              <a:gd name="T59" fmla="*/ 49268012 h 285"/>
              <a:gd name="T60" fmla="*/ 298409229 w 354"/>
              <a:gd name="T61" fmla="*/ 54364386 h 285"/>
              <a:gd name="T62" fmla="*/ 276649670 w 354"/>
              <a:gd name="T63" fmla="*/ 67956455 h 285"/>
              <a:gd name="T64" fmla="*/ 244011578 w 354"/>
              <a:gd name="T65" fmla="*/ 107031718 h 285"/>
              <a:gd name="T66" fmla="*/ 223806630 w 354"/>
              <a:gd name="T67" fmla="*/ 122320840 h 285"/>
              <a:gd name="T68" fmla="*/ 230023825 w 354"/>
              <a:gd name="T69" fmla="*/ 142707640 h 285"/>
              <a:gd name="T70" fmla="*/ 155421186 w 354"/>
              <a:gd name="T71" fmla="*/ 232750576 h 285"/>
              <a:gd name="T72" fmla="*/ 108795341 w 354"/>
              <a:gd name="T73" fmla="*/ 293910976 h 285"/>
              <a:gd name="T74" fmla="*/ 76155983 w 354"/>
              <a:gd name="T75" fmla="*/ 299007350 h 285"/>
              <a:gd name="T76" fmla="*/ 51288450 w 354"/>
              <a:gd name="T77" fmla="*/ 329588201 h 285"/>
              <a:gd name="T78" fmla="*/ 31084738 w 354"/>
              <a:gd name="T79" fmla="*/ 344877405 h 285"/>
              <a:gd name="T80" fmla="*/ 29530127 w 354"/>
              <a:gd name="T81" fmla="*/ 351673440 h 285"/>
              <a:gd name="T82" fmla="*/ 0 w 354"/>
              <a:gd name="T83" fmla="*/ 360167831 h 2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285"/>
              <a:gd name="T128" fmla="*/ 354 w 354"/>
              <a:gd name="T129" fmla="*/ 285 h 2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285">
                <a:moveTo>
                  <a:pt x="0" y="212"/>
                </a:moveTo>
                <a:lnTo>
                  <a:pt x="0" y="212"/>
                </a:lnTo>
                <a:lnTo>
                  <a:pt x="1" y="224"/>
                </a:lnTo>
                <a:lnTo>
                  <a:pt x="33" y="216"/>
                </a:lnTo>
                <a:lnTo>
                  <a:pt x="34" y="221"/>
                </a:lnTo>
                <a:lnTo>
                  <a:pt x="1" y="229"/>
                </a:lnTo>
                <a:lnTo>
                  <a:pt x="9" y="234"/>
                </a:lnTo>
                <a:lnTo>
                  <a:pt x="6" y="249"/>
                </a:lnTo>
                <a:lnTo>
                  <a:pt x="28" y="236"/>
                </a:lnTo>
                <a:lnTo>
                  <a:pt x="4" y="257"/>
                </a:lnTo>
                <a:lnTo>
                  <a:pt x="18" y="257"/>
                </a:lnTo>
                <a:lnTo>
                  <a:pt x="9" y="276"/>
                </a:lnTo>
                <a:lnTo>
                  <a:pt x="43" y="284"/>
                </a:lnTo>
                <a:lnTo>
                  <a:pt x="70" y="266"/>
                </a:lnTo>
                <a:lnTo>
                  <a:pt x="76" y="249"/>
                </a:lnTo>
                <a:lnTo>
                  <a:pt x="84" y="266"/>
                </a:lnTo>
                <a:lnTo>
                  <a:pt x="100" y="245"/>
                </a:lnTo>
                <a:lnTo>
                  <a:pt x="97" y="227"/>
                </a:lnTo>
                <a:lnTo>
                  <a:pt x="104" y="220"/>
                </a:lnTo>
                <a:lnTo>
                  <a:pt x="97" y="211"/>
                </a:lnTo>
                <a:lnTo>
                  <a:pt x="98" y="171"/>
                </a:lnTo>
                <a:lnTo>
                  <a:pt x="123" y="161"/>
                </a:lnTo>
                <a:lnTo>
                  <a:pt x="118" y="149"/>
                </a:lnTo>
                <a:lnTo>
                  <a:pt x="130" y="118"/>
                </a:lnTo>
                <a:lnTo>
                  <a:pt x="153" y="95"/>
                </a:lnTo>
                <a:lnTo>
                  <a:pt x="158" y="77"/>
                </a:lnTo>
                <a:lnTo>
                  <a:pt x="175" y="73"/>
                </a:lnTo>
                <a:lnTo>
                  <a:pt x="180" y="62"/>
                </a:lnTo>
                <a:lnTo>
                  <a:pt x="205" y="64"/>
                </a:lnTo>
                <a:lnTo>
                  <a:pt x="206" y="49"/>
                </a:lnTo>
                <a:lnTo>
                  <a:pt x="212" y="49"/>
                </a:lnTo>
                <a:lnTo>
                  <a:pt x="222" y="42"/>
                </a:lnTo>
                <a:lnTo>
                  <a:pt x="237" y="56"/>
                </a:lnTo>
                <a:lnTo>
                  <a:pt x="266" y="58"/>
                </a:lnTo>
                <a:lnTo>
                  <a:pt x="282" y="50"/>
                </a:lnTo>
                <a:lnTo>
                  <a:pt x="287" y="31"/>
                </a:lnTo>
                <a:lnTo>
                  <a:pt x="314" y="26"/>
                </a:lnTo>
                <a:lnTo>
                  <a:pt x="328" y="33"/>
                </a:lnTo>
                <a:lnTo>
                  <a:pt x="326" y="49"/>
                </a:lnTo>
                <a:lnTo>
                  <a:pt x="352" y="31"/>
                </a:lnTo>
                <a:lnTo>
                  <a:pt x="335" y="34"/>
                </a:lnTo>
                <a:lnTo>
                  <a:pt x="339" y="30"/>
                </a:lnTo>
                <a:lnTo>
                  <a:pt x="322" y="25"/>
                </a:lnTo>
                <a:lnTo>
                  <a:pt x="353" y="16"/>
                </a:lnTo>
                <a:lnTo>
                  <a:pt x="328" y="5"/>
                </a:lnTo>
                <a:lnTo>
                  <a:pt x="312" y="16"/>
                </a:lnTo>
                <a:lnTo>
                  <a:pt x="320" y="2"/>
                </a:lnTo>
                <a:lnTo>
                  <a:pt x="307" y="0"/>
                </a:lnTo>
                <a:lnTo>
                  <a:pt x="299" y="16"/>
                </a:lnTo>
                <a:lnTo>
                  <a:pt x="295" y="17"/>
                </a:lnTo>
                <a:lnTo>
                  <a:pt x="295" y="4"/>
                </a:lnTo>
                <a:lnTo>
                  <a:pt x="272" y="26"/>
                </a:lnTo>
                <a:lnTo>
                  <a:pt x="284" y="6"/>
                </a:lnTo>
                <a:lnTo>
                  <a:pt x="272" y="3"/>
                </a:lnTo>
                <a:lnTo>
                  <a:pt x="248" y="27"/>
                </a:lnTo>
                <a:lnTo>
                  <a:pt x="225" y="19"/>
                </a:lnTo>
                <a:lnTo>
                  <a:pt x="231" y="33"/>
                </a:lnTo>
                <a:lnTo>
                  <a:pt x="222" y="26"/>
                </a:lnTo>
                <a:lnTo>
                  <a:pt x="206" y="43"/>
                </a:lnTo>
                <a:lnTo>
                  <a:pt x="208" y="29"/>
                </a:lnTo>
                <a:lnTo>
                  <a:pt x="199" y="41"/>
                </a:lnTo>
                <a:lnTo>
                  <a:pt x="192" y="32"/>
                </a:lnTo>
                <a:lnTo>
                  <a:pt x="197" y="45"/>
                </a:lnTo>
                <a:lnTo>
                  <a:pt x="178" y="40"/>
                </a:lnTo>
                <a:lnTo>
                  <a:pt x="173" y="56"/>
                </a:lnTo>
                <a:lnTo>
                  <a:pt x="157" y="63"/>
                </a:lnTo>
                <a:lnTo>
                  <a:pt x="172" y="64"/>
                </a:lnTo>
                <a:lnTo>
                  <a:pt x="144" y="72"/>
                </a:lnTo>
                <a:lnTo>
                  <a:pt x="139" y="84"/>
                </a:lnTo>
                <a:lnTo>
                  <a:pt x="148" y="84"/>
                </a:lnTo>
                <a:lnTo>
                  <a:pt x="113" y="104"/>
                </a:lnTo>
                <a:lnTo>
                  <a:pt x="100" y="137"/>
                </a:lnTo>
                <a:lnTo>
                  <a:pt x="63" y="166"/>
                </a:lnTo>
                <a:lnTo>
                  <a:pt x="70" y="173"/>
                </a:lnTo>
                <a:lnTo>
                  <a:pt x="86" y="168"/>
                </a:lnTo>
                <a:lnTo>
                  <a:pt x="49" y="176"/>
                </a:lnTo>
                <a:lnTo>
                  <a:pt x="28" y="188"/>
                </a:lnTo>
                <a:lnTo>
                  <a:pt x="33" y="194"/>
                </a:lnTo>
                <a:lnTo>
                  <a:pt x="19" y="194"/>
                </a:lnTo>
                <a:lnTo>
                  <a:pt x="20" y="203"/>
                </a:lnTo>
                <a:lnTo>
                  <a:pt x="2" y="203"/>
                </a:lnTo>
                <a:lnTo>
                  <a:pt x="19" y="207"/>
                </a:lnTo>
                <a:lnTo>
                  <a:pt x="0" y="212"/>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56" name="Freeform 87">
            <a:extLst>
              <a:ext uri="{FF2B5EF4-FFF2-40B4-BE49-F238E27FC236}">
                <a16:creationId xmlns:a16="http://schemas.microsoft.com/office/drawing/2014/main" id="{C02E1FBF-C0F0-4001-9423-740BC21F1083}"/>
              </a:ext>
            </a:extLst>
          </p:cNvPr>
          <p:cNvSpPr>
            <a:spLocks/>
          </p:cNvSpPr>
          <p:nvPr/>
        </p:nvSpPr>
        <p:spPr bwMode="auto">
          <a:xfrm>
            <a:off x="3403024" y="2196661"/>
            <a:ext cx="179670" cy="177400"/>
          </a:xfrm>
          <a:custGeom>
            <a:avLst/>
            <a:gdLst>
              <a:gd name="T0" fmla="*/ 0 w 137"/>
              <a:gd name="T1" fmla="*/ 32364034 h 103"/>
              <a:gd name="T2" fmla="*/ 0 w 137"/>
              <a:gd name="T3" fmla="*/ 32364034 h 103"/>
              <a:gd name="T4" fmla="*/ 12298256 w 137"/>
              <a:gd name="T5" fmla="*/ 129457475 h 103"/>
              <a:gd name="T6" fmla="*/ 122981312 w 137"/>
              <a:gd name="T7" fmla="*/ 178003552 h 103"/>
              <a:gd name="T8" fmla="*/ 175249229 w 137"/>
              <a:gd name="T9" fmla="*/ 183398003 h 103"/>
              <a:gd name="T10" fmla="*/ 209069110 w 137"/>
              <a:gd name="T11" fmla="*/ 134851926 h 103"/>
              <a:gd name="T12" fmla="*/ 192159789 w 137"/>
              <a:gd name="T13" fmla="*/ 79113269 h 103"/>
              <a:gd name="T14" fmla="*/ 204458040 w 137"/>
              <a:gd name="T15" fmla="*/ 66526217 h 103"/>
              <a:gd name="T16" fmla="*/ 196770858 w 137"/>
              <a:gd name="T17" fmla="*/ 23374623 h 103"/>
              <a:gd name="T18" fmla="*/ 116832806 w 137"/>
              <a:gd name="T19" fmla="*/ 8990754 h 103"/>
              <a:gd name="T20" fmla="*/ 66102345 w 137"/>
              <a:gd name="T21" fmla="*/ 0 h 103"/>
              <a:gd name="T22" fmla="*/ 0 w 137"/>
              <a:gd name="T23" fmla="*/ 32364034 h 103"/>
              <a:gd name="T24" fmla="*/ 0 w 137"/>
              <a:gd name="T25" fmla="*/ 32364034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103"/>
              <a:gd name="T41" fmla="*/ 137 w 137"/>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103">
                <a:moveTo>
                  <a:pt x="0" y="18"/>
                </a:moveTo>
                <a:lnTo>
                  <a:pt x="0" y="18"/>
                </a:lnTo>
                <a:lnTo>
                  <a:pt x="8" y="72"/>
                </a:lnTo>
                <a:lnTo>
                  <a:pt x="80" y="99"/>
                </a:lnTo>
                <a:lnTo>
                  <a:pt x="114" y="102"/>
                </a:lnTo>
                <a:lnTo>
                  <a:pt x="136" y="75"/>
                </a:lnTo>
                <a:lnTo>
                  <a:pt x="125" y="44"/>
                </a:lnTo>
                <a:lnTo>
                  <a:pt x="133" y="37"/>
                </a:lnTo>
                <a:lnTo>
                  <a:pt x="128" y="13"/>
                </a:lnTo>
                <a:lnTo>
                  <a:pt x="76" y="5"/>
                </a:lnTo>
                <a:lnTo>
                  <a:pt x="43" y="0"/>
                </a:lnTo>
                <a:lnTo>
                  <a:pt x="0" y="18"/>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57" name="Freeform 88">
            <a:extLst>
              <a:ext uri="{FF2B5EF4-FFF2-40B4-BE49-F238E27FC236}">
                <a16:creationId xmlns:a16="http://schemas.microsoft.com/office/drawing/2014/main" id="{D5AE4455-B6EF-40E2-9DD0-97E7AA263079}"/>
              </a:ext>
            </a:extLst>
          </p:cNvPr>
          <p:cNvSpPr>
            <a:spLocks/>
          </p:cNvSpPr>
          <p:nvPr/>
        </p:nvSpPr>
        <p:spPr bwMode="auto">
          <a:xfrm>
            <a:off x="2938932" y="2582044"/>
            <a:ext cx="103072" cy="120305"/>
          </a:xfrm>
          <a:custGeom>
            <a:avLst/>
            <a:gdLst>
              <a:gd name="T0" fmla="*/ 0 w 44"/>
              <a:gd name="T1" fmla="*/ 82664452 h 77"/>
              <a:gd name="T2" fmla="*/ 0 w 44"/>
              <a:gd name="T3" fmla="*/ 82664452 h 77"/>
              <a:gd name="T4" fmla="*/ 10533713 w 44"/>
              <a:gd name="T5" fmla="*/ 0 h 77"/>
              <a:gd name="T6" fmla="*/ 64706208 w 44"/>
              <a:gd name="T7" fmla="*/ 5061646 h 77"/>
              <a:gd name="T8" fmla="*/ 40629686 w 44"/>
              <a:gd name="T9" fmla="*/ 59046043 h 77"/>
              <a:gd name="T10" fmla="*/ 40629686 w 44"/>
              <a:gd name="T11" fmla="*/ 124839645 h 77"/>
              <a:gd name="T12" fmla="*/ 9028545 w 44"/>
              <a:gd name="T13" fmla="*/ 128214075 h 77"/>
              <a:gd name="T14" fmla="*/ 13542818 w 44"/>
              <a:gd name="T15" fmla="*/ 87726116 h 77"/>
              <a:gd name="T16" fmla="*/ 0 w 44"/>
              <a:gd name="T17" fmla="*/ 82664452 h 77"/>
              <a:gd name="T18" fmla="*/ 0 w 44"/>
              <a:gd name="T19" fmla="*/ 8266445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77"/>
              <a:gd name="T32" fmla="*/ 44 w 44"/>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77">
                <a:moveTo>
                  <a:pt x="0" y="49"/>
                </a:moveTo>
                <a:lnTo>
                  <a:pt x="0" y="49"/>
                </a:lnTo>
                <a:lnTo>
                  <a:pt x="7" y="0"/>
                </a:lnTo>
                <a:lnTo>
                  <a:pt x="43" y="3"/>
                </a:lnTo>
                <a:lnTo>
                  <a:pt x="27" y="35"/>
                </a:lnTo>
                <a:lnTo>
                  <a:pt x="27" y="74"/>
                </a:lnTo>
                <a:lnTo>
                  <a:pt x="6" y="76"/>
                </a:lnTo>
                <a:lnTo>
                  <a:pt x="9" y="52"/>
                </a:lnTo>
                <a:lnTo>
                  <a:pt x="0" y="49"/>
                </a:lnTo>
              </a:path>
            </a:pathLst>
          </a:custGeom>
          <a:solidFill>
            <a:schemeClr val="bg1">
              <a:lumMod val="75000"/>
            </a:schemeClr>
          </a:solidFill>
          <a:ln w="6350">
            <a:solidFill>
              <a:srgbClr val="FFFFFF"/>
            </a:solidFill>
            <a:round/>
            <a:headEnd/>
            <a:tailEnd/>
          </a:ln>
        </p:spPr>
        <p:txBody>
          <a:bodyPr wrap="squar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58" name="Freeform 89">
            <a:extLst>
              <a:ext uri="{FF2B5EF4-FFF2-40B4-BE49-F238E27FC236}">
                <a16:creationId xmlns:a16="http://schemas.microsoft.com/office/drawing/2014/main" id="{759D0612-20C4-404D-A9FA-523FACF0BFB6}"/>
              </a:ext>
            </a:extLst>
          </p:cNvPr>
          <p:cNvSpPr>
            <a:spLocks/>
          </p:cNvSpPr>
          <p:nvPr/>
        </p:nvSpPr>
        <p:spPr bwMode="auto">
          <a:xfrm>
            <a:off x="3512170" y="2394450"/>
            <a:ext cx="171275" cy="128460"/>
          </a:xfrm>
          <a:custGeom>
            <a:avLst/>
            <a:gdLst>
              <a:gd name="T0" fmla="*/ 0 w 130"/>
              <a:gd name="T1" fmla="*/ 62420472 h 77"/>
              <a:gd name="T2" fmla="*/ 0 w 130"/>
              <a:gd name="T3" fmla="*/ 62420472 h 77"/>
              <a:gd name="T4" fmla="*/ 54300920 w 130"/>
              <a:gd name="T5" fmla="*/ 116404870 h 77"/>
              <a:gd name="T6" fmla="*/ 178417678 w 130"/>
              <a:gd name="T7" fmla="*/ 128214075 h 77"/>
              <a:gd name="T8" fmla="*/ 200138038 w 130"/>
              <a:gd name="T9" fmla="*/ 82664452 h 77"/>
              <a:gd name="T10" fmla="*/ 169109486 w 130"/>
              <a:gd name="T11" fmla="*/ 80977237 h 77"/>
              <a:gd name="T12" fmla="*/ 166006755 w 130"/>
              <a:gd name="T13" fmla="*/ 42175184 h 77"/>
              <a:gd name="T14" fmla="*/ 138079649 w 130"/>
              <a:gd name="T15" fmla="*/ 0 h 77"/>
              <a:gd name="T16" fmla="*/ 54300920 w 130"/>
              <a:gd name="T17" fmla="*/ 8434777 h 77"/>
              <a:gd name="T18" fmla="*/ 0 w 130"/>
              <a:gd name="T19" fmla="*/ 62420472 h 77"/>
              <a:gd name="T20" fmla="*/ 0 w 130"/>
              <a:gd name="T21" fmla="*/ 62420472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77"/>
              <a:gd name="T35" fmla="*/ 130 w 130"/>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77">
                <a:moveTo>
                  <a:pt x="0" y="37"/>
                </a:moveTo>
                <a:lnTo>
                  <a:pt x="0" y="37"/>
                </a:lnTo>
                <a:lnTo>
                  <a:pt x="35" y="69"/>
                </a:lnTo>
                <a:lnTo>
                  <a:pt x="115" y="76"/>
                </a:lnTo>
                <a:lnTo>
                  <a:pt x="129" y="49"/>
                </a:lnTo>
                <a:lnTo>
                  <a:pt x="109" y="48"/>
                </a:lnTo>
                <a:lnTo>
                  <a:pt x="107" y="25"/>
                </a:lnTo>
                <a:lnTo>
                  <a:pt x="89" y="0"/>
                </a:lnTo>
                <a:lnTo>
                  <a:pt x="35" y="5"/>
                </a:lnTo>
                <a:lnTo>
                  <a:pt x="0" y="37"/>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59" name="Freeform 90">
            <a:extLst>
              <a:ext uri="{FF2B5EF4-FFF2-40B4-BE49-F238E27FC236}">
                <a16:creationId xmlns:a16="http://schemas.microsoft.com/office/drawing/2014/main" id="{70D6B56E-8ECF-476E-9500-1FF86E953AFD}"/>
              </a:ext>
            </a:extLst>
          </p:cNvPr>
          <p:cNvSpPr>
            <a:spLocks/>
          </p:cNvSpPr>
          <p:nvPr/>
        </p:nvSpPr>
        <p:spPr bwMode="auto">
          <a:xfrm>
            <a:off x="2986592" y="2522912"/>
            <a:ext cx="221649" cy="203907"/>
          </a:xfrm>
          <a:custGeom>
            <a:avLst/>
            <a:gdLst>
              <a:gd name="T0" fmla="*/ 0 w 168"/>
              <a:gd name="T1" fmla="*/ 16931599 h 122"/>
              <a:gd name="T2" fmla="*/ 0 w 168"/>
              <a:gd name="T3" fmla="*/ 16931599 h 122"/>
              <a:gd name="T4" fmla="*/ 7779543 w 168"/>
              <a:gd name="T5" fmla="*/ 50796104 h 122"/>
              <a:gd name="T6" fmla="*/ 63788014 w 168"/>
              <a:gd name="T7" fmla="*/ 55876103 h 122"/>
              <a:gd name="T8" fmla="*/ 38895220 w 168"/>
              <a:gd name="T9" fmla="*/ 110058005 h 122"/>
              <a:gd name="T10" fmla="*/ 38895220 w 168"/>
              <a:gd name="T11" fmla="*/ 176092824 h 122"/>
              <a:gd name="T12" fmla="*/ 77790439 w 168"/>
              <a:gd name="T13" fmla="*/ 204877315 h 122"/>
              <a:gd name="T14" fmla="*/ 154025470 w 168"/>
              <a:gd name="T15" fmla="*/ 186251520 h 122"/>
              <a:gd name="T16" fmla="*/ 197588194 w 168"/>
              <a:gd name="T17" fmla="*/ 137149597 h 122"/>
              <a:gd name="T18" fmla="*/ 188253243 w 168"/>
              <a:gd name="T19" fmla="*/ 116830903 h 122"/>
              <a:gd name="T20" fmla="*/ 211590619 w 168"/>
              <a:gd name="T21" fmla="*/ 79580595 h 122"/>
              <a:gd name="T22" fmla="*/ 259820779 w 168"/>
              <a:gd name="T23" fmla="*/ 52489003 h 122"/>
              <a:gd name="T24" fmla="*/ 259820779 w 168"/>
              <a:gd name="T25" fmla="*/ 35557399 h 122"/>
              <a:gd name="T26" fmla="*/ 228703863 w 168"/>
              <a:gd name="T27" fmla="*/ 32170299 h 122"/>
              <a:gd name="T28" fmla="*/ 222480978 w 168"/>
              <a:gd name="T29" fmla="*/ 28784501 h 122"/>
              <a:gd name="T30" fmla="*/ 155580879 w 168"/>
              <a:gd name="T31" fmla="*/ 8465800 h 122"/>
              <a:gd name="T32" fmla="*/ 21780729 w 168"/>
              <a:gd name="T33" fmla="*/ 0 h 122"/>
              <a:gd name="T34" fmla="*/ 0 w 168"/>
              <a:gd name="T35" fmla="*/ 16931599 h 122"/>
              <a:gd name="T36" fmla="*/ 0 w 168"/>
              <a:gd name="T37" fmla="*/ 16931599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122"/>
              <a:gd name="T59" fmla="*/ 168 w 168"/>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122">
                <a:moveTo>
                  <a:pt x="0" y="10"/>
                </a:moveTo>
                <a:lnTo>
                  <a:pt x="0" y="10"/>
                </a:lnTo>
                <a:lnTo>
                  <a:pt x="5" y="30"/>
                </a:lnTo>
                <a:lnTo>
                  <a:pt x="41" y="33"/>
                </a:lnTo>
                <a:lnTo>
                  <a:pt x="25" y="65"/>
                </a:lnTo>
                <a:lnTo>
                  <a:pt x="25" y="104"/>
                </a:lnTo>
                <a:lnTo>
                  <a:pt x="50" y="121"/>
                </a:lnTo>
                <a:lnTo>
                  <a:pt x="99" y="110"/>
                </a:lnTo>
                <a:lnTo>
                  <a:pt x="127" y="81"/>
                </a:lnTo>
                <a:lnTo>
                  <a:pt x="121" y="69"/>
                </a:lnTo>
                <a:lnTo>
                  <a:pt x="136" y="47"/>
                </a:lnTo>
                <a:lnTo>
                  <a:pt x="167" y="31"/>
                </a:lnTo>
                <a:lnTo>
                  <a:pt x="167" y="21"/>
                </a:lnTo>
                <a:lnTo>
                  <a:pt x="147" y="19"/>
                </a:lnTo>
                <a:lnTo>
                  <a:pt x="143" y="17"/>
                </a:lnTo>
                <a:lnTo>
                  <a:pt x="100" y="5"/>
                </a:lnTo>
                <a:lnTo>
                  <a:pt x="14" y="0"/>
                </a:lnTo>
                <a:lnTo>
                  <a:pt x="0" y="1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60" name="Freeform 91">
            <a:extLst>
              <a:ext uri="{FF2B5EF4-FFF2-40B4-BE49-F238E27FC236}">
                <a16:creationId xmlns:a16="http://schemas.microsoft.com/office/drawing/2014/main" id="{EB6F3BAD-D784-45D7-9B14-898D64BA4365}"/>
              </a:ext>
            </a:extLst>
          </p:cNvPr>
          <p:cNvSpPr>
            <a:spLocks/>
          </p:cNvSpPr>
          <p:nvPr/>
        </p:nvSpPr>
        <p:spPr bwMode="auto">
          <a:xfrm>
            <a:off x="3350970" y="1693011"/>
            <a:ext cx="231724" cy="483258"/>
          </a:xfrm>
          <a:custGeom>
            <a:avLst/>
            <a:gdLst>
              <a:gd name="T0" fmla="*/ 0 w 176"/>
              <a:gd name="T1" fmla="*/ 367778835 h 289"/>
              <a:gd name="T2" fmla="*/ 0 w 176"/>
              <a:gd name="T3" fmla="*/ 367778835 h 289"/>
              <a:gd name="T4" fmla="*/ 10845458 w 176"/>
              <a:gd name="T5" fmla="*/ 423707939 h 289"/>
              <a:gd name="T6" fmla="*/ 34086076 w 176"/>
              <a:gd name="T7" fmla="*/ 449130614 h 289"/>
              <a:gd name="T8" fmla="*/ 32537615 w 176"/>
              <a:gd name="T9" fmla="*/ 488112135 h 289"/>
              <a:gd name="T10" fmla="*/ 99161316 w 176"/>
              <a:gd name="T11" fmla="*/ 462689460 h 289"/>
              <a:gd name="T12" fmla="*/ 116204349 w 176"/>
              <a:gd name="T13" fmla="*/ 384727719 h 289"/>
              <a:gd name="T14" fmla="*/ 102259483 w 176"/>
              <a:gd name="T15" fmla="*/ 383032700 h 289"/>
              <a:gd name="T16" fmla="*/ 151840122 w 176"/>
              <a:gd name="T17" fmla="*/ 359305044 h 289"/>
              <a:gd name="T18" fmla="*/ 105358896 w 176"/>
              <a:gd name="T19" fmla="*/ 352524970 h 289"/>
              <a:gd name="T20" fmla="*/ 140994668 w 176"/>
              <a:gd name="T21" fmla="*/ 359305044 h 289"/>
              <a:gd name="T22" fmla="*/ 159587408 w 176"/>
              <a:gd name="T23" fmla="*/ 338967344 h 289"/>
              <a:gd name="T24" fmla="*/ 131697676 w 176"/>
              <a:gd name="T25" fmla="*/ 313544669 h 289"/>
              <a:gd name="T26" fmla="*/ 103809190 w 176"/>
              <a:gd name="T27" fmla="*/ 330492251 h 289"/>
              <a:gd name="T28" fmla="*/ 127049803 w 176"/>
              <a:gd name="T29" fmla="*/ 315239687 h 289"/>
              <a:gd name="T30" fmla="*/ 127049803 w 176"/>
              <a:gd name="T31" fmla="*/ 245750435 h 289"/>
              <a:gd name="T32" fmla="*/ 218463833 w 176"/>
              <a:gd name="T33" fmla="*/ 177957503 h 289"/>
              <a:gd name="T34" fmla="*/ 212266253 w 176"/>
              <a:gd name="T35" fmla="*/ 164398616 h 289"/>
              <a:gd name="T36" fmla="*/ 227759580 w 176"/>
              <a:gd name="T37" fmla="*/ 130502150 h 289"/>
              <a:gd name="T38" fmla="*/ 271142639 w 176"/>
              <a:gd name="T39" fmla="*/ 120333341 h 289"/>
              <a:gd name="T40" fmla="*/ 260297185 w 176"/>
              <a:gd name="T41" fmla="*/ 40676550 h 289"/>
              <a:gd name="T42" fmla="*/ 198321387 w 176"/>
              <a:gd name="T43" fmla="*/ 0 h 289"/>
              <a:gd name="T44" fmla="*/ 189025640 w 176"/>
              <a:gd name="T45" fmla="*/ 0 h 289"/>
              <a:gd name="T46" fmla="*/ 187475934 w 176"/>
              <a:gd name="T47" fmla="*/ 25422685 h 289"/>
              <a:gd name="T48" fmla="*/ 148740710 w 176"/>
              <a:gd name="T49" fmla="*/ 22032648 h 289"/>
              <a:gd name="T50" fmla="*/ 140994668 w 176"/>
              <a:gd name="T51" fmla="*/ 40676550 h 289"/>
              <a:gd name="T52" fmla="*/ 114654643 w 176"/>
              <a:gd name="T53" fmla="*/ 47455333 h 289"/>
              <a:gd name="T54" fmla="*/ 106907357 w 176"/>
              <a:gd name="T55" fmla="*/ 77961762 h 289"/>
              <a:gd name="T56" fmla="*/ 71271565 w 176"/>
              <a:gd name="T57" fmla="*/ 116943304 h 289"/>
              <a:gd name="T58" fmla="*/ 52678825 w 176"/>
              <a:gd name="T59" fmla="*/ 169483672 h 289"/>
              <a:gd name="T60" fmla="*/ 60426111 w 176"/>
              <a:gd name="T61" fmla="*/ 189821332 h 289"/>
              <a:gd name="T62" fmla="*/ 21690917 w 176"/>
              <a:gd name="T63" fmla="*/ 206770215 h 289"/>
              <a:gd name="T64" fmla="*/ 20142450 w 176"/>
              <a:gd name="T65" fmla="*/ 274563147 h 289"/>
              <a:gd name="T66" fmla="*/ 30987909 w 176"/>
              <a:gd name="T67" fmla="*/ 289817012 h 289"/>
              <a:gd name="T68" fmla="*/ 20142450 w 176"/>
              <a:gd name="T69" fmla="*/ 301680841 h 289"/>
              <a:gd name="T70" fmla="*/ 24790329 w 176"/>
              <a:gd name="T71" fmla="*/ 332187269 h 289"/>
              <a:gd name="T72" fmla="*/ 0 w 176"/>
              <a:gd name="T73" fmla="*/ 367778835 h 289"/>
              <a:gd name="T74" fmla="*/ 0 w 176"/>
              <a:gd name="T75" fmla="*/ 367778835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289"/>
              <a:gd name="T116" fmla="*/ 176 w 176"/>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289">
                <a:moveTo>
                  <a:pt x="0" y="217"/>
                </a:moveTo>
                <a:lnTo>
                  <a:pt x="0" y="217"/>
                </a:lnTo>
                <a:lnTo>
                  <a:pt x="7" y="250"/>
                </a:lnTo>
                <a:lnTo>
                  <a:pt x="22" y="265"/>
                </a:lnTo>
                <a:lnTo>
                  <a:pt x="21" y="288"/>
                </a:lnTo>
                <a:lnTo>
                  <a:pt x="64" y="273"/>
                </a:lnTo>
                <a:lnTo>
                  <a:pt x="75" y="227"/>
                </a:lnTo>
                <a:lnTo>
                  <a:pt x="66" y="226"/>
                </a:lnTo>
                <a:lnTo>
                  <a:pt x="98" y="212"/>
                </a:lnTo>
                <a:lnTo>
                  <a:pt x="68" y="208"/>
                </a:lnTo>
                <a:lnTo>
                  <a:pt x="91" y="212"/>
                </a:lnTo>
                <a:lnTo>
                  <a:pt x="103" y="200"/>
                </a:lnTo>
                <a:lnTo>
                  <a:pt x="85" y="185"/>
                </a:lnTo>
                <a:lnTo>
                  <a:pt x="67" y="195"/>
                </a:lnTo>
                <a:lnTo>
                  <a:pt x="82" y="186"/>
                </a:lnTo>
                <a:lnTo>
                  <a:pt x="82" y="145"/>
                </a:lnTo>
                <a:lnTo>
                  <a:pt x="141" y="105"/>
                </a:lnTo>
                <a:lnTo>
                  <a:pt x="137" y="97"/>
                </a:lnTo>
                <a:lnTo>
                  <a:pt x="147" y="77"/>
                </a:lnTo>
                <a:lnTo>
                  <a:pt x="175" y="71"/>
                </a:lnTo>
                <a:lnTo>
                  <a:pt x="168" y="24"/>
                </a:lnTo>
                <a:lnTo>
                  <a:pt x="128" y="0"/>
                </a:lnTo>
                <a:lnTo>
                  <a:pt x="122" y="0"/>
                </a:lnTo>
                <a:lnTo>
                  <a:pt x="121" y="15"/>
                </a:lnTo>
                <a:lnTo>
                  <a:pt x="96" y="13"/>
                </a:lnTo>
                <a:lnTo>
                  <a:pt x="91" y="24"/>
                </a:lnTo>
                <a:lnTo>
                  <a:pt x="74" y="28"/>
                </a:lnTo>
                <a:lnTo>
                  <a:pt x="69" y="46"/>
                </a:lnTo>
                <a:lnTo>
                  <a:pt x="46" y="69"/>
                </a:lnTo>
                <a:lnTo>
                  <a:pt x="34" y="100"/>
                </a:lnTo>
                <a:lnTo>
                  <a:pt x="39" y="112"/>
                </a:lnTo>
                <a:lnTo>
                  <a:pt x="14" y="122"/>
                </a:lnTo>
                <a:lnTo>
                  <a:pt x="13" y="162"/>
                </a:lnTo>
                <a:lnTo>
                  <a:pt x="20" y="171"/>
                </a:lnTo>
                <a:lnTo>
                  <a:pt x="13" y="178"/>
                </a:lnTo>
                <a:lnTo>
                  <a:pt x="16" y="196"/>
                </a:lnTo>
                <a:lnTo>
                  <a:pt x="0" y="217"/>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61" name="Freeform 92">
            <a:extLst>
              <a:ext uri="{FF2B5EF4-FFF2-40B4-BE49-F238E27FC236}">
                <a16:creationId xmlns:a16="http://schemas.microsoft.com/office/drawing/2014/main" id="{48852712-0298-42DF-A839-23D188BEE56F}"/>
              </a:ext>
            </a:extLst>
          </p:cNvPr>
          <p:cNvSpPr>
            <a:spLocks/>
          </p:cNvSpPr>
          <p:nvPr/>
        </p:nvSpPr>
        <p:spPr bwMode="auto">
          <a:xfrm>
            <a:off x="3258616" y="2410763"/>
            <a:ext cx="80599" cy="53017"/>
          </a:xfrm>
          <a:custGeom>
            <a:avLst/>
            <a:gdLst>
              <a:gd name="T0" fmla="*/ 0 w 61"/>
              <a:gd name="T1" fmla="*/ 35455227 h 31"/>
              <a:gd name="T2" fmla="*/ 0 w 61"/>
              <a:gd name="T3" fmla="*/ 35455227 h 31"/>
              <a:gd name="T4" fmla="*/ 21846919 w 61"/>
              <a:gd name="T5" fmla="*/ 53183511 h 31"/>
              <a:gd name="T6" fmla="*/ 51494967 w 61"/>
              <a:gd name="T7" fmla="*/ 37227388 h 31"/>
              <a:gd name="T8" fmla="*/ 63978023 w 61"/>
              <a:gd name="T9" fmla="*/ 51410018 h 31"/>
              <a:gd name="T10" fmla="*/ 93627330 w 61"/>
              <a:gd name="T11" fmla="*/ 24818262 h 31"/>
              <a:gd name="T12" fmla="*/ 76462328 w 61"/>
              <a:gd name="T13" fmla="*/ 21272602 h 31"/>
              <a:gd name="T14" fmla="*/ 74902102 w 61"/>
              <a:gd name="T15" fmla="*/ 8863474 h 31"/>
              <a:gd name="T16" fmla="*/ 73340627 w 61"/>
              <a:gd name="T17" fmla="*/ 5317818 h 31"/>
              <a:gd name="T18" fmla="*/ 31209523 w 61"/>
              <a:gd name="T19" fmla="*/ 0 h 31"/>
              <a:gd name="T20" fmla="*/ 0 w 61"/>
              <a:gd name="T21" fmla="*/ 35455227 h 31"/>
              <a:gd name="T22" fmla="*/ 0 w 61"/>
              <a:gd name="T23" fmla="*/ 3545522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31"/>
              <a:gd name="T38" fmla="*/ 61 w 61"/>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31">
                <a:moveTo>
                  <a:pt x="0" y="20"/>
                </a:moveTo>
                <a:lnTo>
                  <a:pt x="0" y="20"/>
                </a:lnTo>
                <a:lnTo>
                  <a:pt x="14" y="30"/>
                </a:lnTo>
                <a:lnTo>
                  <a:pt x="33" y="21"/>
                </a:lnTo>
                <a:lnTo>
                  <a:pt x="41" y="29"/>
                </a:lnTo>
                <a:lnTo>
                  <a:pt x="60" y="14"/>
                </a:lnTo>
                <a:lnTo>
                  <a:pt x="49" y="12"/>
                </a:lnTo>
                <a:lnTo>
                  <a:pt x="48" y="5"/>
                </a:lnTo>
                <a:lnTo>
                  <a:pt x="47" y="3"/>
                </a:lnTo>
                <a:lnTo>
                  <a:pt x="20" y="0"/>
                </a:lnTo>
                <a:lnTo>
                  <a:pt x="0" y="20"/>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62" name="Freeform 93">
            <a:extLst>
              <a:ext uri="{FF2B5EF4-FFF2-40B4-BE49-F238E27FC236}">
                <a16:creationId xmlns:a16="http://schemas.microsoft.com/office/drawing/2014/main" id="{F35DD9EF-F5C5-48F4-BE0A-A09EC56E8AEB}"/>
              </a:ext>
            </a:extLst>
          </p:cNvPr>
          <p:cNvSpPr>
            <a:spLocks/>
          </p:cNvSpPr>
          <p:nvPr/>
        </p:nvSpPr>
        <p:spPr bwMode="auto">
          <a:xfrm>
            <a:off x="3619636" y="2573889"/>
            <a:ext cx="50375" cy="48937"/>
          </a:xfrm>
          <a:custGeom>
            <a:avLst/>
            <a:gdLst>
              <a:gd name="T0" fmla="*/ 0 w 39"/>
              <a:gd name="T1" fmla="*/ 30645102 h 30"/>
              <a:gd name="T2" fmla="*/ 0 w 39"/>
              <a:gd name="T3" fmla="*/ 30645102 h 30"/>
              <a:gd name="T4" fmla="*/ 7456365 w 39"/>
              <a:gd name="T5" fmla="*/ 1612900 h 30"/>
              <a:gd name="T6" fmla="*/ 38771629 w 39"/>
              <a:gd name="T7" fmla="*/ 0 h 30"/>
              <a:gd name="T8" fmla="*/ 56666420 w 39"/>
              <a:gd name="T9" fmla="*/ 22580604 h 30"/>
              <a:gd name="T10" fmla="*/ 31315267 w 39"/>
              <a:gd name="T11" fmla="*/ 22580604 h 30"/>
              <a:gd name="T12" fmla="*/ 2982058 w 39"/>
              <a:gd name="T13" fmla="*/ 46774108 h 30"/>
              <a:gd name="T14" fmla="*/ 14912730 w 39"/>
              <a:gd name="T15" fmla="*/ 32258002 h 30"/>
              <a:gd name="T16" fmla="*/ 0 w 39"/>
              <a:gd name="T17" fmla="*/ 30645102 h 30"/>
              <a:gd name="T18" fmla="*/ 0 w 39"/>
              <a:gd name="T19" fmla="*/ 3064510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0"/>
              <a:gd name="T32" fmla="*/ 39 w 3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0">
                <a:moveTo>
                  <a:pt x="0" y="19"/>
                </a:moveTo>
                <a:lnTo>
                  <a:pt x="0" y="19"/>
                </a:lnTo>
                <a:lnTo>
                  <a:pt x="5" y="1"/>
                </a:lnTo>
                <a:lnTo>
                  <a:pt x="26" y="0"/>
                </a:lnTo>
                <a:lnTo>
                  <a:pt x="38" y="14"/>
                </a:lnTo>
                <a:lnTo>
                  <a:pt x="21" y="14"/>
                </a:lnTo>
                <a:lnTo>
                  <a:pt x="2" y="29"/>
                </a:lnTo>
                <a:lnTo>
                  <a:pt x="10" y="20"/>
                </a:lnTo>
                <a:lnTo>
                  <a:pt x="0" y="19"/>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nvGrpSpPr>
          <p:cNvPr id="763" name="Group 194">
            <a:extLst>
              <a:ext uri="{FF2B5EF4-FFF2-40B4-BE49-F238E27FC236}">
                <a16:creationId xmlns:a16="http://schemas.microsoft.com/office/drawing/2014/main" id="{158D65F0-0511-4D22-BF3A-7403117FD250}"/>
              </a:ext>
            </a:extLst>
          </p:cNvPr>
          <p:cNvGrpSpPr>
            <a:grpSpLocks/>
          </p:cNvGrpSpPr>
          <p:nvPr/>
        </p:nvGrpSpPr>
        <p:grpSpPr bwMode="auto">
          <a:xfrm>
            <a:off x="2957609" y="2074254"/>
            <a:ext cx="225484" cy="269153"/>
            <a:chOff x="2934" y="2530"/>
            <a:chExt cx="171" cy="161"/>
          </a:xfrm>
          <a:solidFill>
            <a:schemeClr val="bg1">
              <a:lumMod val="75000"/>
            </a:schemeClr>
          </a:solidFill>
        </p:grpSpPr>
        <p:sp>
          <p:nvSpPr>
            <p:cNvPr id="764" name="Freeform 172">
              <a:extLst>
                <a:ext uri="{FF2B5EF4-FFF2-40B4-BE49-F238E27FC236}">
                  <a16:creationId xmlns:a16="http://schemas.microsoft.com/office/drawing/2014/main" id="{1EAB69E1-6A91-41C3-AA9B-9175E0F9DE02}"/>
                </a:ext>
              </a:extLst>
            </p:cNvPr>
            <p:cNvSpPr>
              <a:spLocks/>
            </p:cNvSpPr>
            <p:nvPr/>
          </p:nvSpPr>
          <p:spPr bwMode="auto">
            <a:xfrm>
              <a:off x="2934" y="2603"/>
              <a:ext cx="65" cy="80"/>
            </a:xfrm>
            <a:custGeom>
              <a:avLst/>
              <a:gdLst>
                <a:gd name="T0" fmla="*/ 0 w 57"/>
                <a:gd name="T1" fmla="*/ 54 h 66"/>
                <a:gd name="T2" fmla="*/ 0 w 57"/>
                <a:gd name="T3" fmla="*/ 54 h 66"/>
                <a:gd name="T4" fmla="*/ 7 w 57"/>
                <a:gd name="T5" fmla="*/ 60 h 66"/>
                <a:gd name="T6" fmla="*/ 2 w 57"/>
                <a:gd name="T7" fmla="*/ 65 h 66"/>
                <a:gd name="T8" fmla="*/ 52 w 57"/>
                <a:gd name="T9" fmla="*/ 55 h 66"/>
                <a:gd name="T10" fmla="*/ 56 w 57"/>
                <a:gd name="T11" fmla="*/ 21 h 66"/>
                <a:gd name="T12" fmla="*/ 49 w 57"/>
                <a:gd name="T13" fmla="*/ 13 h 66"/>
                <a:gd name="T14" fmla="*/ 34 w 57"/>
                <a:gd name="T15" fmla="*/ 17 h 66"/>
                <a:gd name="T16" fmla="*/ 29 w 57"/>
                <a:gd name="T17" fmla="*/ 12 h 66"/>
                <a:gd name="T18" fmla="*/ 36 w 57"/>
                <a:gd name="T19" fmla="*/ 4 h 66"/>
                <a:gd name="T20" fmla="*/ 29 w 57"/>
                <a:gd name="T21" fmla="*/ 0 h 66"/>
                <a:gd name="T22" fmla="*/ 23 w 57"/>
                <a:gd name="T23" fmla="*/ 17 h 66"/>
                <a:gd name="T24" fmla="*/ 2 w 57"/>
                <a:gd name="T25" fmla="*/ 21 h 66"/>
                <a:gd name="T26" fmla="*/ 9 w 57"/>
                <a:gd name="T27" fmla="*/ 25 h 66"/>
                <a:gd name="T28" fmla="*/ 5 w 57"/>
                <a:gd name="T29" fmla="*/ 34 h 66"/>
                <a:gd name="T30" fmla="*/ 18 w 57"/>
                <a:gd name="T31" fmla="*/ 36 h 66"/>
                <a:gd name="T32" fmla="*/ 6 w 57"/>
                <a:gd name="T33" fmla="*/ 49 h 66"/>
                <a:gd name="T34" fmla="*/ 20 w 57"/>
                <a:gd name="T35" fmla="*/ 46 h 66"/>
                <a:gd name="T36" fmla="*/ 0 w 57"/>
                <a:gd name="T37" fmla="*/ 54 h 66"/>
                <a:gd name="T38" fmla="*/ 0 w 57"/>
                <a:gd name="T39" fmla="*/ 54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6"/>
                <a:gd name="T62" fmla="*/ 57 w 57"/>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6">
                  <a:moveTo>
                    <a:pt x="0" y="54"/>
                  </a:moveTo>
                  <a:lnTo>
                    <a:pt x="0" y="54"/>
                  </a:lnTo>
                  <a:lnTo>
                    <a:pt x="7" y="60"/>
                  </a:lnTo>
                  <a:lnTo>
                    <a:pt x="2" y="65"/>
                  </a:lnTo>
                  <a:lnTo>
                    <a:pt x="52" y="55"/>
                  </a:lnTo>
                  <a:lnTo>
                    <a:pt x="56" y="21"/>
                  </a:lnTo>
                  <a:lnTo>
                    <a:pt x="49" y="13"/>
                  </a:lnTo>
                  <a:lnTo>
                    <a:pt x="34" y="17"/>
                  </a:lnTo>
                  <a:lnTo>
                    <a:pt x="29" y="12"/>
                  </a:lnTo>
                  <a:lnTo>
                    <a:pt x="36" y="4"/>
                  </a:lnTo>
                  <a:lnTo>
                    <a:pt x="29" y="0"/>
                  </a:lnTo>
                  <a:lnTo>
                    <a:pt x="23" y="17"/>
                  </a:lnTo>
                  <a:lnTo>
                    <a:pt x="2" y="21"/>
                  </a:lnTo>
                  <a:lnTo>
                    <a:pt x="9" y="25"/>
                  </a:lnTo>
                  <a:lnTo>
                    <a:pt x="5" y="34"/>
                  </a:lnTo>
                  <a:lnTo>
                    <a:pt x="18" y="36"/>
                  </a:lnTo>
                  <a:lnTo>
                    <a:pt x="6" y="49"/>
                  </a:lnTo>
                  <a:lnTo>
                    <a:pt x="20" y="46"/>
                  </a:lnTo>
                  <a:lnTo>
                    <a:pt x="0" y="54"/>
                  </a:lnTo>
                </a:path>
              </a:pathLst>
            </a:custGeom>
            <a:grpFill/>
            <a:ln w="6350">
              <a:solidFill>
                <a:srgbClr val="FFFFFF"/>
              </a:solidFill>
              <a:round/>
              <a:headEnd/>
              <a:tailEnd/>
            </a:ln>
          </p:spPr>
          <p:txBody>
            <a:bodyPr wrap="squar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65" name="Freeform 173">
              <a:extLst>
                <a:ext uri="{FF2B5EF4-FFF2-40B4-BE49-F238E27FC236}">
                  <a16:creationId xmlns:a16="http://schemas.microsoft.com/office/drawing/2014/main" id="{9C2FF5B9-0806-495A-9C3B-25DC7E7E668C}"/>
                </a:ext>
              </a:extLst>
            </p:cNvPr>
            <p:cNvSpPr>
              <a:spLocks/>
            </p:cNvSpPr>
            <p:nvPr/>
          </p:nvSpPr>
          <p:spPr bwMode="auto">
            <a:xfrm>
              <a:off x="2948" y="2565"/>
              <a:ext cx="59" cy="53"/>
            </a:xfrm>
            <a:custGeom>
              <a:avLst/>
              <a:gdLst>
                <a:gd name="T0" fmla="*/ 0 w 36"/>
                <a:gd name="T1" fmla="*/ 16 h 26"/>
                <a:gd name="T2" fmla="*/ 0 w 36"/>
                <a:gd name="T3" fmla="*/ 16 h 26"/>
                <a:gd name="T4" fmla="*/ 5 w 36"/>
                <a:gd name="T5" fmla="*/ 21 h 26"/>
                <a:gd name="T6" fmla="*/ 20 w 36"/>
                <a:gd name="T7" fmla="*/ 17 h 26"/>
                <a:gd name="T8" fmla="*/ 27 w 36"/>
                <a:gd name="T9" fmla="*/ 25 h 26"/>
                <a:gd name="T10" fmla="*/ 35 w 36"/>
                <a:gd name="T11" fmla="*/ 16 h 26"/>
                <a:gd name="T12" fmla="*/ 27 w 36"/>
                <a:gd name="T13" fmla="*/ 4 h 26"/>
                <a:gd name="T14" fmla="*/ 11 w 36"/>
                <a:gd name="T15" fmla="*/ 0 h 26"/>
                <a:gd name="T16" fmla="*/ 7 w 36"/>
                <a:gd name="T17" fmla="*/ 8 h 26"/>
                <a:gd name="T18" fmla="*/ 0 w 36"/>
                <a:gd name="T19" fmla="*/ 16 h 26"/>
                <a:gd name="T20" fmla="*/ 0 w 36"/>
                <a:gd name="T21" fmla="*/ 1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6"/>
                <a:gd name="T35" fmla="*/ 36 w 3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6">
                  <a:moveTo>
                    <a:pt x="0" y="16"/>
                  </a:moveTo>
                  <a:lnTo>
                    <a:pt x="0" y="16"/>
                  </a:lnTo>
                  <a:lnTo>
                    <a:pt x="5" y="21"/>
                  </a:lnTo>
                  <a:lnTo>
                    <a:pt x="20" y="17"/>
                  </a:lnTo>
                  <a:lnTo>
                    <a:pt x="27" y="25"/>
                  </a:lnTo>
                  <a:lnTo>
                    <a:pt x="35" y="16"/>
                  </a:lnTo>
                  <a:lnTo>
                    <a:pt x="27" y="4"/>
                  </a:lnTo>
                  <a:lnTo>
                    <a:pt x="11" y="0"/>
                  </a:lnTo>
                  <a:lnTo>
                    <a:pt x="7" y="8"/>
                  </a:lnTo>
                  <a:lnTo>
                    <a:pt x="0" y="16"/>
                  </a:lnTo>
                </a:path>
              </a:pathLst>
            </a:custGeom>
            <a:grpFill/>
            <a:ln w="6350">
              <a:solidFill>
                <a:srgbClr val="FFFFFF"/>
              </a:solidFill>
              <a:round/>
              <a:headEnd/>
              <a:tailEnd/>
            </a:ln>
          </p:spPr>
          <p:txBody>
            <a:bodyPr wrap="squar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66" name="Freeform 174">
              <a:extLst>
                <a:ext uri="{FF2B5EF4-FFF2-40B4-BE49-F238E27FC236}">
                  <a16:creationId xmlns:a16="http://schemas.microsoft.com/office/drawing/2014/main" id="{50DD24A1-992A-4997-9693-C43D02C5F0C1}"/>
                </a:ext>
              </a:extLst>
            </p:cNvPr>
            <p:cNvSpPr>
              <a:spLocks/>
            </p:cNvSpPr>
            <p:nvPr/>
          </p:nvSpPr>
          <p:spPr bwMode="auto">
            <a:xfrm>
              <a:off x="2987" y="2535"/>
              <a:ext cx="10" cy="13"/>
            </a:xfrm>
            <a:custGeom>
              <a:avLst/>
              <a:gdLst>
                <a:gd name="T0" fmla="*/ 0 w 10"/>
                <a:gd name="T1" fmla="*/ 12 h 13"/>
                <a:gd name="T2" fmla="*/ 0 w 10"/>
                <a:gd name="T3" fmla="*/ 12 h 13"/>
                <a:gd name="T4" fmla="*/ 0 w 10"/>
                <a:gd name="T5" fmla="*/ 3 h 13"/>
                <a:gd name="T6" fmla="*/ 9 w 10"/>
                <a:gd name="T7" fmla="*/ 0 h 13"/>
                <a:gd name="T8" fmla="*/ 0 w 10"/>
                <a:gd name="T9" fmla="*/ 12 h 13"/>
                <a:gd name="T10" fmla="*/ 0 w 10"/>
                <a:gd name="T11" fmla="*/ 12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0" y="12"/>
                  </a:moveTo>
                  <a:lnTo>
                    <a:pt x="0" y="12"/>
                  </a:lnTo>
                  <a:lnTo>
                    <a:pt x="0" y="3"/>
                  </a:lnTo>
                  <a:lnTo>
                    <a:pt x="9" y="0"/>
                  </a:lnTo>
                  <a:lnTo>
                    <a:pt x="0" y="1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67" name="Freeform 175">
              <a:extLst>
                <a:ext uri="{FF2B5EF4-FFF2-40B4-BE49-F238E27FC236}">
                  <a16:creationId xmlns:a16="http://schemas.microsoft.com/office/drawing/2014/main" id="{C988F19E-C1CC-4C96-8FAB-6D7EF8D87CDA}"/>
                </a:ext>
              </a:extLst>
            </p:cNvPr>
            <p:cNvSpPr>
              <a:spLocks/>
            </p:cNvSpPr>
            <p:nvPr/>
          </p:nvSpPr>
          <p:spPr bwMode="auto">
            <a:xfrm>
              <a:off x="2991" y="2547"/>
              <a:ext cx="9" cy="8"/>
            </a:xfrm>
            <a:custGeom>
              <a:avLst/>
              <a:gdLst>
                <a:gd name="T0" fmla="*/ 0 w 9"/>
                <a:gd name="T1" fmla="*/ 6 h 8"/>
                <a:gd name="T2" fmla="*/ 0 w 9"/>
                <a:gd name="T3" fmla="*/ 6 h 8"/>
                <a:gd name="T4" fmla="*/ 4 w 9"/>
                <a:gd name="T5" fmla="*/ 0 h 8"/>
                <a:gd name="T6" fmla="*/ 8 w 9"/>
                <a:gd name="T7" fmla="*/ 7 h 8"/>
                <a:gd name="T8" fmla="*/ 0 w 9"/>
                <a:gd name="T9" fmla="*/ 6 h 8"/>
                <a:gd name="T10" fmla="*/ 0 w 9"/>
                <a:gd name="T11" fmla="*/ 6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0" y="6"/>
                  </a:moveTo>
                  <a:lnTo>
                    <a:pt x="0" y="6"/>
                  </a:lnTo>
                  <a:lnTo>
                    <a:pt x="4" y="0"/>
                  </a:lnTo>
                  <a:lnTo>
                    <a:pt x="8" y="7"/>
                  </a:lnTo>
                  <a:lnTo>
                    <a:pt x="0" y="6"/>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68" name="Freeform 176">
              <a:extLst>
                <a:ext uri="{FF2B5EF4-FFF2-40B4-BE49-F238E27FC236}">
                  <a16:creationId xmlns:a16="http://schemas.microsoft.com/office/drawing/2014/main" id="{331E94D6-63B1-43EB-91B1-9EB541272FD6}"/>
                </a:ext>
              </a:extLst>
            </p:cNvPr>
            <p:cNvSpPr>
              <a:spLocks/>
            </p:cNvSpPr>
            <p:nvPr/>
          </p:nvSpPr>
          <p:spPr bwMode="auto">
            <a:xfrm>
              <a:off x="2999" y="2530"/>
              <a:ext cx="106" cy="161"/>
            </a:xfrm>
            <a:custGeom>
              <a:avLst/>
              <a:gdLst>
                <a:gd name="T0" fmla="*/ 0 w 106"/>
                <a:gd name="T1" fmla="*/ 37 h 161"/>
                <a:gd name="T2" fmla="*/ 0 w 106"/>
                <a:gd name="T3" fmla="*/ 37 h 161"/>
                <a:gd name="T4" fmla="*/ 4 w 106"/>
                <a:gd name="T5" fmla="*/ 16 h 161"/>
                <a:gd name="T6" fmla="*/ 16 w 106"/>
                <a:gd name="T7" fmla="*/ 0 h 161"/>
                <a:gd name="T8" fmla="*/ 40 w 106"/>
                <a:gd name="T9" fmla="*/ 0 h 161"/>
                <a:gd name="T10" fmla="*/ 26 w 106"/>
                <a:gd name="T11" fmla="*/ 19 h 161"/>
                <a:gd name="T12" fmla="*/ 58 w 106"/>
                <a:gd name="T13" fmla="*/ 23 h 161"/>
                <a:gd name="T14" fmla="*/ 38 w 106"/>
                <a:gd name="T15" fmla="*/ 49 h 161"/>
                <a:gd name="T16" fmla="*/ 62 w 106"/>
                <a:gd name="T17" fmla="*/ 58 h 161"/>
                <a:gd name="T18" fmla="*/ 85 w 106"/>
                <a:gd name="T19" fmla="*/ 91 h 161"/>
                <a:gd name="T20" fmla="*/ 78 w 106"/>
                <a:gd name="T21" fmla="*/ 93 h 161"/>
                <a:gd name="T22" fmla="*/ 88 w 106"/>
                <a:gd name="T23" fmla="*/ 101 h 161"/>
                <a:gd name="T24" fmla="*/ 82 w 106"/>
                <a:gd name="T25" fmla="*/ 110 h 161"/>
                <a:gd name="T26" fmla="*/ 105 w 106"/>
                <a:gd name="T27" fmla="*/ 111 h 161"/>
                <a:gd name="T28" fmla="*/ 91 w 106"/>
                <a:gd name="T29" fmla="*/ 133 h 161"/>
                <a:gd name="T30" fmla="*/ 101 w 106"/>
                <a:gd name="T31" fmla="*/ 139 h 161"/>
                <a:gd name="T32" fmla="*/ 6 w 106"/>
                <a:gd name="T33" fmla="*/ 160 h 161"/>
                <a:gd name="T34" fmla="*/ 48 w 106"/>
                <a:gd name="T35" fmla="*/ 130 h 161"/>
                <a:gd name="T36" fmla="*/ 36 w 106"/>
                <a:gd name="T37" fmla="*/ 135 h 161"/>
                <a:gd name="T38" fmla="*/ 12 w 106"/>
                <a:gd name="T39" fmla="*/ 126 h 161"/>
                <a:gd name="T40" fmla="*/ 30 w 106"/>
                <a:gd name="T41" fmla="*/ 115 h 161"/>
                <a:gd name="T42" fmla="*/ 19 w 106"/>
                <a:gd name="T43" fmla="*/ 110 h 161"/>
                <a:gd name="T44" fmla="*/ 43 w 106"/>
                <a:gd name="T45" fmla="*/ 98 h 161"/>
                <a:gd name="T46" fmla="*/ 45 w 106"/>
                <a:gd name="T47" fmla="*/ 83 h 161"/>
                <a:gd name="T48" fmla="*/ 33 w 106"/>
                <a:gd name="T49" fmla="*/ 79 h 161"/>
                <a:gd name="T50" fmla="*/ 40 w 106"/>
                <a:gd name="T51" fmla="*/ 70 h 161"/>
                <a:gd name="T52" fmla="*/ 15 w 106"/>
                <a:gd name="T53" fmla="*/ 74 h 161"/>
                <a:gd name="T54" fmla="*/ 16 w 106"/>
                <a:gd name="T55" fmla="*/ 51 h 161"/>
                <a:gd name="T56" fmla="*/ 4 w 106"/>
                <a:gd name="T57" fmla="*/ 62 h 161"/>
                <a:gd name="T58" fmla="*/ 11 w 106"/>
                <a:gd name="T59" fmla="*/ 38 h 161"/>
                <a:gd name="T60" fmla="*/ 0 w 106"/>
                <a:gd name="T61" fmla="*/ 37 h 161"/>
                <a:gd name="T62" fmla="*/ 0 w 106"/>
                <a:gd name="T63" fmla="*/ 3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61"/>
                <a:gd name="T98" fmla="*/ 106 w 106"/>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161">
                  <a:moveTo>
                    <a:pt x="0" y="37"/>
                  </a:moveTo>
                  <a:lnTo>
                    <a:pt x="0" y="37"/>
                  </a:lnTo>
                  <a:lnTo>
                    <a:pt x="4" y="16"/>
                  </a:lnTo>
                  <a:lnTo>
                    <a:pt x="16" y="0"/>
                  </a:lnTo>
                  <a:lnTo>
                    <a:pt x="40" y="0"/>
                  </a:lnTo>
                  <a:lnTo>
                    <a:pt x="26" y="19"/>
                  </a:lnTo>
                  <a:lnTo>
                    <a:pt x="58" y="23"/>
                  </a:lnTo>
                  <a:lnTo>
                    <a:pt x="38" y="49"/>
                  </a:lnTo>
                  <a:lnTo>
                    <a:pt x="62" y="58"/>
                  </a:lnTo>
                  <a:lnTo>
                    <a:pt x="85" y="91"/>
                  </a:lnTo>
                  <a:lnTo>
                    <a:pt x="78" y="93"/>
                  </a:lnTo>
                  <a:lnTo>
                    <a:pt x="88" y="101"/>
                  </a:lnTo>
                  <a:lnTo>
                    <a:pt x="82" y="110"/>
                  </a:lnTo>
                  <a:lnTo>
                    <a:pt x="105" y="111"/>
                  </a:lnTo>
                  <a:lnTo>
                    <a:pt x="91" y="133"/>
                  </a:lnTo>
                  <a:lnTo>
                    <a:pt x="101" y="139"/>
                  </a:lnTo>
                  <a:lnTo>
                    <a:pt x="6" y="160"/>
                  </a:lnTo>
                  <a:lnTo>
                    <a:pt x="48" y="130"/>
                  </a:lnTo>
                  <a:lnTo>
                    <a:pt x="36" y="135"/>
                  </a:lnTo>
                  <a:lnTo>
                    <a:pt x="12" y="126"/>
                  </a:lnTo>
                  <a:lnTo>
                    <a:pt x="30" y="115"/>
                  </a:lnTo>
                  <a:lnTo>
                    <a:pt x="19" y="110"/>
                  </a:lnTo>
                  <a:lnTo>
                    <a:pt x="43" y="98"/>
                  </a:lnTo>
                  <a:lnTo>
                    <a:pt x="45" y="83"/>
                  </a:lnTo>
                  <a:lnTo>
                    <a:pt x="33" y="79"/>
                  </a:lnTo>
                  <a:lnTo>
                    <a:pt x="40" y="70"/>
                  </a:lnTo>
                  <a:lnTo>
                    <a:pt x="15" y="74"/>
                  </a:lnTo>
                  <a:lnTo>
                    <a:pt x="16" y="51"/>
                  </a:lnTo>
                  <a:lnTo>
                    <a:pt x="4" y="62"/>
                  </a:lnTo>
                  <a:lnTo>
                    <a:pt x="11" y="38"/>
                  </a:lnTo>
                  <a:lnTo>
                    <a:pt x="0" y="37"/>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769" name="Freeform 95">
            <a:extLst>
              <a:ext uri="{FF2B5EF4-FFF2-40B4-BE49-F238E27FC236}">
                <a16:creationId xmlns:a16="http://schemas.microsoft.com/office/drawing/2014/main" id="{4056B3B2-F687-4CF8-9275-263F45489AEB}"/>
              </a:ext>
            </a:extLst>
          </p:cNvPr>
          <p:cNvSpPr>
            <a:spLocks/>
          </p:cNvSpPr>
          <p:nvPr/>
        </p:nvSpPr>
        <p:spPr bwMode="auto">
          <a:xfrm>
            <a:off x="3569261" y="2164035"/>
            <a:ext cx="144408" cy="148852"/>
          </a:xfrm>
          <a:custGeom>
            <a:avLst/>
            <a:gdLst>
              <a:gd name="T0" fmla="*/ 54908105 w 109"/>
              <a:gd name="T1" fmla="*/ 8289855 h 90"/>
              <a:gd name="T2" fmla="*/ 64320812 w 109"/>
              <a:gd name="T3" fmla="*/ 4974170 h 90"/>
              <a:gd name="T4" fmla="*/ 76872341 w 109"/>
              <a:gd name="T5" fmla="*/ 0 h 90"/>
              <a:gd name="T6" fmla="*/ 105110482 w 109"/>
              <a:gd name="T7" fmla="*/ 21553883 h 90"/>
              <a:gd name="T8" fmla="*/ 130211035 w 109"/>
              <a:gd name="T9" fmla="*/ 24870854 h 90"/>
              <a:gd name="T10" fmla="*/ 141193153 w 109"/>
              <a:gd name="T11" fmla="*/ 41450558 h 90"/>
              <a:gd name="T12" fmla="*/ 150605860 w 109"/>
              <a:gd name="T13" fmla="*/ 64662927 h 90"/>
              <a:gd name="T14" fmla="*/ 153743429 w 109"/>
              <a:gd name="T15" fmla="*/ 72952779 h 90"/>
              <a:gd name="T16" fmla="*/ 163156136 w 109"/>
              <a:gd name="T17" fmla="*/ 81243919 h 90"/>
              <a:gd name="T18" fmla="*/ 169431313 w 109"/>
              <a:gd name="T19" fmla="*/ 87875306 h 90"/>
              <a:gd name="T20" fmla="*/ 169431313 w 109"/>
              <a:gd name="T21" fmla="*/ 96165158 h 90"/>
              <a:gd name="T22" fmla="*/ 158450409 w 109"/>
              <a:gd name="T23" fmla="*/ 96165158 h 90"/>
              <a:gd name="T24" fmla="*/ 142762563 w 109"/>
              <a:gd name="T25" fmla="*/ 96165158 h 90"/>
              <a:gd name="T26" fmla="*/ 150605860 w 109"/>
              <a:gd name="T27" fmla="*/ 104456297 h 90"/>
              <a:gd name="T28" fmla="*/ 155312840 w 109"/>
              <a:gd name="T29" fmla="*/ 111087664 h 90"/>
              <a:gd name="T30" fmla="*/ 158450409 w 109"/>
              <a:gd name="T31" fmla="*/ 122694487 h 90"/>
              <a:gd name="T32" fmla="*/ 150605860 w 109"/>
              <a:gd name="T33" fmla="*/ 127668656 h 90"/>
              <a:gd name="T34" fmla="*/ 138055584 w 109"/>
              <a:gd name="T35" fmla="*/ 127668656 h 90"/>
              <a:gd name="T36" fmla="*/ 134918014 w 109"/>
              <a:gd name="T37" fmla="*/ 127668656 h 90"/>
              <a:gd name="T38" fmla="*/ 130211035 w 109"/>
              <a:gd name="T39" fmla="*/ 134300023 h 90"/>
              <a:gd name="T40" fmla="*/ 130211035 w 109"/>
              <a:gd name="T41" fmla="*/ 144248360 h 90"/>
              <a:gd name="T42" fmla="*/ 120798327 w 109"/>
              <a:gd name="T43" fmla="*/ 147564044 h 90"/>
              <a:gd name="T44" fmla="*/ 111385620 w 109"/>
              <a:gd name="T45" fmla="*/ 142589875 h 90"/>
              <a:gd name="T46" fmla="*/ 98835344 w 109"/>
              <a:gd name="T47" fmla="*/ 139274191 h 90"/>
              <a:gd name="T48" fmla="*/ 86285068 w 109"/>
              <a:gd name="T49" fmla="*/ 134300023 h 90"/>
              <a:gd name="T50" fmla="*/ 75302930 w 109"/>
              <a:gd name="T51" fmla="*/ 135958508 h 90"/>
              <a:gd name="T52" fmla="*/ 39220249 w 109"/>
              <a:gd name="T53" fmla="*/ 122694487 h 90"/>
              <a:gd name="T54" fmla="*/ 25100562 w 109"/>
              <a:gd name="T55" fmla="*/ 126010170 h 90"/>
              <a:gd name="T56" fmla="*/ 14119692 w 109"/>
              <a:gd name="T57" fmla="*/ 122694487 h 90"/>
              <a:gd name="T58" fmla="*/ 7844551 w 109"/>
              <a:gd name="T59" fmla="*/ 134300023 h 90"/>
              <a:gd name="T60" fmla="*/ 0 w 109"/>
              <a:gd name="T61" fmla="*/ 109430466 h 90"/>
              <a:gd name="T62" fmla="*/ 9412710 w 109"/>
              <a:gd name="T63" fmla="*/ 96165158 h 90"/>
              <a:gd name="T64" fmla="*/ 7844551 w 109"/>
              <a:gd name="T65" fmla="*/ 66321412 h 90"/>
              <a:gd name="T66" fmla="*/ 23532404 w 109"/>
              <a:gd name="T67" fmla="*/ 24870854 h 90"/>
              <a:gd name="T68" fmla="*/ 37652091 w 109"/>
              <a:gd name="T69" fmla="*/ 19896680 h 90"/>
              <a:gd name="T70" fmla="*/ 45495397 w 109"/>
              <a:gd name="T71" fmla="*/ 8289855 h 90"/>
              <a:gd name="T72" fmla="*/ 54908105 w 109"/>
              <a:gd name="T73" fmla="*/ 8289855 h 90"/>
              <a:gd name="T74" fmla="*/ 54908105 w 109"/>
              <a:gd name="T75" fmla="*/ 8289855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90"/>
              <a:gd name="T116" fmla="*/ 109 w 109"/>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90">
                <a:moveTo>
                  <a:pt x="35" y="5"/>
                </a:moveTo>
                <a:lnTo>
                  <a:pt x="41" y="3"/>
                </a:lnTo>
                <a:lnTo>
                  <a:pt x="49" y="0"/>
                </a:lnTo>
                <a:lnTo>
                  <a:pt x="67" y="13"/>
                </a:lnTo>
                <a:lnTo>
                  <a:pt x="83" y="15"/>
                </a:lnTo>
                <a:lnTo>
                  <a:pt x="90" y="25"/>
                </a:lnTo>
                <a:lnTo>
                  <a:pt x="96" y="39"/>
                </a:lnTo>
                <a:lnTo>
                  <a:pt x="98" y="44"/>
                </a:lnTo>
                <a:lnTo>
                  <a:pt x="104" y="49"/>
                </a:lnTo>
                <a:lnTo>
                  <a:pt x="108" y="53"/>
                </a:lnTo>
                <a:lnTo>
                  <a:pt x="108" y="58"/>
                </a:lnTo>
                <a:lnTo>
                  <a:pt x="101" y="58"/>
                </a:lnTo>
                <a:lnTo>
                  <a:pt x="91" y="58"/>
                </a:lnTo>
                <a:lnTo>
                  <a:pt x="96" y="63"/>
                </a:lnTo>
                <a:lnTo>
                  <a:pt x="99" y="67"/>
                </a:lnTo>
                <a:lnTo>
                  <a:pt x="101" y="74"/>
                </a:lnTo>
                <a:lnTo>
                  <a:pt x="96" y="77"/>
                </a:lnTo>
                <a:lnTo>
                  <a:pt x="88" y="77"/>
                </a:lnTo>
                <a:lnTo>
                  <a:pt x="86" y="77"/>
                </a:lnTo>
                <a:lnTo>
                  <a:pt x="83" y="81"/>
                </a:lnTo>
                <a:lnTo>
                  <a:pt x="83" y="87"/>
                </a:lnTo>
                <a:lnTo>
                  <a:pt x="77" y="89"/>
                </a:lnTo>
                <a:lnTo>
                  <a:pt x="71" y="86"/>
                </a:lnTo>
                <a:lnTo>
                  <a:pt x="63" y="84"/>
                </a:lnTo>
                <a:lnTo>
                  <a:pt x="55" y="81"/>
                </a:lnTo>
                <a:lnTo>
                  <a:pt x="48" y="82"/>
                </a:lnTo>
                <a:lnTo>
                  <a:pt x="25" y="74"/>
                </a:lnTo>
                <a:lnTo>
                  <a:pt x="16" y="76"/>
                </a:lnTo>
                <a:lnTo>
                  <a:pt x="9" y="74"/>
                </a:lnTo>
                <a:lnTo>
                  <a:pt x="5" y="81"/>
                </a:lnTo>
                <a:lnTo>
                  <a:pt x="0" y="66"/>
                </a:lnTo>
                <a:lnTo>
                  <a:pt x="6" y="58"/>
                </a:lnTo>
                <a:lnTo>
                  <a:pt x="5" y="40"/>
                </a:lnTo>
                <a:lnTo>
                  <a:pt x="15" y="15"/>
                </a:lnTo>
                <a:lnTo>
                  <a:pt x="24" y="12"/>
                </a:lnTo>
                <a:lnTo>
                  <a:pt x="29" y="5"/>
                </a:lnTo>
                <a:lnTo>
                  <a:pt x="35" y="5"/>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70" name="Freeform 96">
            <a:extLst>
              <a:ext uri="{FF2B5EF4-FFF2-40B4-BE49-F238E27FC236}">
                <a16:creationId xmlns:a16="http://schemas.microsoft.com/office/drawing/2014/main" id="{CD17AF0D-F340-4641-BD53-2838CE6C7489}"/>
              </a:ext>
            </a:extLst>
          </p:cNvPr>
          <p:cNvSpPr>
            <a:spLocks/>
          </p:cNvSpPr>
          <p:nvPr/>
        </p:nvSpPr>
        <p:spPr bwMode="auto">
          <a:xfrm>
            <a:off x="3549112" y="2270066"/>
            <a:ext cx="317363" cy="234493"/>
          </a:xfrm>
          <a:custGeom>
            <a:avLst/>
            <a:gdLst>
              <a:gd name="T0" fmla="*/ 190643677 w 241"/>
              <a:gd name="T1" fmla="*/ 8625115 h 139"/>
              <a:gd name="T2" fmla="*/ 207693550 w 241"/>
              <a:gd name="T3" fmla="*/ 0 h 139"/>
              <a:gd name="T4" fmla="*/ 230943376 w 241"/>
              <a:gd name="T5" fmla="*/ 15525734 h 139"/>
              <a:gd name="T6" fmla="*/ 240243307 w 241"/>
              <a:gd name="T7" fmla="*/ 34500462 h 139"/>
              <a:gd name="T8" fmla="*/ 266591866 w 241"/>
              <a:gd name="T9" fmla="*/ 51750698 h 139"/>
              <a:gd name="T10" fmla="*/ 302240355 w 241"/>
              <a:gd name="T11" fmla="*/ 77626037 h 139"/>
              <a:gd name="T12" fmla="*/ 325490182 w 241"/>
              <a:gd name="T13" fmla="*/ 77626037 h 139"/>
              <a:gd name="T14" fmla="*/ 361138749 w 241"/>
              <a:gd name="T15" fmla="*/ 87976981 h 139"/>
              <a:gd name="T16" fmla="*/ 351838818 w 241"/>
              <a:gd name="T17" fmla="*/ 129376735 h 139"/>
              <a:gd name="T18" fmla="*/ 320840216 w 241"/>
              <a:gd name="T19" fmla="*/ 165602997 h 139"/>
              <a:gd name="T20" fmla="*/ 272791819 w 241"/>
              <a:gd name="T21" fmla="*/ 194928685 h 139"/>
              <a:gd name="T22" fmla="*/ 274341808 w 241"/>
              <a:gd name="T23" fmla="*/ 210453100 h 139"/>
              <a:gd name="T24" fmla="*/ 251091981 w 241"/>
              <a:gd name="T25" fmla="*/ 238054249 h 139"/>
              <a:gd name="T26" fmla="*/ 246442016 w 241"/>
              <a:gd name="T27" fmla="*/ 191478377 h 139"/>
              <a:gd name="T28" fmla="*/ 206143561 w 241"/>
              <a:gd name="T29" fmla="*/ 186302258 h 139"/>
              <a:gd name="T30" fmla="*/ 206143561 w 241"/>
              <a:gd name="T31" fmla="*/ 170777802 h 139"/>
              <a:gd name="T32" fmla="*/ 158095125 w 241"/>
              <a:gd name="T33" fmla="*/ 210453100 h 139"/>
              <a:gd name="T34" fmla="*/ 141045253 w 241"/>
              <a:gd name="T35" fmla="*/ 188028069 h 139"/>
              <a:gd name="T36" fmla="*/ 154995149 w 241"/>
              <a:gd name="T37" fmla="*/ 174228151 h 139"/>
              <a:gd name="T38" fmla="*/ 164295118 w 241"/>
              <a:gd name="T39" fmla="*/ 160426878 h 139"/>
              <a:gd name="T40" fmla="*/ 145695218 w 241"/>
              <a:gd name="T41" fmla="*/ 136277350 h 139"/>
              <a:gd name="T42" fmla="*/ 113146705 w 241"/>
              <a:gd name="T43" fmla="*/ 122477432 h 139"/>
              <a:gd name="T44" fmla="*/ 55798359 w 241"/>
              <a:gd name="T45" fmla="*/ 129376735 h 139"/>
              <a:gd name="T46" fmla="*/ 13949901 w 241"/>
              <a:gd name="T47" fmla="*/ 132827043 h 139"/>
              <a:gd name="T48" fmla="*/ 9299933 w 241"/>
              <a:gd name="T49" fmla="*/ 98326591 h 139"/>
              <a:gd name="T50" fmla="*/ 40298464 w 241"/>
              <a:gd name="T51" fmla="*/ 53475195 h 139"/>
              <a:gd name="T52" fmla="*/ 32548522 w 241"/>
              <a:gd name="T53" fmla="*/ 20700539 h 139"/>
              <a:gd name="T54" fmla="*/ 49598405 w 241"/>
              <a:gd name="T55" fmla="*/ 18974728 h 139"/>
              <a:gd name="T56" fmla="*/ 80596929 w 241"/>
              <a:gd name="T57" fmla="*/ 22425041 h 139"/>
              <a:gd name="T58" fmla="*/ 110046729 w 241"/>
              <a:gd name="T59" fmla="*/ 25875349 h 139"/>
              <a:gd name="T60" fmla="*/ 134845299 w 241"/>
              <a:gd name="T61" fmla="*/ 36224959 h 139"/>
              <a:gd name="T62" fmla="*/ 153445160 w 241"/>
              <a:gd name="T63" fmla="*/ 37950770 h 139"/>
              <a:gd name="T64" fmla="*/ 158095125 w 241"/>
              <a:gd name="T65" fmla="*/ 20700539 h 139"/>
              <a:gd name="T66" fmla="*/ 178245014 w 241"/>
              <a:gd name="T67" fmla="*/ 18974728 h 139"/>
              <a:gd name="T68" fmla="*/ 184444968 w 241"/>
              <a:gd name="T69" fmla="*/ 12075426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139"/>
              <a:gd name="T107" fmla="*/ 241 w 241"/>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139">
                <a:moveTo>
                  <a:pt x="119" y="7"/>
                </a:moveTo>
                <a:lnTo>
                  <a:pt x="123" y="5"/>
                </a:lnTo>
                <a:lnTo>
                  <a:pt x="129" y="2"/>
                </a:lnTo>
                <a:lnTo>
                  <a:pt x="134" y="0"/>
                </a:lnTo>
                <a:lnTo>
                  <a:pt x="145" y="2"/>
                </a:lnTo>
                <a:lnTo>
                  <a:pt x="149" y="9"/>
                </a:lnTo>
                <a:lnTo>
                  <a:pt x="151" y="17"/>
                </a:lnTo>
                <a:lnTo>
                  <a:pt x="155" y="20"/>
                </a:lnTo>
                <a:lnTo>
                  <a:pt x="160" y="18"/>
                </a:lnTo>
                <a:lnTo>
                  <a:pt x="172" y="30"/>
                </a:lnTo>
                <a:lnTo>
                  <a:pt x="178" y="39"/>
                </a:lnTo>
                <a:lnTo>
                  <a:pt x="195" y="45"/>
                </a:lnTo>
                <a:lnTo>
                  <a:pt x="205" y="47"/>
                </a:lnTo>
                <a:lnTo>
                  <a:pt x="210" y="45"/>
                </a:lnTo>
                <a:lnTo>
                  <a:pt x="221" y="49"/>
                </a:lnTo>
                <a:lnTo>
                  <a:pt x="233" y="51"/>
                </a:lnTo>
                <a:lnTo>
                  <a:pt x="240" y="72"/>
                </a:lnTo>
                <a:lnTo>
                  <a:pt x="227" y="75"/>
                </a:lnTo>
                <a:lnTo>
                  <a:pt x="225" y="85"/>
                </a:lnTo>
                <a:lnTo>
                  <a:pt x="207" y="96"/>
                </a:lnTo>
                <a:lnTo>
                  <a:pt x="179" y="103"/>
                </a:lnTo>
                <a:lnTo>
                  <a:pt x="176" y="113"/>
                </a:lnTo>
                <a:lnTo>
                  <a:pt x="164" y="109"/>
                </a:lnTo>
                <a:lnTo>
                  <a:pt x="177" y="122"/>
                </a:lnTo>
                <a:lnTo>
                  <a:pt x="193" y="124"/>
                </a:lnTo>
                <a:lnTo>
                  <a:pt x="162" y="138"/>
                </a:lnTo>
                <a:lnTo>
                  <a:pt x="143" y="122"/>
                </a:lnTo>
                <a:lnTo>
                  <a:pt x="159" y="111"/>
                </a:lnTo>
                <a:lnTo>
                  <a:pt x="143" y="108"/>
                </a:lnTo>
                <a:lnTo>
                  <a:pt x="133" y="108"/>
                </a:lnTo>
                <a:lnTo>
                  <a:pt x="136" y="98"/>
                </a:lnTo>
                <a:lnTo>
                  <a:pt x="133" y="99"/>
                </a:lnTo>
                <a:lnTo>
                  <a:pt x="110" y="104"/>
                </a:lnTo>
                <a:lnTo>
                  <a:pt x="102" y="122"/>
                </a:lnTo>
                <a:lnTo>
                  <a:pt x="87" y="121"/>
                </a:lnTo>
                <a:lnTo>
                  <a:pt x="91" y="109"/>
                </a:lnTo>
                <a:lnTo>
                  <a:pt x="92" y="103"/>
                </a:lnTo>
                <a:lnTo>
                  <a:pt x="100" y="101"/>
                </a:lnTo>
                <a:lnTo>
                  <a:pt x="105" y="97"/>
                </a:lnTo>
                <a:lnTo>
                  <a:pt x="106" y="93"/>
                </a:lnTo>
                <a:lnTo>
                  <a:pt x="100" y="92"/>
                </a:lnTo>
                <a:lnTo>
                  <a:pt x="94" y="79"/>
                </a:lnTo>
                <a:lnTo>
                  <a:pt x="85" y="71"/>
                </a:lnTo>
                <a:lnTo>
                  <a:pt x="73" y="71"/>
                </a:lnTo>
                <a:lnTo>
                  <a:pt x="58" y="74"/>
                </a:lnTo>
                <a:lnTo>
                  <a:pt x="36" y="75"/>
                </a:lnTo>
                <a:lnTo>
                  <a:pt x="25" y="77"/>
                </a:lnTo>
                <a:lnTo>
                  <a:pt x="9" y="77"/>
                </a:lnTo>
                <a:lnTo>
                  <a:pt x="0" y="70"/>
                </a:lnTo>
                <a:lnTo>
                  <a:pt x="6" y="57"/>
                </a:lnTo>
                <a:lnTo>
                  <a:pt x="15" y="44"/>
                </a:lnTo>
                <a:lnTo>
                  <a:pt x="26" y="31"/>
                </a:lnTo>
                <a:lnTo>
                  <a:pt x="21" y="15"/>
                </a:lnTo>
                <a:lnTo>
                  <a:pt x="21" y="12"/>
                </a:lnTo>
                <a:lnTo>
                  <a:pt x="25" y="9"/>
                </a:lnTo>
                <a:lnTo>
                  <a:pt x="32" y="11"/>
                </a:lnTo>
                <a:lnTo>
                  <a:pt x="41" y="9"/>
                </a:lnTo>
                <a:lnTo>
                  <a:pt x="52" y="13"/>
                </a:lnTo>
                <a:lnTo>
                  <a:pt x="63" y="17"/>
                </a:lnTo>
                <a:lnTo>
                  <a:pt x="71" y="15"/>
                </a:lnTo>
                <a:lnTo>
                  <a:pt x="79" y="19"/>
                </a:lnTo>
                <a:lnTo>
                  <a:pt x="87" y="21"/>
                </a:lnTo>
                <a:lnTo>
                  <a:pt x="93" y="24"/>
                </a:lnTo>
                <a:lnTo>
                  <a:pt x="99" y="22"/>
                </a:lnTo>
                <a:lnTo>
                  <a:pt x="99" y="16"/>
                </a:lnTo>
                <a:lnTo>
                  <a:pt x="102" y="12"/>
                </a:lnTo>
                <a:lnTo>
                  <a:pt x="112" y="12"/>
                </a:lnTo>
                <a:lnTo>
                  <a:pt x="115" y="11"/>
                </a:lnTo>
                <a:lnTo>
                  <a:pt x="119" y="7"/>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71" name="Freeform 97">
            <a:extLst>
              <a:ext uri="{FF2B5EF4-FFF2-40B4-BE49-F238E27FC236}">
                <a16:creationId xmlns:a16="http://schemas.microsoft.com/office/drawing/2014/main" id="{81B192B2-3D57-4437-91E2-331EAA9AE2AF}"/>
              </a:ext>
            </a:extLst>
          </p:cNvPr>
          <p:cNvSpPr>
            <a:spLocks/>
          </p:cNvSpPr>
          <p:nvPr/>
        </p:nvSpPr>
        <p:spPr bwMode="auto">
          <a:xfrm>
            <a:off x="3629711" y="2390371"/>
            <a:ext cx="58772" cy="83601"/>
          </a:xfrm>
          <a:custGeom>
            <a:avLst/>
            <a:gdLst>
              <a:gd name="T0" fmla="*/ 15245252 w 45"/>
              <a:gd name="T1" fmla="*/ 21173698 h 51"/>
              <a:gd name="T2" fmla="*/ 22868498 w 45"/>
              <a:gd name="T3" fmla="*/ 34203856 h 51"/>
              <a:gd name="T4" fmla="*/ 27441949 w 45"/>
              <a:gd name="T5" fmla="*/ 42347396 h 51"/>
              <a:gd name="T6" fmla="*/ 32015399 w 45"/>
              <a:gd name="T7" fmla="*/ 79808144 h 51"/>
              <a:gd name="T8" fmla="*/ 38113745 w 45"/>
              <a:gd name="T9" fmla="*/ 81436595 h 51"/>
              <a:gd name="T10" fmla="*/ 44212101 w 45"/>
              <a:gd name="T11" fmla="*/ 61891357 h 51"/>
              <a:gd name="T12" fmla="*/ 45736996 w 45"/>
              <a:gd name="T13" fmla="*/ 52119377 h 51"/>
              <a:gd name="T14" fmla="*/ 64032034 w 45"/>
              <a:gd name="T15" fmla="*/ 45604298 h 51"/>
              <a:gd name="T16" fmla="*/ 67080589 w 45"/>
              <a:gd name="T17" fmla="*/ 37460758 h 51"/>
              <a:gd name="T18" fmla="*/ 59458583 w 45"/>
              <a:gd name="T19" fmla="*/ 34203856 h 51"/>
              <a:gd name="T20" fmla="*/ 50310447 w 45"/>
              <a:gd name="T21" fmla="*/ 13030163 h 51"/>
              <a:gd name="T22" fmla="*/ 35065190 w 45"/>
              <a:gd name="T23" fmla="*/ 0 h 51"/>
              <a:gd name="T24" fmla="*/ 16770147 w 45"/>
              <a:gd name="T25" fmla="*/ 0 h 51"/>
              <a:gd name="T26" fmla="*/ 0 w 45"/>
              <a:gd name="T27" fmla="*/ 1628451 h 51"/>
              <a:gd name="T28" fmla="*/ 15245252 w 45"/>
              <a:gd name="T29" fmla="*/ 21173698 h 51"/>
              <a:gd name="T30" fmla="*/ 15245252 w 45"/>
              <a:gd name="T31" fmla="*/ 21173698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51"/>
              <a:gd name="T50" fmla="*/ 45 w 4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51">
                <a:moveTo>
                  <a:pt x="10" y="13"/>
                </a:moveTo>
                <a:lnTo>
                  <a:pt x="15" y="21"/>
                </a:lnTo>
                <a:lnTo>
                  <a:pt x="18" y="26"/>
                </a:lnTo>
                <a:lnTo>
                  <a:pt x="21" y="49"/>
                </a:lnTo>
                <a:lnTo>
                  <a:pt x="25" y="50"/>
                </a:lnTo>
                <a:lnTo>
                  <a:pt x="29" y="38"/>
                </a:lnTo>
                <a:lnTo>
                  <a:pt x="30" y="32"/>
                </a:lnTo>
                <a:lnTo>
                  <a:pt x="42" y="28"/>
                </a:lnTo>
                <a:lnTo>
                  <a:pt x="44" y="23"/>
                </a:lnTo>
                <a:lnTo>
                  <a:pt x="39" y="21"/>
                </a:lnTo>
                <a:lnTo>
                  <a:pt x="33" y="8"/>
                </a:lnTo>
                <a:lnTo>
                  <a:pt x="23" y="0"/>
                </a:lnTo>
                <a:lnTo>
                  <a:pt x="11" y="0"/>
                </a:lnTo>
                <a:lnTo>
                  <a:pt x="0" y="1"/>
                </a:lnTo>
                <a:lnTo>
                  <a:pt x="10" y="13"/>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72" name="Freeform 98">
            <a:extLst>
              <a:ext uri="{FF2B5EF4-FFF2-40B4-BE49-F238E27FC236}">
                <a16:creationId xmlns:a16="http://schemas.microsoft.com/office/drawing/2014/main" id="{75A038EE-0EB4-40D2-A230-E42AD771C758}"/>
              </a:ext>
            </a:extLst>
          </p:cNvPr>
          <p:cNvSpPr>
            <a:spLocks/>
          </p:cNvSpPr>
          <p:nvPr/>
        </p:nvSpPr>
        <p:spPr bwMode="auto">
          <a:xfrm>
            <a:off x="3572620" y="2031497"/>
            <a:ext cx="92354" cy="79523"/>
          </a:xfrm>
          <a:custGeom>
            <a:avLst/>
            <a:gdLst>
              <a:gd name="T0" fmla="*/ 92873192 w 69"/>
              <a:gd name="T1" fmla="*/ 1811599 h 46"/>
              <a:gd name="T2" fmla="*/ 0 w 69"/>
              <a:gd name="T3" fmla="*/ 18114643 h 46"/>
              <a:gd name="T4" fmla="*/ 8006221 w 69"/>
              <a:gd name="T5" fmla="*/ 48910485 h 46"/>
              <a:gd name="T6" fmla="*/ 19215183 w 69"/>
              <a:gd name="T7" fmla="*/ 47098886 h 46"/>
              <a:gd name="T8" fmla="*/ 16012443 w 69"/>
              <a:gd name="T9" fmla="*/ 76081768 h 46"/>
              <a:gd name="T10" fmla="*/ 27221407 w 69"/>
              <a:gd name="T11" fmla="*/ 76081768 h 46"/>
              <a:gd name="T12" fmla="*/ 32024886 w 69"/>
              <a:gd name="T13" fmla="*/ 72459918 h 46"/>
              <a:gd name="T14" fmla="*/ 35227626 w 69"/>
              <a:gd name="T15" fmla="*/ 74270170 h 46"/>
              <a:gd name="T16" fmla="*/ 51240074 w 69"/>
              <a:gd name="T17" fmla="*/ 72459918 h 46"/>
              <a:gd name="T18" fmla="*/ 62449034 w 69"/>
              <a:gd name="T19" fmla="*/ 74270170 h 46"/>
              <a:gd name="T20" fmla="*/ 68853250 w 69"/>
              <a:gd name="T21" fmla="*/ 81516563 h 46"/>
              <a:gd name="T22" fmla="*/ 84865707 w 69"/>
              <a:gd name="T23" fmla="*/ 74270170 h 46"/>
              <a:gd name="T24" fmla="*/ 91271189 w 69"/>
              <a:gd name="T25" fmla="*/ 81516563 h 46"/>
              <a:gd name="T26" fmla="*/ 94473929 w 69"/>
              <a:gd name="T27" fmla="*/ 76081768 h 46"/>
              <a:gd name="T28" fmla="*/ 108885629 w 69"/>
              <a:gd name="T29" fmla="*/ 50722083 h 46"/>
              <a:gd name="T30" fmla="*/ 108885629 w 69"/>
              <a:gd name="T31" fmla="*/ 28984238 h 46"/>
              <a:gd name="T32" fmla="*/ 96074667 w 69"/>
              <a:gd name="T33" fmla="*/ 18114643 h 46"/>
              <a:gd name="T34" fmla="*/ 96074667 w 69"/>
              <a:gd name="T35" fmla="*/ 0 h 46"/>
              <a:gd name="T36" fmla="*/ 78461472 w 69"/>
              <a:gd name="T37" fmla="*/ 3623198 h 46"/>
              <a:gd name="T38" fmla="*/ 92873192 w 69"/>
              <a:gd name="T39" fmla="*/ 1811599 h 46"/>
              <a:gd name="T40" fmla="*/ 92873192 w 69"/>
              <a:gd name="T41" fmla="*/ 1811599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6"/>
              <a:gd name="T65" fmla="*/ 69 w 69"/>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6">
                <a:moveTo>
                  <a:pt x="58" y="1"/>
                </a:moveTo>
                <a:lnTo>
                  <a:pt x="0" y="10"/>
                </a:lnTo>
                <a:lnTo>
                  <a:pt x="5" y="27"/>
                </a:lnTo>
                <a:lnTo>
                  <a:pt x="12" y="26"/>
                </a:lnTo>
                <a:lnTo>
                  <a:pt x="10" y="42"/>
                </a:lnTo>
                <a:lnTo>
                  <a:pt x="17" y="42"/>
                </a:lnTo>
                <a:lnTo>
                  <a:pt x="20" y="40"/>
                </a:lnTo>
                <a:lnTo>
                  <a:pt x="22" y="41"/>
                </a:lnTo>
                <a:lnTo>
                  <a:pt x="32" y="40"/>
                </a:lnTo>
                <a:lnTo>
                  <a:pt x="39" y="41"/>
                </a:lnTo>
                <a:lnTo>
                  <a:pt x="43" y="45"/>
                </a:lnTo>
                <a:lnTo>
                  <a:pt x="53" y="41"/>
                </a:lnTo>
                <a:lnTo>
                  <a:pt x="57" y="45"/>
                </a:lnTo>
                <a:lnTo>
                  <a:pt x="59" y="42"/>
                </a:lnTo>
                <a:lnTo>
                  <a:pt x="68" y="28"/>
                </a:lnTo>
                <a:lnTo>
                  <a:pt x="68" y="16"/>
                </a:lnTo>
                <a:lnTo>
                  <a:pt x="60" y="10"/>
                </a:lnTo>
                <a:lnTo>
                  <a:pt x="60" y="0"/>
                </a:lnTo>
                <a:lnTo>
                  <a:pt x="49" y="2"/>
                </a:lnTo>
                <a:lnTo>
                  <a:pt x="58" y="1"/>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73" name="Freeform 99">
            <a:extLst>
              <a:ext uri="{FF2B5EF4-FFF2-40B4-BE49-F238E27FC236}">
                <a16:creationId xmlns:a16="http://schemas.microsoft.com/office/drawing/2014/main" id="{A601F9D3-C339-4215-9803-F4096012EA92}"/>
              </a:ext>
            </a:extLst>
          </p:cNvPr>
          <p:cNvSpPr>
            <a:spLocks/>
          </p:cNvSpPr>
          <p:nvPr/>
        </p:nvSpPr>
        <p:spPr bwMode="auto">
          <a:xfrm>
            <a:off x="3502095" y="2135488"/>
            <a:ext cx="144408" cy="93797"/>
          </a:xfrm>
          <a:custGeom>
            <a:avLst/>
            <a:gdLst>
              <a:gd name="T0" fmla="*/ 34514522 w 109"/>
              <a:gd name="T1" fmla="*/ 12801014 h 54"/>
              <a:gd name="T2" fmla="*/ 69027792 w 109"/>
              <a:gd name="T3" fmla="*/ 9144353 h 54"/>
              <a:gd name="T4" fmla="*/ 95697775 w 109"/>
              <a:gd name="T5" fmla="*/ 0 h 54"/>
              <a:gd name="T6" fmla="*/ 133348604 w 109"/>
              <a:gd name="T7" fmla="*/ 0 h 54"/>
              <a:gd name="T8" fmla="*/ 169431313 w 109"/>
              <a:gd name="T9" fmla="*/ 0 h 54"/>
              <a:gd name="T10" fmla="*/ 155312840 w 109"/>
              <a:gd name="T11" fmla="*/ 21945364 h 54"/>
              <a:gd name="T12" fmla="*/ 141193153 w 109"/>
              <a:gd name="T13" fmla="*/ 34746378 h 54"/>
              <a:gd name="T14" fmla="*/ 123935896 w 109"/>
              <a:gd name="T15" fmla="*/ 36574707 h 54"/>
              <a:gd name="T16" fmla="*/ 103542324 w 109"/>
              <a:gd name="T17" fmla="*/ 60348405 h 54"/>
              <a:gd name="T18" fmla="*/ 95697775 w 109"/>
              <a:gd name="T19" fmla="*/ 80465435 h 54"/>
              <a:gd name="T20" fmla="*/ 89422637 w 109"/>
              <a:gd name="T21" fmla="*/ 96924475 h 54"/>
              <a:gd name="T22" fmla="*/ 80009910 w 109"/>
              <a:gd name="T23" fmla="*/ 85951774 h 54"/>
              <a:gd name="T24" fmla="*/ 0 w 109"/>
              <a:gd name="T25" fmla="*/ 69492755 h 54"/>
              <a:gd name="T26" fmla="*/ 21962993 w 109"/>
              <a:gd name="T27" fmla="*/ 49377078 h 54"/>
              <a:gd name="T28" fmla="*/ 36082680 w 109"/>
              <a:gd name="T29" fmla="*/ 60348405 h 54"/>
              <a:gd name="T30" fmla="*/ 31375701 w 109"/>
              <a:gd name="T31" fmla="*/ 38404388 h 54"/>
              <a:gd name="T32" fmla="*/ 34514522 w 109"/>
              <a:gd name="T33" fmla="*/ 12801014 h 54"/>
              <a:gd name="T34" fmla="*/ 34514522 w 109"/>
              <a:gd name="T35" fmla="*/ 1280101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54"/>
              <a:gd name="T56" fmla="*/ 109 w 109"/>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54">
                <a:moveTo>
                  <a:pt x="22" y="7"/>
                </a:moveTo>
                <a:lnTo>
                  <a:pt x="44" y="5"/>
                </a:lnTo>
                <a:lnTo>
                  <a:pt x="61" y="0"/>
                </a:lnTo>
                <a:lnTo>
                  <a:pt x="85" y="0"/>
                </a:lnTo>
                <a:lnTo>
                  <a:pt x="108" y="0"/>
                </a:lnTo>
                <a:lnTo>
                  <a:pt x="99" y="12"/>
                </a:lnTo>
                <a:lnTo>
                  <a:pt x="90" y="19"/>
                </a:lnTo>
                <a:lnTo>
                  <a:pt x="79" y="20"/>
                </a:lnTo>
                <a:lnTo>
                  <a:pt x="66" y="33"/>
                </a:lnTo>
                <a:lnTo>
                  <a:pt x="61" y="44"/>
                </a:lnTo>
                <a:lnTo>
                  <a:pt x="57" y="53"/>
                </a:lnTo>
                <a:lnTo>
                  <a:pt x="51" y="47"/>
                </a:lnTo>
                <a:lnTo>
                  <a:pt x="0" y="38"/>
                </a:lnTo>
                <a:lnTo>
                  <a:pt x="14" y="27"/>
                </a:lnTo>
                <a:lnTo>
                  <a:pt x="23" y="33"/>
                </a:lnTo>
                <a:lnTo>
                  <a:pt x="20" y="21"/>
                </a:lnTo>
                <a:lnTo>
                  <a:pt x="22" y="7"/>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76" name="Freeform 100">
            <a:extLst>
              <a:ext uri="{FF2B5EF4-FFF2-40B4-BE49-F238E27FC236}">
                <a16:creationId xmlns:a16="http://schemas.microsoft.com/office/drawing/2014/main" id="{AB2FEA28-C64E-4495-B797-6F0F952178C8}"/>
              </a:ext>
            </a:extLst>
          </p:cNvPr>
          <p:cNvSpPr>
            <a:spLocks/>
          </p:cNvSpPr>
          <p:nvPr/>
        </p:nvSpPr>
        <p:spPr bwMode="auto">
          <a:xfrm>
            <a:off x="3527282" y="2098784"/>
            <a:ext cx="124259" cy="65250"/>
          </a:xfrm>
          <a:custGeom>
            <a:avLst/>
            <a:gdLst>
              <a:gd name="T0" fmla="*/ 68810669 w 95"/>
              <a:gd name="T1" fmla="*/ 6786359 h 39"/>
              <a:gd name="T2" fmla="*/ 81044160 w 95"/>
              <a:gd name="T3" fmla="*/ 6786359 h 39"/>
              <a:gd name="T4" fmla="*/ 91747984 w 95"/>
              <a:gd name="T5" fmla="*/ 3393179 h 39"/>
              <a:gd name="T6" fmla="*/ 93276395 w 95"/>
              <a:gd name="T7" fmla="*/ 6786359 h 39"/>
              <a:gd name="T8" fmla="*/ 97864102 w 95"/>
              <a:gd name="T9" fmla="*/ 1697241 h 39"/>
              <a:gd name="T10" fmla="*/ 140679397 w 95"/>
              <a:gd name="T11" fmla="*/ 0 h 39"/>
              <a:gd name="T12" fmla="*/ 143737456 w 95"/>
              <a:gd name="T13" fmla="*/ 10179537 h 39"/>
              <a:gd name="T14" fmla="*/ 137621339 w 95"/>
              <a:gd name="T15" fmla="*/ 35630335 h 39"/>
              <a:gd name="T16" fmla="*/ 126917515 w 95"/>
              <a:gd name="T17" fmla="*/ 64473011 h 39"/>
              <a:gd name="T18" fmla="*/ 103980219 w 95"/>
              <a:gd name="T19" fmla="*/ 49203058 h 39"/>
              <a:gd name="T20" fmla="*/ 64222963 w 95"/>
              <a:gd name="T21" fmla="*/ 42416691 h 39"/>
              <a:gd name="T22" fmla="*/ 27523775 w 95"/>
              <a:gd name="T23" fmla="*/ 50900298 h 39"/>
              <a:gd name="T24" fmla="*/ 22937305 w 95"/>
              <a:gd name="T25" fmla="*/ 50900298 h 39"/>
              <a:gd name="T26" fmla="*/ 1529648 w 95"/>
              <a:gd name="T27" fmla="*/ 54293476 h 39"/>
              <a:gd name="T28" fmla="*/ 0 w 95"/>
              <a:gd name="T29" fmla="*/ 37326272 h 39"/>
              <a:gd name="T30" fmla="*/ 13761888 w 95"/>
              <a:gd name="T31" fmla="*/ 8483599 h 39"/>
              <a:gd name="T32" fmla="*/ 30583070 w 95"/>
              <a:gd name="T33" fmla="*/ 3393179 h 39"/>
              <a:gd name="T34" fmla="*/ 65752611 w 95"/>
              <a:gd name="T35" fmla="*/ 30539916 h 39"/>
              <a:gd name="T36" fmla="*/ 68810669 w 95"/>
              <a:gd name="T37" fmla="*/ 6786359 h 39"/>
              <a:gd name="T38" fmla="*/ 68810669 w 95"/>
              <a:gd name="T39" fmla="*/ 678635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39"/>
              <a:gd name="T62" fmla="*/ 95 w 95"/>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39">
                <a:moveTo>
                  <a:pt x="45" y="4"/>
                </a:moveTo>
                <a:lnTo>
                  <a:pt x="53" y="4"/>
                </a:lnTo>
                <a:lnTo>
                  <a:pt x="60" y="2"/>
                </a:lnTo>
                <a:lnTo>
                  <a:pt x="61" y="4"/>
                </a:lnTo>
                <a:lnTo>
                  <a:pt x="64" y="1"/>
                </a:lnTo>
                <a:lnTo>
                  <a:pt x="92" y="0"/>
                </a:lnTo>
                <a:lnTo>
                  <a:pt x="94" y="6"/>
                </a:lnTo>
                <a:lnTo>
                  <a:pt x="90" y="21"/>
                </a:lnTo>
                <a:lnTo>
                  <a:pt x="83" y="38"/>
                </a:lnTo>
                <a:lnTo>
                  <a:pt x="68" y="29"/>
                </a:lnTo>
                <a:lnTo>
                  <a:pt x="42" y="25"/>
                </a:lnTo>
                <a:lnTo>
                  <a:pt x="18" y="30"/>
                </a:lnTo>
                <a:lnTo>
                  <a:pt x="15" y="30"/>
                </a:lnTo>
                <a:lnTo>
                  <a:pt x="1" y="32"/>
                </a:lnTo>
                <a:lnTo>
                  <a:pt x="0" y="22"/>
                </a:lnTo>
                <a:lnTo>
                  <a:pt x="9" y="5"/>
                </a:lnTo>
                <a:lnTo>
                  <a:pt x="20" y="2"/>
                </a:lnTo>
                <a:lnTo>
                  <a:pt x="43" y="18"/>
                </a:lnTo>
                <a:lnTo>
                  <a:pt x="45" y="4"/>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77" name="Freeform 101">
            <a:extLst>
              <a:ext uri="{FF2B5EF4-FFF2-40B4-BE49-F238E27FC236}">
                <a16:creationId xmlns:a16="http://schemas.microsoft.com/office/drawing/2014/main" id="{590D206D-3CE4-4722-BFC2-891B97D5618F}"/>
              </a:ext>
            </a:extLst>
          </p:cNvPr>
          <p:cNvSpPr>
            <a:spLocks/>
          </p:cNvSpPr>
          <p:nvPr/>
        </p:nvSpPr>
        <p:spPr bwMode="auto">
          <a:xfrm>
            <a:off x="3396308" y="2431153"/>
            <a:ext cx="60450" cy="42820"/>
          </a:xfrm>
          <a:custGeom>
            <a:avLst/>
            <a:gdLst>
              <a:gd name="T0" fmla="*/ 0 w 47"/>
              <a:gd name="T1" fmla="*/ 42676691 h 25"/>
              <a:gd name="T2" fmla="*/ 0 w 47"/>
              <a:gd name="T3" fmla="*/ 42676691 h 25"/>
              <a:gd name="T4" fmla="*/ 0 w 47"/>
              <a:gd name="T5" fmla="*/ 12446704 h 25"/>
              <a:gd name="T6" fmla="*/ 47314124 w 47"/>
              <a:gd name="T7" fmla="*/ 0 h 25"/>
              <a:gd name="T8" fmla="*/ 59141738 w 47"/>
              <a:gd name="T9" fmla="*/ 8890311 h 25"/>
              <a:gd name="T10" fmla="*/ 68013361 w 47"/>
              <a:gd name="T11" fmla="*/ 17781956 h 25"/>
              <a:gd name="T12" fmla="*/ 48792728 w 47"/>
              <a:gd name="T13" fmla="*/ 24894741 h 25"/>
              <a:gd name="T14" fmla="*/ 28092265 w 47"/>
              <a:gd name="T15" fmla="*/ 37341439 h 25"/>
              <a:gd name="T16" fmla="*/ 10350231 w 47"/>
              <a:gd name="T17" fmla="*/ 37341439 h 25"/>
              <a:gd name="T18" fmla="*/ 0 w 47"/>
              <a:gd name="T19" fmla="*/ 42676691 h 25"/>
              <a:gd name="T20" fmla="*/ 0 w 47"/>
              <a:gd name="T21" fmla="*/ 4267669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5"/>
              <a:gd name="T35" fmla="*/ 47 w 47"/>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5">
                <a:moveTo>
                  <a:pt x="0" y="24"/>
                </a:moveTo>
                <a:lnTo>
                  <a:pt x="0" y="24"/>
                </a:lnTo>
                <a:lnTo>
                  <a:pt x="0" y="7"/>
                </a:lnTo>
                <a:lnTo>
                  <a:pt x="32" y="0"/>
                </a:lnTo>
                <a:lnTo>
                  <a:pt x="40" y="5"/>
                </a:lnTo>
                <a:lnTo>
                  <a:pt x="46" y="10"/>
                </a:lnTo>
                <a:lnTo>
                  <a:pt x="33" y="14"/>
                </a:lnTo>
                <a:lnTo>
                  <a:pt x="19" y="21"/>
                </a:lnTo>
                <a:lnTo>
                  <a:pt x="7" y="21"/>
                </a:lnTo>
                <a:lnTo>
                  <a:pt x="0" y="24"/>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81" name="Freeform 102">
            <a:extLst>
              <a:ext uri="{FF2B5EF4-FFF2-40B4-BE49-F238E27FC236}">
                <a16:creationId xmlns:a16="http://schemas.microsoft.com/office/drawing/2014/main" id="{B9FD7A89-DA9B-42D9-8883-9AC44DE1CD75}"/>
              </a:ext>
            </a:extLst>
          </p:cNvPr>
          <p:cNvSpPr>
            <a:spLocks/>
          </p:cNvSpPr>
          <p:nvPr/>
        </p:nvSpPr>
        <p:spPr bwMode="auto">
          <a:xfrm>
            <a:off x="3522245" y="2567771"/>
            <a:ext cx="45337" cy="32625"/>
          </a:xfrm>
          <a:custGeom>
            <a:avLst/>
            <a:gdLst>
              <a:gd name="T0" fmla="*/ 0 w 32"/>
              <a:gd name="T1" fmla="*/ 12903200 h 20"/>
              <a:gd name="T2" fmla="*/ 10765308 w 32"/>
              <a:gd name="T3" fmla="*/ 30645098 h 20"/>
              <a:gd name="T4" fmla="*/ 55620095 w 32"/>
              <a:gd name="T5" fmla="*/ 17741898 h 20"/>
              <a:gd name="T6" fmla="*/ 46648337 w 32"/>
              <a:gd name="T7" fmla="*/ 0 h 20"/>
              <a:gd name="T8" fmla="*/ 3588436 w 32"/>
              <a:gd name="T9" fmla="*/ 14516099 h 20"/>
              <a:gd name="T10" fmla="*/ 0 w 32"/>
              <a:gd name="T11" fmla="*/ 12903200 h 20"/>
              <a:gd name="T12" fmla="*/ 0 w 32"/>
              <a:gd name="T13" fmla="*/ 12903200 h 20"/>
              <a:gd name="T14" fmla="*/ 0 60000 65536"/>
              <a:gd name="T15" fmla="*/ 0 60000 65536"/>
              <a:gd name="T16" fmla="*/ 0 60000 65536"/>
              <a:gd name="T17" fmla="*/ 0 60000 65536"/>
              <a:gd name="T18" fmla="*/ 0 60000 65536"/>
              <a:gd name="T19" fmla="*/ 0 60000 65536"/>
              <a:gd name="T20" fmla="*/ 0 60000 65536"/>
              <a:gd name="T21" fmla="*/ 0 w 32"/>
              <a:gd name="T22" fmla="*/ 0 h 20"/>
              <a:gd name="T23" fmla="*/ 32 w 32"/>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0">
                <a:moveTo>
                  <a:pt x="0" y="8"/>
                </a:moveTo>
                <a:lnTo>
                  <a:pt x="6" y="19"/>
                </a:lnTo>
                <a:lnTo>
                  <a:pt x="31" y="11"/>
                </a:lnTo>
                <a:lnTo>
                  <a:pt x="26" y="0"/>
                </a:lnTo>
                <a:lnTo>
                  <a:pt x="2" y="9"/>
                </a:lnTo>
                <a:lnTo>
                  <a:pt x="0" y="8"/>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82" name="Freeform 103">
            <a:extLst>
              <a:ext uri="{FF2B5EF4-FFF2-40B4-BE49-F238E27FC236}">
                <a16:creationId xmlns:a16="http://schemas.microsoft.com/office/drawing/2014/main" id="{07A1F2BA-3BB5-4867-90E5-47C01B1CE587}"/>
              </a:ext>
            </a:extLst>
          </p:cNvPr>
          <p:cNvSpPr>
            <a:spLocks/>
          </p:cNvSpPr>
          <p:nvPr/>
        </p:nvSpPr>
        <p:spPr bwMode="auto">
          <a:xfrm>
            <a:off x="3483625" y="2455622"/>
            <a:ext cx="77242" cy="130501"/>
          </a:xfrm>
          <a:custGeom>
            <a:avLst/>
            <a:gdLst>
              <a:gd name="T0" fmla="*/ 25363600 w 58"/>
              <a:gd name="T1" fmla="*/ 23155799 h 79"/>
              <a:gd name="T2" fmla="*/ 34874474 w 58"/>
              <a:gd name="T3" fmla="*/ 0 h 79"/>
              <a:gd name="T4" fmla="*/ 90357122 w 58"/>
              <a:gd name="T5" fmla="*/ 52927169 h 79"/>
              <a:gd name="T6" fmla="*/ 80846228 w 58"/>
              <a:gd name="T7" fmla="*/ 89315408 h 79"/>
              <a:gd name="T8" fmla="*/ 88771976 w 58"/>
              <a:gd name="T9" fmla="*/ 109163411 h 79"/>
              <a:gd name="T10" fmla="*/ 31704183 w 58"/>
              <a:gd name="T11" fmla="*/ 129011413 h 79"/>
              <a:gd name="T12" fmla="*/ 0 w 58"/>
              <a:gd name="T13" fmla="*/ 104201732 h 79"/>
              <a:gd name="T14" fmla="*/ 41215057 w 58"/>
              <a:gd name="T15" fmla="*/ 100893946 h 79"/>
              <a:gd name="T16" fmla="*/ 49142055 w 58"/>
              <a:gd name="T17" fmla="*/ 72775172 h 79"/>
              <a:gd name="T18" fmla="*/ 25363600 w 58"/>
              <a:gd name="T19" fmla="*/ 23155799 h 79"/>
              <a:gd name="T20" fmla="*/ 25363600 w 58"/>
              <a:gd name="T21" fmla="*/ 23155799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79"/>
              <a:gd name="T35" fmla="*/ 58 w 58"/>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79">
                <a:moveTo>
                  <a:pt x="16" y="14"/>
                </a:moveTo>
                <a:lnTo>
                  <a:pt x="22" y="0"/>
                </a:lnTo>
                <a:lnTo>
                  <a:pt x="57" y="32"/>
                </a:lnTo>
                <a:lnTo>
                  <a:pt x="51" y="54"/>
                </a:lnTo>
                <a:lnTo>
                  <a:pt x="56" y="66"/>
                </a:lnTo>
                <a:lnTo>
                  <a:pt x="20" y="78"/>
                </a:lnTo>
                <a:lnTo>
                  <a:pt x="0" y="63"/>
                </a:lnTo>
                <a:lnTo>
                  <a:pt x="26" y="61"/>
                </a:lnTo>
                <a:lnTo>
                  <a:pt x="31" y="44"/>
                </a:lnTo>
                <a:lnTo>
                  <a:pt x="16" y="14"/>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83" name="Freeform 104">
            <a:extLst>
              <a:ext uri="{FF2B5EF4-FFF2-40B4-BE49-F238E27FC236}">
                <a16:creationId xmlns:a16="http://schemas.microsoft.com/office/drawing/2014/main" id="{4D82C8CC-F8CF-4A1A-8D3D-D2DFDFDA7944}"/>
              </a:ext>
            </a:extLst>
          </p:cNvPr>
          <p:cNvSpPr>
            <a:spLocks/>
          </p:cNvSpPr>
          <p:nvPr/>
        </p:nvSpPr>
        <p:spPr bwMode="auto">
          <a:xfrm>
            <a:off x="3392950" y="2447466"/>
            <a:ext cx="124259" cy="114187"/>
          </a:xfrm>
          <a:custGeom>
            <a:avLst/>
            <a:gdLst>
              <a:gd name="T0" fmla="*/ 4891812 w 92"/>
              <a:gd name="T1" fmla="*/ 24317568 h 65"/>
              <a:gd name="T2" fmla="*/ 35870734 w 92"/>
              <a:gd name="T3" fmla="*/ 18705924 h 65"/>
              <a:gd name="T4" fmla="*/ 58696640 w 92"/>
              <a:gd name="T5" fmla="*/ 1871003 h 65"/>
              <a:gd name="T6" fmla="*/ 78262605 w 92"/>
              <a:gd name="T7" fmla="*/ 0 h 65"/>
              <a:gd name="T8" fmla="*/ 99459194 w 92"/>
              <a:gd name="T9" fmla="*/ 18705924 h 65"/>
              <a:gd name="T10" fmla="*/ 148373469 w 92"/>
              <a:gd name="T11" fmla="*/ 7482644 h 65"/>
              <a:gd name="T12" fmla="*/ 130438108 w 92"/>
              <a:gd name="T13" fmla="*/ 54246776 h 65"/>
              <a:gd name="T14" fmla="*/ 83154416 w 92"/>
              <a:gd name="T15" fmla="*/ 57987413 h 65"/>
              <a:gd name="T16" fmla="*/ 99459194 w 92"/>
              <a:gd name="T17" fmla="*/ 93529637 h 65"/>
              <a:gd name="T18" fmla="*/ 99459194 w 92"/>
              <a:gd name="T19" fmla="*/ 119716830 h 65"/>
              <a:gd name="T20" fmla="*/ 55436709 w 92"/>
              <a:gd name="T21" fmla="*/ 87917977 h 65"/>
              <a:gd name="T22" fmla="*/ 17935367 w 92"/>
              <a:gd name="T23" fmla="*/ 41152485 h 65"/>
              <a:gd name="T24" fmla="*/ 0 w 92"/>
              <a:gd name="T25" fmla="*/ 44894500 h 65"/>
              <a:gd name="T26" fmla="*/ 4891812 w 92"/>
              <a:gd name="T27" fmla="*/ 24317568 h 65"/>
              <a:gd name="T28" fmla="*/ 4891812 w 92"/>
              <a:gd name="T29" fmla="*/ 24317568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5"/>
              <a:gd name="T47" fmla="*/ 92 w 92"/>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5">
                <a:moveTo>
                  <a:pt x="3" y="13"/>
                </a:moveTo>
                <a:lnTo>
                  <a:pt x="22" y="10"/>
                </a:lnTo>
                <a:lnTo>
                  <a:pt x="36" y="1"/>
                </a:lnTo>
                <a:lnTo>
                  <a:pt x="48" y="0"/>
                </a:lnTo>
                <a:lnTo>
                  <a:pt x="61" y="10"/>
                </a:lnTo>
                <a:lnTo>
                  <a:pt x="91" y="4"/>
                </a:lnTo>
                <a:lnTo>
                  <a:pt x="80" y="29"/>
                </a:lnTo>
                <a:lnTo>
                  <a:pt x="51" y="31"/>
                </a:lnTo>
                <a:lnTo>
                  <a:pt x="61" y="50"/>
                </a:lnTo>
                <a:lnTo>
                  <a:pt x="61" y="64"/>
                </a:lnTo>
                <a:lnTo>
                  <a:pt x="34" y="47"/>
                </a:lnTo>
                <a:lnTo>
                  <a:pt x="11" y="22"/>
                </a:lnTo>
                <a:lnTo>
                  <a:pt x="0" y="24"/>
                </a:lnTo>
                <a:lnTo>
                  <a:pt x="3" y="13"/>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84" name="Freeform 106">
            <a:extLst>
              <a:ext uri="{FF2B5EF4-FFF2-40B4-BE49-F238E27FC236}">
                <a16:creationId xmlns:a16="http://schemas.microsoft.com/office/drawing/2014/main" id="{A4CDC8EA-41B2-4159-BB8D-486AAE58CB1D}"/>
              </a:ext>
            </a:extLst>
          </p:cNvPr>
          <p:cNvSpPr>
            <a:spLocks/>
          </p:cNvSpPr>
          <p:nvPr/>
        </p:nvSpPr>
        <p:spPr bwMode="auto">
          <a:xfrm>
            <a:off x="3362728" y="2308806"/>
            <a:ext cx="120900" cy="69328"/>
          </a:xfrm>
          <a:custGeom>
            <a:avLst/>
            <a:gdLst>
              <a:gd name="T0" fmla="*/ 0 w 90"/>
              <a:gd name="T1" fmla="*/ 23633520 h 43"/>
              <a:gd name="T2" fmla="*/ 0 w 90"/>
              <a:gd name="T3" fmla="*/ 23633520 h 43"/>
              <a:gd name="T4" fmla="*/ 38709597 w 90"/>
              <a:gd name="T5" fmla="*/ 66175857 h 43"/>
              <a:gd name="T6" fmla="*/ 104838504 w 90"/>
              <a:gd name="T7" fmla="*/ 64600540 h 43"/>
              <a:gd name="T8" fmla="*/ 143548091 w 90"/>
              <a:gd name="T9" fmla="*/ 40965765 h 43"/>
              <a:gd name="T10" fmla="*/ 59677300 w 90"/>
              <a:gd name="T11" fmla="*/ 9453155 h 43"/>
              <a:gd name="T12" fmla="*/ 48387003 w 90"/>
              <a:gd name="T13" fmla="*/ 0 h 43"/>
              <a:gd name="T14" fmla="*/ 0 w 90"/>
              <a:gd name="T15" fmla="*/ 23633520 h 43"/>
              <a:gd name="T16" fmla="*/ 0 w 90"/>
              <a:gd name="T17" fmla="*/ 2363352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43"/>
              <a:gd name="T29" fmla="*/ 90 w 9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43">
                <a:moveTo>
                  <a:pt x="0" y="15"/>
                </a:moveTo>
                <a:lnTo>
                  <a:pt x="0" y="15"/>
                </a:lnTo>
                <a:lnTo>
                  <a:pt x="24" y="42"/>
                </a:lnTo>
                <a:lnTo>
                  <a:pt x="65" y="41"/>
                </a:lnTo>
                <a:lnTo>
                  <a:pt x="89" y="26"/>
                </a:lnTo>
                <a:lnTo>
                  <a:pt x="37" y="6"/>
                </a:lnTo>
                <a:lnTo>
                  <a:pt x="30" y="0"/>
                </a:lnTo>
                <a:lnTo>
                  <a:pt x="0" y="15"/>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85" name="Freeform 107">
            <a:extLst>
              <a:ext uri="{FF2B5EF4-FFF2-40B4-BE49-F238E27FC236}">
                <a16:creationId xmlns:a16="http://schemas.microsoft.com/office/drawing/2014/main" id="{06E51395-5FCA-414B-83C2-9AFFFF4DFBB4}"/>
              </a:ext>
            </a:extLst>
          </p:cNvPr>
          <p:cNvSpPr>
            <a:spLocks/>
          </p:cNvSpPr>
          <p:nvPr/>
        </p:nvSpPr>
        <p:spPr bwMode="auto">
          <a:xfrm>
            <a:off x="3530650" y="2135465"/>
            <a:ext cx="102429" cy="99914"/>
          </a:xfrm>
          <a:custGeom>
            <a:avLst/>
            <a:gdLst>
              <a:gd name="T0" fmla="*/ 0 w 78"/>
              <a:gd name="T1" fmla="*/ 12590929 h 58"/>
              <a:gd name="T2" fmla="*/ 33909086 w 78"/>
              <a:gd name="T3" fmla="*/ 8993902 h 58"/>
              <a:gd name="T4" fmla="*/ 60110943 w 78"/>
              <a:gd name="T5" fmla="*/ 0 h 58"/>
              <a:gd name="T6" fmla="*/ 95561981 w 78"/>
              <a:gd name="T7" fmla="*/ 7195391 h 58"/>
              <a:gd name="T8" fmla="*/ 118682426 w 78"/>
              <a:gd name="T9" fmla="*/ 21584828 h 58"/>
              <a:gd name="T10" fmla="*/ 104809911 w 78"/>
              <a:gd name="T11" fmla="*/ 34175757 h 58"/>
              <a:gd name="T12" fmla="*/ 87854752 w 78"/>
              <a:gd name="T13" fmla="*/ 35974269 h 58"/>
              <a:gd name="T14" fmla="*/ 67818172 w 78"/>
              <a:gd name="T15" fmla="*/ 55760591 h 58"/>
              <a:gd name="T16" fmla="*/ 53946898 w 78"/>
              <a:gd name="T17" fmla="*/ 102528622 h 58"/>
              <a:gd name="T18" fmla="*/ 44697726 w 78"/>
              <a:gd name="T19" fmla="*/ 82742290 h 58"/>
              <a:gd name="T20" fmla="*/ 18495865 w 78"/>
              <a:gd name="T21" fmla="*/ 80943778 h 58"/>
              <a:gd name="T22" fmla="*/ 35449787 w 78"/>
              <a:gd name="T23" fmla="*/ 43169657 h 58"/>
              <a:gd name="T24" fmla="*/ 0 w 78"/>
              <a:gd name="T25" fmla="*/ 30578733 h 58"/>
              <a:gd name="T26" fmla="*/ 0 w 78"/>
              <a:gd name="T27" fmla="*/ 12590929 h 58"/>
              <a:gd name="T28" fmla="*/ 0 w 78"/>
              <a:gd name="T29" fmla="*/ 125909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58"/>
              <a:gd name="T47" fmla="*/ 78 w 7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58">
                <a:moveTo>
                  <a:pt x="0" y="7"/>
                </a:moveTo>
                <a:lnTo>
                  <a:pt x="22" y="5"/>
                </a:lnTo>
                <a:lnTo>
                  <a:pt x="39" y="0"/>
                </a:lnTo>
                <a:lnTo>
                  <a:pt x="62" y="4"/>
                </a:lnTo>
                <a:lnTo>
                  <a:pt x="77" y="12"/>
                </a:lnTo>
                <a:lnTo>
                  <a:pt x="68" y="19"/>
                </a:lnTo>
                <a:lnTo>
                  <a:pt x="57" y="20"/>
                </a:lnTo>
                <a:lnTo>
                  <a:pt x="44" y="31"/>
                </a:lnTo>
                <a:lnTo>
                  <a:pt x="35" y="57"/>
                </a:lnTo>
                <a:lnTo>
                  <a:pt x="29" y="46"/>
                </a:lnTo>
                <a:lnTo>
                  <a:pt x="12" y="45"/>
                </a:lnTo>
                <a:lnTo>
                  <a:pt x="23" y="24"/>
                </a:lnTo>
                <a:lnTo>
                  <a:pt x="0" y="17"/>
                </a:lnTo>
                <a:lnTo>
                  <a:pt x="0" y="7"/>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86" name="Freeform 108">
            <a:extLst>
              <a:ext uri="{FF2B5EF4-FFF2-40B4-BE49-F238E27FC236}">
                <a16:creationId xmlns:a16="http://schemas.microsoft.com/office/drawing/2014/main" id="{DA93F22D-6E78-4F8E-B0B7-41ED19BB9C8A}"/>
              </a:ext>
            </a:extLst>
          </p:cNvPr>
          <p:cNvSpPr>
            <a:spLocks/>
          </p:cNvSpPr>
          <p:nvPr/>
        </p:nvSpPr>
        <p:spPr bwMode="auto">
          <a:xfrm>
            <a:off x="3502117" y="2168090"/>
            <a:ext cx="58772" cy="48937"/>
          </a:xfrm>
          <a:custGeom>
            <a:avLst/>
            <a:gdLst>
              <a:gd name="T0" fmla="*/ 67080589 w 45"/>
              <a:gd name="T1" fmla="*/ 15534291 h 29"/>
              <a:gd name="T2" fmla="*/ 51835342 w 45"/>
              <a:gd name="T3" fmla="*/ 48329201 h 29"/>
              <a:gd name="T4" fmla="*/ 0 w 45"/>
              <a:gd name="T5" fmla="*/ 39698886 h 29"/>
              <a:gd name="T6" fmla="*/ 21343603 w 45"/>
              <a:gd name="T7" fmla="*/ 18986938 h 29"/>
              <a:gd name="T8" fmla="*/ 35065190 w 45"/>
              <a:gd name="T9" fmla="*/ 0 h 29"/>
              <a:gd name="T10" fmla="*/ 67080589 w 45"/>
              <a:gd name="T11" fmla="*/ 15534291 h 29"/>
              <a:gd name="T12" fmla="*/ 67080589 w 45"/>
              <a:gd name="T13" fmla="*/ 15534291 h 29"/>
              <a:gd name="T14" fmla="*/ 0 60000 65536"/>
              <a:gd name="T15" fmla="*/ 0 60000 65536"/>
              <a:gd name="T16" fmla="*/ 0 60000 65536"/>
              <a:gd name="T17" fmla="*/ 0 60000 65536"/>
              <a:gd name="T18" fmla="*/ 0 60000 65536"/>
              <a:gd name="T19" fmla="*/ 0 60000 65536"/>
              <a:gd name="T20" fmla="*/ 0 60000 65536"/>
              <a:gd name="T21" fmla="*/ 0 w 45"/>
              <a:gd name="T22" fmla="*/ 0 h 29"/>
              <a:gd name="T23" fmla="*/ 45 w 4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9">
                <a:moveTo>
                  <a:pt x="44" y="9"/>
                </a:moveTo>
                <a:lnTo>
                  <a:pt x="34" y="28"/>
                </a:lnTo>
                <a:lnTo>
                  <a:pt x="0" y="23"/>
                </a:lnTo>
                <a:lnTo>
                  <a:pt x="14" y="11"/>
                </a:lnTo>
                <a:lnTo>
                  <a:pt x="23" y="0"/>
                </a:lnTo>
                <a:lnTo>
                  <a:pt x="44" y="9"/>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87" name="Rectangle: Rounded Corners 786">
            <a:extLst>
              <a:ext uri="{FF2B5EF4-FFF2-40B4-BE49-F238E27FC236}">
                <a16:creationId xmlns:a16="http://schemas.microsoft.com/office/drawing/2014/main" id="{31A13310-6B88-420E-8AA5-14561DEB3854}"/>
              </a:ext>
            </a:extLst>
          </p:cNvPr>
          <p:cNvSpPr/>
          <p:nvPr/>
        </p:nvSpPr>
        <p:spPr bwMode="gray">
          <a:xfrm>
            <a:off x="186954" y="3716728"/>
            <a:ext cx="1044336" cy="561294"/>
          </a:xfrm>
          <a:prstGeom prst="roundRect">
            <a:avLst/>
          </a:prstGeom>
          <a:solidFill>
            <a:schemeClr val="accent6">
              <a:lumMod val="20000"/>
              <a:lumOff val="80000"/>
            </a:schemeClr>
          </a:solidFill>
          <a:ln w="25400" cap="flat" cmpd="sng" algn="ctr">
            <a:solidFill>
              <a:schemeClr val="tx2"/>
            </a:solidFill>
            <a:prstDash val="solid"/>
            <a:headEnd/>
            <a:tailEnd/>
          </a:ln>
          <a:effectLst/>
        </p:spPr>
        <p:txBody>
          <a:bodyPr wrap="square" lIns="88900" tIns="88900" rIns="88900" bIns="88900" rtlCol="0" anchor="ctr"/>
          <a:lstStyle/>
          <a:p>
            <a:pPr algn="ctr" eaLnBrk="1" fontAlgn="auto" hangingPunct="1">
              <a:lnSpc>
                <a:spcPct val="106000"/>
              </a:lnSpc>
              <a:spcBef>
                <a:spcPts val="0"/>
              </a:spcBef>
              <a:spcAft>
                <a:spcPts val="0"/>
              </a:spcAft>
              <a:defRPr/>
            </a:pPr>
            <a:r>
              <a:rPr lang="en-ZA" sz="1200" kern="0" dirty="0">
                <a:solidFill>
                  <a:srgbClr val="1F2D35"/>
                </a:solidFill>
                <a:latin typeface="Calibri"/>
              </a:rPr>
              <a:t>Sub-Saharan Africa (SSA)</a:t>
            </a:r>
          </a:p>
        </p:txBody>
      </p:sp>
      <p:grpSp>
        <p:nvGrpSpPr>
          <p:cNvPr id="788" name="Group 210">
            <a:extLst>
              <a:ext uri="{FF2B5EF4-FFF2-40B4-BE49-F238E27FC236}">
                <a16:creationId xmlns:a16="http://schemas.microsoft.com/office/drawing/2014/main" id="{AF40A58A-A611-4D1E-B425-7FB10C50E638}"/>
              </a:ext>
            </a:extLst>
          </p:cNvPr>
          <p:cNvGrpSpPr>
            <a:grpSpLocks/>
          </p:cNvGrpSpPr>
          <p:nvPr/>
        </p:nvGrpSpPr>
        <p:grpSpPr bwMode="auto">
          <a:xfrm>
            <a:off x="2835469" y="2694140"/>
            <a:ext cx="1326540" cy="1702604"/>
            <a:chOff x="2841" y="2900"/>
            <a:chExt cx="1008" cy="1014"/>
          </a:xfrm>
          <a:solidFill>
            <a:srgbClr val="7F7F7F">
              <a:lumMod val="40000"/>
              <a:lumOff val="60000"/>
            </a:srgbClr>
          </a:solidFill>
        </p:grpSpPr>
        <p:sp>
          <p:nvSpPr>
            <p:cNvPr id="789" name="Freeform 109">
              <a:extLst>
                <a:ext uri="{FF2B5EF4-FFF2-40B4-BE49-F238E27FC236}">
                  <a16:creationId xmlns:a16="http://schemas.microsoft.com/office/drawing/2014/main" id="{C1E9D245-4880-4855-8CF4-0135F590D144}"/>
                </a:ext>
              </a:extLst>
            </p:cNvPr>
            <p:cNvSpPr>
              <a:spLocks/>
            </p:cNvSpPr>
            <p:nvPr/>
          </p:nvSpPr>
          <p:spPr bwMode="auto">
            <a:xfrm>
              <a:off x="2963" y="2905"/>
              <a:ext cx="278" cy="265"/>
            </a:xfrm>
            <a:custGeom>
              <a:avLst/>
              <a:gdLst>
                <a:gd name="T0" fmla="*/ 0 w 278"/>
                <a:gd name="T1" fmla="*/ 141 h 265"/>
                <a:gd name="T2" fmla="*/ 0 w 278"/>
                <a:gd name="T3" fmla="*/ 141 h 265"/>
                <a:gd name="T4" fmla="*/ 1 w 278"/>
                <a:gd name="T5" fmla="*/ 146 h 265"/>
                <a:gd name="T6" fmla="*/ 52 w 278"/>
                <a:gd name="T7" fmla="*/ 179 h 265"/>
                <a:gd name="T8" fmla="*/ 161 w 278"/>
                <a:gd name="T9" fmla="*/ 251 h 265"/>
                <a:gd name="T10" fmla="*/ 162 w 278"/>
                <a:gd name="T11" fmla="*/ 264 h 265"/>
                <a:gd name="T12" fmla="*/ 173 w 278"/>
                <a:gd name="T13" fmla="*/ 262 h 265"/>
                <a:gd name="T14" fmla="*/ 194 w 278"/>
                <a:gd name="T15" fmla="*/ 257 h 265"/>
                <a:gd name="T16" fmla="*/ 277 w 278"/>
                <a:gd name="T17" fmla="*/ 200 h 265"/>
                <a:gd name="T18" fmla="*/ 245 w 278"/>
                <a:gd name="T19" fmla="*/ 162 h 265"/>
                <a:gd name="T20" fmla="*/ 245 w 278"/>
                <a:gd name="T21" fmla="*/ 101 h 265"/>
                <a:gd name="T22" fmla="*/ 241 w 278"/>
                <a:gd name="T23" fmla="*/ 74 h 265"/>
                <a:gd name="T24" fmla="*/ 218 w 278"/>
                <a:gd name="T25" fmla="*/ 46 h 265"/>
                <a:gd name="T26" fmla="*/ 230 w 278"/>
                <a:gd name="T27" fmla="*/ 37 h 265"/>
                <a:gd name="T28" fmla="*/ 236 w 278"/>
                <a:gd name="T29" fmla="*/ 0 h 265"/>
                <a:gd name="T30" fmla="*/ 138 w 278"/>
                <a:gd name="T31" fmla="*/ 6 h 265"/>
                <a:gd name="T32" fmla="*/ 88 w 278"/>
                <a:gd name="T33" fmla="*/ 28 h 265"/>
                <a:gd name="T34" fmla="*/ 100 w 278"/>
                <a:gd name="T35" fmla="*/ 73 h 265"/>
                <a:gd name="T36" fmla="*/ 79 w 278"/>
                <a:gd name="T37" fmla="*/ 74 h 265"/>
                <a:gd name="T38" fmla="*/ 67 w 278"/>
                <a:gd name="T39" fmla="*/ 79 h 265"/>
                <a:gd name="T40" fmla="*/ 69 w 278"/>
                <a:gd name="T41" fmla="*/ 91 h 265"/>
                <a:gd name="T42" fmla="*/ 7 w 278"/>
                <a:gd name="T43" fmla="*/ 118 h 265"/>
                <a:gd name="T44" fmla="*/ 0 w 278"/>
                <a:gd name="T45" fmla="*/ 141 h 265"/>
                <a:gd name="T46" fmla="*/ 0 w 278"/>
                <a:gd name="T47" fmla="*/ 141 h 2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8"/>
                <a:gd name="T73" fmla="*/ 0 h 265"/>
                <a:gd name="T74" fmla="*/ 278 w 278"/>
                <a:gd name="T75" fmla="*/ 265 h 2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8" h="265">
                  <a:moveTo>
                    <a:pt x="0" y="141"/>
                  </a:moveTo>
                  <a:lnTo>
                    <a:pt x="0" y="141"/>
                  </a:lnTo>
                  <a:lnTo>
                    <a:pt x="1" y="146"/>
                  </a:lnTo>
                  <a:lnTo>
                    <a:pt x="52" y="179"/>
                  </a:lnTo>
                  <a:lnTo>
                    <a:pt x="161" y="251"/>
                  </a:lnTo>
                  <a:lnTo>
                    <a:pt x="162" y="264"/>
                  </a:lnTo>
                  <a:lnTo>
                    <a:pt x="173" y="262"/>
                  </a:lnTo>
                  <a:lnTo>
                    <a:pt x="194" y="257"/>
                  </a:lnTo>
                  <a:lnTo>
                    <a:pt x="277" y="200"/>
                  </a:lnTo>
                  <a:lnTo>
                    <a:pt x="245" y="162"/>
                  </a:lnTo>
                  <a:lnTo>
                    <a:pt x="245" y="101"/>
                  </a:lnTo>
                  <a:lnTo>
                    <a:pt x="241" y="74"/>
                  </a:lnTo>
                  <a:lnTo>
                    <a:pt x="218" y="46"/>
                  </a:lnTo>
                  <a:lnTo>
                    <a:pt x="230" y="37"/>
                  </a:lnTo>
                  <a:lnTo>
                    <a:pt x="236" y="0"/>
                  </a:lnTo>
                  <a:lnTo>
                    <a:pt x="138" y="6"/>
                  </a:lnTo>
                  <a:lnTo>
                    <a:pt x="88" y="28"/>
                  </a:lnTo>
                  <a:lnTo>
                    <a:pt x="100" y="73"/>
                  </a:lnTo>
                  <a:lnTo>
                    <a:pt x="79" y="74"/>
                  </a:lnTo>
                  <a:lnTo>
                    <a:pt x="67" y="79"/>
                  </a:lnTo>
                  <a:lnTo>
                    <a:pt x="69" y="91"/>
                  </a:lnTo>
                  <a:lnTo>
                    <a:pt x="7" y="118"/>
                  </a:lnTo>
                  <a:lnTo>
                    <a:pt x="0" y="141"/>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90" name="Freeform 110">
              <a:extLst>
                <a:ext uri="{FF2B5EF4-FFF2-40B4-BE49-F238E27FC236}">
                  <a16:creationId xmlns:a16="http://schemas.microsoft.com/office/drawing/2014/main" id="{CEA1CB1D-8541-4271-A7E2-EBB90F5188FE}"/>
                </a:ext>
              </a:extLst>
            </p:cNvPr>
            <p:cNvSpPr>
              <a:spLocks/>
            </p:cNvSpPr>
            <p:nvPr/>
          </p:nvSpPr>
          <p:spPr bwMode="auto">
            <a:xfrm>
              <a:off x="3608" y="2900"/>
              <a:ext cx="136" cy="125"/>
            </a:xfrm>
            <a:custGeom>
              <a:avLst/>
              <a:gdLst>
                <a:gd name="T0" fmla="*/ 0 w 136"/>
                <a:gd name="T1" fmla="*/ 60 h 125"/>
                <a:gd name="T2" fmla="*/ 0 w 136"/>
                <a:gd name="T3" fmla="*/ 60 h 125"/>
                <a:gd name="T4" fmla="*/ 6 w 136"/>
                <a:gd name="T5" fmla="*/ 78 h 125"/>
                <a:gd name="T6" fmla="*/ 68 w 136"/>
                <a:gd name="T7" fmla="*/ 105 h 125"/>
                <a:gd name="T8" fmla="*/ 68 w 136"/>
                <a:gd name="T9" fmla="*/ 115 h 125"/>
                <a:gd name="T10" fmla="*/ 83 w 136"/>
                <a:gd name="T11" fmla="*/ 122 h 125"/>
                <a:gd name="T12" fmla="*/ 108 w 136"/>
                <a:gd name="T13" fmla="*/ 124 h 125"/>
                <a:gd name="T14" fmla="*/ 128 w 136"/>
                <a:gd name="T15" fmla="*/ 111 h 125"/>
                <a:gd name="T16" fmla="*/ 135 w 136"/>
                <a:gd name="T17" fmla="*/ 110 h 125"/>
                <a:gd name="T18" fmla="*/ 117 w 136"/>
                <a:gd name="T19" fmla="*/ 75 h 125"/>
                <a:gd name="T20" fmla="*/ 92 w 136"/>
                <a:gd name="T21" fmla="*/ 54 h 125"/>
                <a:gd name="T22" fmla="*/ 104 w 136"/>
                <a:gd name="T23" fmla="*/ 22 h 125"/>
                <a:gd name="T24" fmla="*/ 93 w 136"/>
                <a:gd name="T25" fmla="*/ 18 h 125"/>
                <a:gd name="T26" fmla="*/ 83 w 136"/>
                <a:gd name="T27" fmla="*/ 0 h 125"/>
                <a:gd name="T28" fmla="*/ 53 w 136"/>
                <a:gd name="T29" fmla="*/ 2 h 125"/>
                <a:gd name="T30" fmla="*/ 38 w 136"/>
                <a:gd name="T31" fmla="*/ 13 h 125"/>
                <a:gd name="T32" fmla="*/ 33 w 136"/>
                <a:gd name="T33" fmla="*/ 42 h 125"/>
                <a:gd name="T34" fmla="*/ 0 w 136"/>
                <a:gd name="T35" fmla="*/ 60 h 125"/>
                <a:gd name="T36" fmla="*/ 0 w 136"/>
                <a:gd name="T37" fmla="*/ 6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25"/>
                <a:gd name="T59" fmla="*/ 136 w 136"/>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25">
                  <a:moveTo>
                    <a:pt x="0" y="60"/>
                  </a:moveTo>
                  <a:lnTo>
                    <a:pt x="0" y="60"/>
                  </a:lnTo>
                  <a:lnTo>
                    <a:pt x="6" y="78"/>
                  </a:lnTo>
                  <a:lnTo>
                    <a:pt x="68" y="105"/>
                  </a:lnTo>
                  <a:lnTo>
                    <a:pt x="68" y="115"/>
                  </a:lnTo>
                  <a:lnTo>
                    <a:pt x="83" y="122"/>
                  </a:lnTo>
                  <a:lnTo>
                    <a:pt x="108" y="124"/>
                  </a:lnTo>
                  <a:lnTo>
                    <a:pt x="128" y="111"/>
                  </a:lnTo>
                  <a:lnTo>
                    <a:pt x="135" y="110"/>
                  </a:lnTo>
                  <a:lnTo>
                    <a:pt x="117" y="75"/>
                  </a:lnTo>
                  <a:lnTo>
                    <a:pt x="92" y="54"/>
                  </a:lnTo>
                  <a:lnTo>
                    <a:pt x="104" y="22"/>
                  </a:lnTo>
                  <a:lnTo>
                    <a:pt x="93" y="18"/>
                  </a:lnTo>
                  <a:lnTo>
                    <a:pt x="83" y="0"/>
                  </a:lnTo>
                  <a:lnTo>
                    <a:pt x="53" y="2"/>
                  </a:lnTo>
                  <a:lnTo>
                    <a:pt x="38" y="13"/>
                  </a:lnTo>
                  <a:lnTo>
                    <a:pt x="33" y="42"/>
                  </a:lnTo>
                  <a:lnTo>
                    <a:pt x="0" y="6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93" name="Freeform 111">
              <a:extLst>
                <a:ext uri="{FF2B5EF4-FFF2-40B4-BE49-F238E27FC236}">
                  <a16:creationId xmlns:a16="http://schemas.microsoft.com/office/drawing/2014/main" id="{61C73FF6-A37A-4645-858D-ED1BE5E2A5FB}"/>
                </a:ext>
              </a:extLst>
            </p:cNvPr>
            <p:cNvSpPr>
              <a:spLocks/>
            </p:cNvSpPr>
            <p:nvPr/>
          </p:nvSpPr>
          <p:spPr bwMode="auto">
            <a:xfrm>
              <a:off x="3553" y="2978"/>
              <a:ext cx="288" cy="240"/>
            </a:xfrm>
            <a:custGeom>
              <a:avLst/>
              <a:gdLst>
                <a:gd name="T0" fmla="*/ 0 w 288"/>
                <a:gd name="T1" fmla="*/ 62 h 240"/>
                <a:gd name="T2" fmla="*/ 0 w 288"/>
                <a:gd name="T3" fmla="*/ 62 h 240"/>
                <a:gd name="T4" fmla="*/ 4 w 288"/>
                <a:gd name="T5" fmla="*/ 41 h 240"/>
                <a:gd name="T6" fmla="*/ 19 w 288"/>
                <a:gd name="T7" fmla="*/ 46 h 240"/>
                <a:gd name="T8" fmla="*/ 38 w 288"/>
                <a:gd name="T9" fmla="*/ 33 h 240"/>
                <a:gd name="T10" fmla="*/ 46 w 288"/>
                <a:gd name="T11" fmla="*/ 24 h 240"/>
                <a:gd name="T12" fmla="*/ 30 w 288"/>
                <a:gd name="T13" fmla="*/ 10 h 240"/>
                <a:gd name="T14" fmla="*/ 61 w 288"/>
                <a:gd name="T15" fmla="*/ 0 h 240"/>
                <a:gd name="T16" fmla="*/ 123 w 288"/>
                <a:gd name="T17" fmla="*/ 27 h 240"/>
                <a:gd name="T18" fmla="*/ 123 w 288"/>
                <a:gd name="T19" fmla="*/ 37 h 240"/>
                <a:gd name="T20" fmla="*/ 138 w 288"/>
                <a:gd name="T21" fmla="*/ 44 h 240"/>
                <a:gd name="T22" fmla="*/ 151 w 288"/>
                <a:gd name="T23" fmla="*/ 51 h 240"/>
                <a:gd name="T24" fmla="*/ 163 w 288"/>
                <a:gd name="T25" fmla="*/ 46 h 240"/>
                <a:gd name="T26" fmla="*/ 187 w 288"/>
                <a:gd name="T27" fmla="*/ 54 h 240"/>
                <a:gd name="T28" fmla="*/ 220 w 288"/>
                <a:gd name="T29" fmla="*/ 108 h 240"/>
                <a:gd name="T30" fmla="*/ 224 w 288"/>
                <a:gd name="T31" fmla="*/ 112 h 240"/>
                <a:gd name="T32" fmla="*/ 237 w 288"/>
                <a:gd name="T33" fmla="*/ 133 h 240"/>
                <a:gd name="T34" fmla="*/ 280 w 288"/>
                <a:gd name="T35" fmla="*/ 139 h 240"/>
                <a:gd name="T36" fmla="*/ 287 w 288"/>
                <a:gd name="T37" fmla="*/ 149 h 240"/>
                <a:gd name="T38" fmla="*/ 277 w 288"/>
                <a:gd name="T39" fmla="*/ 177 h 240"/>
                <a:gd name="T40" fmla="*/ 237 w 288"/>
                <a:gd name="T41" fmla="*/ 191 h 240"/>
                <a:gd name="T42" fmla="*/ 193 w 288"/>
                <a:gd name="T43" fmla="*/ 200 h 240"/>
                <a:gd name="T44" fmla="*/ 159 w 288"/>
                <a:gd name="T45" fmla="*/ 239 h 240"/>
                <a:gd name="T46" fmla="*/ 159 w 288"/>
                <a:gd name="T47" fmla="*/ 224 h 240"/>
                <a:gd name="T48" fmla="*/ 134 w 288"/>
                <a:gd name="T49" fmla="*/ 214 h 240"/>
                <a:gd name="T50" fmla="*/ 109 w 288"/>
                <a:gd name="T51" fmla="*/ 227 h 240"/>
                <a:gd name="T52" fmla="*/ 84 w 288"/>
                <a:gd name="T53" fmla="*/ 184 h 240"/>
                <a:gd name="T54" fmla="*/ 64 w 288"/>
                <a:gd name="T55" fmla="*/ 167 h 240"/>
                <a:gd name="T56" fmla="*/ 51 w 288"/>
                <a:gd name="T57" fmla="*/ 122 h 240"/>
                <a:gd name="T58" fmla="*/ 0 w 288"/>
                <a:gd name="T59" fmla="*/ 62 h 240"/>
                <a:gd name="T60" fmla="*/ 0 w 288"/>
                <a:gd name="T61" fmla="*/ 62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8"/>
                <a:gd name="T94" fmla="*/ 0 h 240"/>
                <a:gd name="T95" fmla="*/ 288 w 288"/>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8" h="240">
                  <a:moveTo>
                    <a:pt x="0" y="62"/>
                  </a:moveTo>
                  <a:lnTo>
                    <a:pt x="0" y="62"/>
                  </a:lnTo>
                  <a:lnTo>
                    <a:pt x="4" y="41"/>
                  </a:lnTo>
                  <a:lnTo>
                    <a:pt x="19" y="46"/>
                  </a:lnTo>
                  <a:lnTo>
                    <a:pt x="38" y="33"/>
                  </a:lnTo>
                  <a:lnTo>
                    <a:pt x="46" y="24"/>
                  </a:lnTo>
                  <a:lnTo>
                    <a:pt x="30" y="10"/>
                  </a:lnTo>
                  <a:lnTo>
                    <a:pt x="61" y="0"/>
                  </a:lnTo>
                  <a:lnTo>
                    <a:pt x="123" y="27"/>
                  </a:lnTo>
                  <a:lnTo>
                    <a:pt x="123" y="37"/>
                  </a:lnTo>
                  <a:lnTo>
                    <a:pt x="138" y="44"/>
                  </a:lnTo>
                  <a:lnTo>
                    <a:pt x="151" y="51"/>
                  </a:lnTo>
                  <a:lnTo>
                    <a:pt x="163" y="46"/>
                  </a:lnTo>
                  <a:lnTo>
                    <a:pt x="187" y="54"/>
                  </a:lnTo>
                  <a:lnTo>
                    <a:pt x="220" y="108"/>
                  </a:lnTo>
                  <a:lnTo>
                    <a:pt x="224" y="112"/>
                  </a:lnTo>
                  <a:lnTo>
                    <a:pt x="237" y="133"/>
                  </a:lnTo>
                  <a:lnTo>
                    <a:pt x="280" y="139"/>
                  </a:lnTo>
                  <a:lnTo>
                    <a:pt x="287" y="149"/>
                  </a:lnTo>
                  <a:lnTo>
                    <a:pt x="277" y="177"/>
                  </a:lnTo>
                  <a:lnTo>
                    <a:pt x="237" y="191"/>
                  </a:lnTo>
                  <a:lnTo>
                    <a:pt x="193" y="200"/>
                  </a:lnTo>
                  <a:lnTo>
                    <a:pt x="159" y="239"/>
                  </a:lnTo>
                  <a:lnTo>
                    <a:pt x="159" y="224"/>
                  </a:lnTo>
                  <a:lnTo>
                    <a:pt x="134" y="214"/>
                  </a:lnTo>
                  <a:lnTo>
                    <a:pt x="109" y="227"/>
                  </a:lnTo>
                  <a:lnTo>
                    <a:pt x="84" y="184"/>
                  </a:lnTo>
                  <a:lnTo>
                    <a:pt x="64" y="167"/>
                  </a:lnTo>
                  <a:lnTo>
                    <a:pt x="51" y="122"/>
                  </a:lnTo>
                  <a:lnTo>
                    <a:pt x="0" y="62"/>
                  </a:lnTo>
                </a:path>
              </a:pathLst>
            </a:custGeom>
            <a:solidFill>
              <a:schemeClr val="bg1">
                <a:lumMod val="75000"/>
              </a:scheme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94" name="Freeform 112">
              <a:extLst>
                <a:ext uri="{FF2B5EF4-FFF2-40B4-BE49-F238E27FC236}">
                  <a16:creationId xmlns:a16="http://schemas.microsoft.com/office/drawing/2014/main" id="{DC8F2053-649A-400A-8519-576D071ED078}"/>
                </a:ext>
              </a:extLst>
            </p:cNvPr>
            <p:cNvSpPr>
              <a:spLocks/>
            </p:cNvSpPr>
            <p:nvPr/>
          </p:nvSpPr>
          <p:spPr bwMode="auto">
            <a:xfrm>
              <a:off x="3564" y="2902"/>
              <a:ext cx="98" cy="75"/>
            </a:xfrm>
            <a:custGeom>
              <a:avLst/>
              <a:gdLst>
                <a:gd name="T0" fmla="*/ 0 w 98"/>
                <a:gd name="T1" fmla="*/ 68 h 75"/>
                <a:gd name="T2" fmla="*/ 0 w 98"/>
                <a:gd name="T3" fmla="*/ 68 h 75"/>
                <a:gd name="T4" fmla="*/ 1 w 98"/>
                <a:gd name="T5" fmla="*/ 61 h 75"/>
                <a:gd name="T6" fmla="*/ 15 w 98"/>
                <a:gd name="T7" fmla="*/ 45 h 75"/>
                <a:gd name="T8" fmla="*/ 8 w 98"/>
                <a:gd name="T9" fmla="*/ 38 h 75"/>
                <a:gd name="T10" fmla="*/ 7 w 98"/>
                <a:gd name="T11" fmla="*/ 19 h 75"/>
                <a:gd name="T12" fmla="*/ 15 w 98"/>
                <a:gd name="T13" fmla="*/ 3 h 75"/>
                <a:gd name="T14" fmla="*/ 97 w 98"/>
                <a:gd name="T15" fmla="*/ 0 h 75"/>
                <a:gd name="T16" fmla="*/ 82 w 98"/>
                <a:gd name="T17" fmla="*/ 11 h 75"/>
                <a:gd name="T18" fmla="*/ 77 w 98"/>
                <a:gd name="T19" fmla="*/ 40 h 75"/>
                <a:gd name="T20" fmla="*/ 44 w 98"/>
                <a:gd name="T21" fmla="*/ 58 h 75"/>
                <a:gd name="T22" fmla="*/ 14 w 98"/>
                <a:gd name="T23" fmla="*/ 74 h 75"/>
                <a:gd name="T24" fmla="*/ 0 w 98"/>
                <a:gd name="T25" fmla="*/ 68 h 75"/>
                <a:gd name="T26" fmla="*/ 0 w 98"/>
                <a:gd name="T27" fmla="*/ 68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68"/>
                  </a:moveTo>
                  <a:lnTo>
                    <a:pt x="0" y="68"/>
                  </a:lnTo>
                  <a:lnTo>
                    <a:pt x="1" y="61"/>
                  </a:lnTo>
                  <a:lnTo>
                    <a:pt x="15" y="45"/>
                  </a:lnTo>
                  <a:lnTo>
                    <a:pt x="8" y="38"/>
                  </a:lnTo>
                  <a:lnTo>
                    <a:pt x="7" y="19"/>
                  </a:lnTo>
                  <a:lnTo>
                    <a:pt x="15" y="3"/>
                  </a:lnTo>
                  <a:lnTo>
                    <a:pt x="97" y="0"/>
                  </a:lnTo>
                  <a:lnTo>
                    <a:pt x="82" y="11"/>
                  </a:lnTo>
                  <a:lnTo>
                    <a:pt x="77" y="40"/>
                  </a:lnTo>
                  <a:lnTo>
                    <a:pt x="44" y="58"/>
                  </a:lnTo>
                  <a:lnTo>
                    <a:pt x="14" y="74"/>
                  </a:lnTo>
                  <a:lnTo>
                    <a:pt x="0" y="6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95" name="Freeform 113">
              <a:extLst>
                <a:ext uri="{FF2B5EF4-FFF2-40B4-BE49-F238E27FC236}">
                  <a16:creationId xmlns:a16="http://schemas.microsoft.com/office/drawing/2014/main" id="{DEB436DD-1B29-47EA-848F-BF70F5F7A6CE}"/>
                </a:ext>
              </a:extLst>
            </p:cNvPr>
            <p:cNvSpPr>
              <a:spLocks/>
            </p:cNvSpPr>
            <p:nvPr/>
          </p:nvSpPr>
          <p:spPr bwMode="auto">
            <a:xfrm>
              <a:off x="3777" y="3068"/>
              <a:ext cx="72" cy="50"/>
            </a:xfrm>
            <a:custGeom>
              <a:avLst/>
              <a:gdLst>
                <a:gd name="T0" fmla="*/ 0 w 72"/>
                <a:gd name="T1" fmla="*/ 22 h 50"/>
                <a:gd name="T2" fmla="*/ 0 w 72"/>
                <a:gd name="T3" fmla="*/ 22 h 50"/>
                <a:gd name="T4" fmla="*/ 4 w 72"/>
                <a:gd name="T5" fmla="*/ 21 h 50"/>
                <a:gd name="T6" fmla="*/ 10 w 72"/>
                <a:gd name="T7" fmla="*/ 29 h 50"/>
                <a:gd name="T8" fmla="*/ 40 w 72"/>
                <a:gd name="T9" fmla="*/ 28 h 50"/>
                <a:gd name="T10" fmla="*/ 67 w 72"/>
                <a:gd name="T11" fmla="*/ 0 h 50"/>
                <a:gd name="T12" fmla="*/ 71 w 72"/>
                <a:gd name="T13" fmla="*/ 17 h 50"/>
                <a:gd name="T14" fmla="*/ 63 w 72"/>
                <a:gd name="T15" fmla="*/ 18 h 50"/>
                <a:gd name="T16" fmla="*/ 67 w 72"/>
                <a:gd name="T17" fmla="*/ 28 h 50"/>
                <a:gd name="T18" fmla="*/ 56 w 72"/>
                <a:gd name="T19" fmla="*/ 49 h 50"/>
                <a:gd name="T20" fmla="*/ 13 w 72"/>
                <a:gd name="T21" fmla="*/ 43 h 50"/>
                <a:gd name="T22" fmla="*/ 0 w 72"/>
                <a:gd name="T23" fmla="*/ 22 h 50"/>
                <a:gd name="T24" fmla="*/ 0 w 72"/>
                <a:gd name="T25" fmla="*/ 22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50"/>
                <a:gd name="T41" fmla="*/ 72 w 72"/>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50">
                  <a:moveTo>
                    <a:pt x="0" y="22"/>
                  </a:moveTo>
                  <a:lnTo>
                    <a:pt x="0" y="22"/>
                  </a:lnTo>
                  <a:lnTo>
                    <a:pt x="4" y="21"/>
                  </a:lnTo>
                  <a:lnTo>
                    <a:pt x="10" y="29"/>
                  </a:lnTo>
                  <a:lnTo>
                    <a:pt x="40" y="28"/>
                  </a:lnTo>
                  <a:lnTo>
                    <a:pt x="67" y="0"/>
                  </a:lnTo>
                  <a:lnTo>
                    <a:pt x="71" y="17"/>
                  </a:lnTo>
                  <a:lnTo>
                    <a:pt x="63" y="18"/>
                  </a:lnTo>
                  <a:lnTo>
                    <a:pt x="67" y="28"/>
                  </a:lnTo>
                  <a:lnTo>
                    <a:pt x="56" y="49"/>
                  </a:lnTo>
                  <a:lnTo>
                    <a:pt x="13" y="43"/>
                  </a:lnTo>
                  <a:lnTo>
                    <a:pt x="0" y="22"/>
                  </a:lnTo>
                </a:path>
              </a:pathLst>
            </a:custGeom>
            <a:solidFill>
              <a:schemeClr val="bg1">
                <a:lumMod val="75000"/>
              </a:scheme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96" name="Freeform 114">
              <a:extLst>
                <a:ext uri="{FF2B5EF4-FFF2-40B4-BE49-F238E27FC236}">
                  <a16:creationId xmlns:a16="http://schemas.microsoft.com/office/drawing/2014/main" id="{9EF5EBB7-E041-497A-B9F0-5AFB843FEE3D}"/>
                </a:ext>
              </a:extLst>
            </p:cNvPr>
            <p:cNvSpPr>
              <a:spLocks/>
            </p:cNvSpPr>
            <p:nvPr/>
          </p:nvSpPr>
          <p:spPr bwMode="auto">
            <a:xfrm>
              <a:off x="3673" y="3169"/>
              <a:ext cx="132" cy="89"/>
            </a:xfrm>
            <a:custGeom>
              <a:avLst/>
              <a:gdLst>
                <a:gd name="T0" fmla="*/ 0 w 132"/>
                <a:gd name="T1" fmla="*/ 88 h 89"/>
                <a:gd name="T2" fmla="*/ 0 w 132"/>
                <a:gd name="T3" fmla="*/ 88 h 89"/>
                <a:gd name="T4" fmla="*/ 35 w 132"/>
                <a:gd name="T5" fmla="*/ 68 h 89"/>
                <a:gd name="T6" fmla="*/ 29 w 132"/>
                <a:gd name="T7" fmla="*/ 59 h 89"/>
                <a:gd name="T8" fmla="*/ 39 w 132"/>
                <a:gd name="T9" fmla="*/ 48 h 89"/>
                <a:gd name="T10" fmla="*/ 73 w 132"/>
                <a:gd name="T11" fmla="*/ 9 h 89"/>
                <a:gd name="T12" fmla="*/ 117 w 132"/>
                <a:gd name="T13" fmla="*/ 0 h 89"/>
                <a:gd name="T14" fmla="*/ 131 w 132"/>
                <a:gd name="T15" fmla="*/ 34 h 89"/>
                <a:gd name="T16" fmla="*/ 120 w 132"/>
                <a:gd name="T17" fmla="*/ 48 h 89"/>
                <a:gd name="T18" fmla="*/ 70 w 132"/>
                <a:gd name="T19" fmla="*/ 71 h 89"/>
                <a:gd name="T20" fmla="*/ 0 w 132"/>
                <a:gd name="T21" fmla="*/ 88 h 89"/>
                <a:gd name="T22" fmla="*/ 0 w 132"/>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
                <a:gd name="T37" fmla="*/ 0 h 89"/>
                <a:gd name="T38" fmla="*/ 132 w 132"/>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 h="89">
                  <a:moveTo>
                    <a:pt x="0" y="88"/>
                  </a:moveTo>
                  <a:lnTo>
                    <a:pt x="0" y="88"/>
                  </a:lnTo>
                  <a:lnTo>
                    <a:pt x="35" y="68"/>
                  </a:lnTo>
                  <a:lnTo>
                    <a:pt x="29" y="59"/>
                  </a:lnTo>
                  <a:lnTo>
                    <a:pt x="39" y="48"/>
                  </a:lnTo>
                  <a:lnTo>
                    <a:pt x="73" y="9"/>
                  </a:lnTo>
                  <a:lnTo>
                    <a:pt x="117" y="0"/>
                  </a:lnTo>
                  <a:lnTo>
                    <a:pt x="131" y="34"/>
                  </a:lnTo>
                  <a:lnTo>
                    <a:pt x="120" y="48"/>
                  </a:lnTo>
                  <a:lnTo>
                    <a:pt x="70" y="71"/>
                  </a:lnTo>
                  <a:lnTo>
                    <a:pt x="0" y="8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97" name="Freeform 115">
              <a:extLst>
                <a:ext uri="{FF2B5EF4-FFF2-40B4-BE49-F238E27FC236}">
                  <a16:creationId xmlns:a16="http://schemas.microsoft.com/office/drawing/2014/main" id="{125C17AF-D8BA-4475-9D0B-70456B4227EB}"/>
                </a:ext>
              </a:extLst>
            </p:cNvPr>
            <p:cNvSpPr>
              <a:spLocks/>
            </p:cNvSpPr>
            <p:nvPr/>
          </p:nvSpPr>
          <p:spPr bwMode="auto">
            <a:xfrm>
              <a:off x="3662" y="3192"/>
              <a:ext cx="51" cy="66"/>
            </a:xfrm>
            <a:custGeom>
              <a:avLst/>
              <a:gdLst>
                <a:gd name="T0" fmla="*/ 0 w 51"/>
                <a:gd name="T1" fmla="*/ 13 h 66"/>
                <a:gd name="T2" fmla="*/ 0 w 51"/>
                <a:gd name="T3" fmla="*/ 13 h 66"/>
                <a:gd name="T4" fmla="*/ 11 w 51"/>
                <a:gd name="T5" fmla="*/ 65 h 66"/>
                <a:gd name="T6" fmla="*/ 46 w 51"/>
                <a:gd name="T7" fmla="*/ 45 h 66"/>
                <a:gd name="T8" fmla="*/ 40 w 51"/>
                <a:gd name="T9" fmla="*/ 36 h 66"/>
                <a:gd name="T10" fmla="*/ 50 w 51"/>
                <a:gd name="T11" fmla="*/ 25 h 66"/>
                <a:gd name="T12" fmla="*/ 50 w 51"/>
                <a:gd name="T13" fmla="*/ 10 h 66"/>
                <a:gd name="T14" fmla="*/ 25 w 51"/>
                <a:gd name="T15" fmla="*/ 0 h 66"/>
                <a:gd name="T16" fmla="*/ 0 w 51"/>
                <a:gd name="T17" fmla="*/ 13 h 66"/>
                <a:gd name="T18" fmla="*/ 0 w 51"/>
                <a:gd name="T19" fmla="*/ 13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66"/>
                <a:gd name="T32" fmla="*/ 51 w 5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66">
                  <a:moveTo>
                    <a:pt x="0" y="13"/>
                  </a:moveTo>
                  <a:lnTo>
                    <a:pt x="0" y="13"/>
                  </a:lnTo>
                  <a:lnTo>
                    <a:pt x="11" y="65"/>
                  </a:lnTo>
                  <a:lnTo>
                    <a:pt x="46" y="45"/>
                  </a:lnTo>
                  <a:lnTo>
                    <a:pt x="40" y="36"/>
                  </a:lnTo>
                  <a:lnTo>
                    <a:pt x="50" y="25"/>
                  </a:lnTo>
                  <a:lnTo>
                    <a:pt x="50" y="10"/>
                  </a:lnTo>
                  <a:lnTo>
                    <a:pt x="25" y="0"/>
                  </a:lnTo>
                  <a:lnTo>
                    <a:pt x="0" y="1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799" name="Freeform 116">
              <a:extLst>
                <a:ext uri="{FF2B5EF4-FFF2-40B4-BE49-F238E27FC236}">
                  <a16:creationId xmlns:a16="http://schemas.microsoft.com/office/drawing/2014/main" id="{9ACB4CDF-60BE-4563-87E8-F28BBDBCEE2C}"/>
                </a:ext>
              </a:extLst>
            </p:cNvPr>
            <p:cNvSpPr>
              <a:spLocks/>
            </p:cNvSpPr>
            <p:nvPr/>
          </p:nvSpPr>
          <p:spPr bwMode="auto">
            <a:xfrm>
              <a:off x="3238" y="3507"/>
              <a:ext cx="174" cy="170"/>
            </a:xfrm>
            <a:custGeom>
              <a:avLst/>
              <a:gdLst>
                <a:gd name="T0" fmla="*/ 0 w 174"/>
                <a:gd name="T1" fmla="*/ 159 h 170"/>
                <a:gd name="T2" fmla="*/ 0 w 174"/>
                <a:gd name="T3" fmla="*/ 159 h 170"/>
                <a:gd name="T4" fmla="*/ 23 w 174"/>
                <a:gd name="T5" fmla="*/ 153 h 170"/>
                <a:gd name="T6" fmla="*/ 134 w 174"/>
                <a:gd name="T7" fmla="*/ 169 h 170"/>
                <a:gd name="T8" fmla="*/ 159 w 174"/>
                <a:gd name="T9" fmla="*/ 162 h 170"/>
                <a:gd name="T10" fmla="*/ 142 w 174"/>
                <a:gd name="T11" fmla="*/ 149 h 170"/>
                <a:gd name="T12" fmla="*/ 142 w 174"/>
                <a:gd name="T13" fmla="*/ 98 h 170"/>
                <a:gd name="T14" fmla="*/ 173 w 174"/>
                <a:gd name="T15" fmla="*/ 98 h 170"/>
                <a:gd name="T16" fmla="*/ 170 w 174"/>
                <a:gd name="T17" fmla="*/ 70 h 170"/>
                <a:gd name="T18" fmla="*/ 142 w 174"/>
                <a:gd name="T19" fmla="*/ 73 h 170"/>
                <a:gd name="T20" fmla="*/ 139 w 174"/>
                <a:gd name="T21" fmla="*/ 24 h 170"/>
                <a:gd name="T22" fmla="*/ 127 w 174"/>
                <a:gd name="T23" fmla="*/ 15 h 170"/>
                <a:gd name="T24" fmla="*/ 109 w 174"/>
                <a:gd name="T25" fmla="*/ 16 h 170"/>
                <a:gd name="T26" fmla="*/ 105 w 174"/>
                <a:gd name="T27" fmla="*/ 30 h 170"/>
                <a:gd name="T28" fmla="*/ 86 w 174"/>
                <a:gd name="T29" fmla="*/ 32 h 170"/>
                <a:gd name="T30" fmla="*/ 63 w 174"/>
                <a:gd name="T31" fmla="*/ 0 h 170"/>
                <a:gd name="T32" fmla="*/ 11 w 174"/>
                <a:gd name="T33" fmla="*/ 7 h 170"/>
                <a:gd name="T34" fmla="*/ 30 w 174"/>
                <a:gd name="T35" fmla="*/ 71 h 170"/>
                <a:gd name="T36" fmla="*/ 0 w 174"/>
                <a:gd name="T37" fmla="*/ 159 h 170"/>
                <a:gd name="T38" fmla="*/ 0 w 174"/>
                <a:gd name="T39" fmla="*/ 159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170"/>
                <a:gd name="T62" fmla="*/ 174 w 17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170">
                  <a:moveTo>
                    <a:pt x="0" y="159"/>
                  </a:moveTo>
                  <a:lnTo>
                    <a:pt x="0" y="159"/>
                  </a:lnTo>
                  <a:lnTo>
                    <a:pt x="23" y="153"/>
                  </a:lnTo>
                  <a:lnTo>
                    <a:pt x="134" y="169"/>
                  </a:lnTo>
                  <a:lnTo>
                    <a:pt x="159" y="162"/>
                  </a:lnTo>
                  <a:lnTo>
                    <a:pt x="142" y="149"/>
                  </a:lnTo>
                  <a:lnTo>
                    <a:pt x="142" y="98"/>
                  </a:lnTo>
                  <a:lnTo>
                    <a:pt x="173" y="98"/>
                  </a:lnTo>
                  <a:lnTo>
                    <a:pt x="170" y="70"/>
                  </a:lnTo>
                  <a:lnTo>
                    <a:pt x="142" y="73"/>
                  </a:lnTo>
                  <a:lnTo>
                    <a:pt x="139" y="24"/>
                  </a:lnTo>
                  <a:lnTo>
                    <a:pt x="127" y="15"/>
                  </a:lnTo>
                  <a:lnTo>
                    <a:pt x="109" y="16"/>
                  </a:lnTo>
                  <a:lnTo>
                    <a:pt x="105" y="30"/>
                  </a:lnTo>
                  <a:lnTo>
                    <a:pt x="86" y="32"/>
                  </a:lnTo>
                  <a:lnTo>
                    <a:pt x="63" y="0"/>
                  </a:lnTo>
                  <a:lnTo>
                    <a:pt x="11" y="7"/>
                  </a:lnTo>
                  <a:lnTo>
                    <a:pt x="30" y="71"/>
                  </a:lnTo>
                  <a:lnTo>
                    <a:pt x="0" y="15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00" name="Freeform 117">
              <a:extLst>
                <a:ext uri="{FF2B5EF4-FFF2-40B4-BE49-F238E27FC236}">
                  <a16:creationId xmlns:a16="http://schemas.microsoft.com/office/drawing/2014/main" id="{BC16DA80-8E19-4C59-AFA2-7926D4DA9F49}"/>
                </a:ext>
              </a:extLst>
            </p:cNvPr>
            <p:cNvSpPr>
              <a:spLocks/>
            </p:cNvSpPr>
            <p:nvPr/>
          </p:nvSpPr>
          <p:spPr bwMode="auto">
            <a:xfrm>
              <a:off x="3243" y="3493"/>
              <a:ext cx="15" cy="15"/>
            </a:xfrm>
            <a:custGeom>
              <a:avLst/>
              <a:gdLst>
                <a:gd name="T0" fmla="*/ 0 w 15"/>
                <a:gd name="T1" fmla="*/ 4 h 15"/>
                <a:gd name="T2" fmla="*/ 0 w 15"/>
                <a:gd name="T3" fmla="*/ 4 h 15"/>
                <a:gd name="T4" fmla="*/ 5 w 15"/>
                <a:gd name="T5" fmla="*/ 14 h 15"/>
                <a:gd name="T6" fmla="*/ 14 w 15"/>
                <a:gd name="T7" fmla="*/ 0 h 15"/>
                <a:gd name="T8" fmla="*/ 0 w 15"/>
                <a:gd name="T9" fmla="*/ 4 h 15"/>
                <a:gd name="T10" fmla="*/ 0 w 15"/>
                <a:gd name="T11" fmla="*/ 4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0" y="4"/>
                  </a:moveTo>
                  <a:lnTo>
                    <a:pt x="0" y="4"/>
                  </a:lnTo>
                  <a:lnTo>
                    <a:pt x="5" y="14"/>
                  </a:lnTo>
                  <a:lnTo>
                    <a:pt x="14" y="0"/>
                  </a:lnTo>
                  <a:lnTo>
                    <a:pt x="0" y="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01" name="Freeform 118">
              <a:extLst>
                <a:ext uri="{FF2B5EF4-FFF2-40B4-BE49-F238E27FC236}">
                  <a16:creationId xmlns:a16="http://schemas.microsoft.com/office/drawing/2014/main" id="{FAC9402E-293F-4625-B037-0D5822AD2922}"/>
                </a:ext>
              </a:extLst>
            </p:cNvPr>
            <p:cNvSpPr>
              <a:spLocks/>
            </p:cNvSpPr>
            <p:nvPr/>
          </p:nvSpPr>
          <p:spPr bwMode="auto">
            <a:xfrm>
              <a:off x="3352" y="3672"/>
              <a:ext cx="128" cy="128"/>
            </a:xfrm>
            <a:custGeom>
              <a:avLst/>
              <a:gdLst>
                <a:gd name="T0" fmla="*/ 0 w 128"/>
                <a:gd name="T1" fmla="*/ 98 h 128"/>
                <a:gd name="T2" fmla="*/ 0 w 128"/>
                <a:gd name="T3" fmla="*/ 98 h 128"/>
                <a:gd name="T4" fmla="*/ 0 w 128"/>
                <a:gd name="T5" fmla="*/ 59 h 128"/>
                <a:gd name="T6" fmla="*/ 14 w 128"/>
                <a:gd name="T7" fmla="*/ 59 h 128"/>
                <a:gd name="T8" fmla="*/ 14 w 128"/>
                <a:gd name="T9" fmla="*/ 10 h 128"/>
                <a:gd name="T10" fmla="*/ 40 w 128"/>
                <a:gd name="T11" fmla="*/ 4 h 128"/>
                <a:gd name="T12" fmla="*/ 48 w 128"/>
                <a:gd name="T13" fmla="*/ 13 h 128"/>
                <a:gd name="T14" fmla="*/ 71 w 128"/>
                <a:gd name="T15" fmla="*/ 0 h 128"/>
                <a:gd name="T16" fmla="*/ 109 w 128"/>
                <a:gd name="T17" fmla="*/ 53 h 128"/>
                <a:gd name="T18" fmla="*/ 127 w 128"/>
                <a:gd name="T19" fmla="*/ 62 h 128"/>
                <a:gd name="T20" fmla="*/ 76 w 128"/>
                <a:gd name="T21" fmla="*/ 109 h 128"/>
                <a:gd name="T22" fmla="*/ 46 w 128"/>
                <a:gd name="T23" fmla="*/ 109 h 128"/>
                <a:gd name="T24" fmla="*/ 30 w 128"/>
                <a:gd name="T25" fmla="*/ 126 h 128"/>
                <a:gd name="T26" fmla="*/ 11 w 128"/>
                <a:gd name="T27" fmla="*/ 127 h 128"/>
                <a:gd name="T28" fmla="*/ 11 w 128"/>
                <a:gd name="T29" fmla="*/ 112 h 128"/>
                <a:gd name="T30" fmla="*/ 0 w 128"/>
                <a:gd name="T31" fmla="*/ 98 h 128"/>
                <a:gd name="T32" fmla="*/ 0 w 128"/>
                <a:gd name="T33" fmla="*/ 98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28"/>
                <a:gd name="T53" fmla="*/ 128 w 128"/>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28">
                  <a:moveTo>
                    <a:pt x="0" y="98"/>
                  </a:moveTo>
                  <a:lnTo>
                    <a:pt x="0" y="98"/>
                  </a:lnTo>
                  <a:lnTo>
                    <a:pt x="0" y="59"/>
                  </a:lnTo>
                  <a:lnTo>
                    <a:pt x="14" y="59"/>
                  </a:lnTo>
                  <a:lnTo>
                    <a:pt x="14" y="10"/>
                  </a:lnTo>
                  <a:lnTo>
                    <a:pt x="40" y="4"/>
                  </a:lnTo>
                  <a:lnTo>
                    <a:pt x="48" y="13"/>
                  </a:lnTo>
                  <a:lnTo>
                    <a:pt x="71" y="0"/>
                  </a:lnTo>
                  <a:lnTo>
                    <a:pt x="109" y="53"/>
                  </a:lnTo>
                  <a:lnTo>
                    <a:pt x="127" y="62"/>
                  </a:lnTo>
                  <a:lnTo>
                    <a:pt x="76" y="109"/>
                  </a:lnTo>
                  <a:lnTo>
                    <a:pt x="46" y="109"/>
                  </a:lnTo>
                  <a:lnTo>
                    <a:pt x="30" y="126"/>
                  </a:lnTo>
                  <a:lnTo>
                    <a:pt x="11" y="127"/>
                  </a:lnTo>
                  <a:lnTo>
                    <a:pt x="11" y="112"/>
                  </a:lnTo>
                  <a:lnTo>
                    <a:pt x="0" y="9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02" name="Freeform 119">
              <a:extLst>
                <a:ext uri="{FF2B5EF4-FFF2-40B4-BE49-F238E27FC236}">
                  <a16:creationId xmlns:a16="http://schemas.microsoft.com/office/drawing/2014/main" id="{DE876153-AC82-454D-BBC7-D83CA18EBA5F}"/>
                </a:ext>
              </a:extLst>
            </p:cNvPr>
            <p:cNvSpPr>
              <a:spLocks/>
            </p:cNvSpPr>
            <p:nvPr/>
          </p:nvSpPr>
          <p:spPr bwMode="auto">
            <a:xfrm>
              <a:off x="3477" y="3461"/>
              <a:ext cx="25" cy="28"/>
            </a:xfrm>
            <a:custGeom>
              <a:avLst/>
              <a:gdLst>
                <a:gd name="T0" fmla="*/ 0 w 25"/>
                <a:gd name="T1" fmla="*/ 4 h 28"/>
                <a:gd name="T2" fmla="*/ 0 w 25"/>
                <a:gd name="T3" fmla="*/ 4 h 28"/>
                <a:gd name="T4" fmla="*/ 3 w 25"/>
                <a:gd name="T5" fmla="*/ 14 h 28"/>
                <a:gd name="T6" fmla="*/ 9 w 25"/>
                <a:gd name="T7" fmla="*/ 27 h 28"/>
                <a:gd name="T8" fmla="*/ 24 w 25"/>
                <a:gd name="T9" fmla="*/ 11 h 28"/>
                <a:gd name="T10" fmla="*/ 23 w 25"/>
                <a:gd name="T11" fmla="*/ 0 h 28"/>
                <a:gd name="T12" fmla="*/ 0 w 25"/>
                <a:gd name="T13" fmla="*/ 4 h 28"/>
                <a:gd name="T14" fmla="*/ 0 w 25"/>
                <a:gd name="T15" fmla="*/ 4 h 2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8"/>
                <a:gd name="T26" fmla="*/ 25 w 2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8">
                  <a:moveTo>
                    <a:pt x="0" y="4"/>
                  </a:moveTo>
                  <a:lnTo>
                    <a:pt x="0" y="4"/>
                  </a:lnTo>
                  <a:lnTo>
                    <a:pt x="3" y="14"/>
                  </a:lnTo>
                  <a:lnTo>
                    <a:pt x="9" y="27"/>
                  </a:lnTo>
                  <a:lnTo>
                    <a:pt x="24" y="11"/>
                  </a:lnTo>
                  <a:lnTo>
                    <a:pt x="23" y="0"/>
                  </a:lnTo>
                  <a:lnTo>
                    <a:pt x="0" y="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03" name="Freeform 120">
              <a:extLst>
                <a:ext uri="{FF2B5EF4-FFF2-40B4-BE49-F238E27FC236}">
                  <a16:creationId xmlns:a16="http://schemas.microsoft.com/office/drawing/2014/main" id="{2E6F02C9-4D78-4018-9399-839AEAFC4DB9}"/>
                </a:ext>
              </a:extLst>
            </p:cNvPr>
            <p:cNvSpPr>
              <a:spLocks/>
            </p:cNvSpPr>
            <p:nvPr/>
          </p:nvSpPr>
          <p:spPr bwMode="auto">
            <a:xfrm>
              <a:off x="3195" y="3256"/>
              <a:ext cx="106" cy="153"/>
            </a:xfrm>
            <a:custGeom>
              <a:avLst/>
              <a:gdLst>
                <a:gd name="T0" fmla="*/ 0 w 106"/>
                <a:gd name="T1" fmla="*/ 109 h 153"/>
                <a:gd name="T2" fmla="*/ 0 w 106"/>
                <a:gd name="T3" fmla="*/ 109 h 153"/>
                <a:gd name="T4" fmla="*/ 14 w 106"/>
                <a:gd name="T5" fmla="*/ 80 h 153"/>
                <a:gd name="T6" fmla="*/ 40 w 106"/>
                <a:gd name="T7" fmla="*/ 84 h 153"/>
                <a:gd name="T8" fmla="*/ 68 w 106"/>
                <a:gd name="T9" fmla="*/ 25 h 153"/>
                <a:gd name="T10" fmla="*/ 82 w 106"/>
                <a:gd name="T11" fmla="*/ 14 h 153"/>
                <a:gd name="T12" fmla="*/ 77 w 106"/>
                <a:gd name="T13" fmla="*/ 2 h 153"/>
                <a:gd name="T14" fmla="*/ 84 w 106"/>
                <a:gd name="T15" fmla="*/ 0 h 153"/>
                <a:gd name="T16" fmla="*/ 94 w 106"/>
                <a:gd name="T17" fmla="*/ 37 h 153"/>
                <a:gd name="T18" fmla="*/ 77 w 106"/>
                <a:gd name="T19" fmla="*/ 44 h 153"/>
                <a:gd name="T20" fmla="*/ 96 w 106"/>
                <a:gd name="T21" fmla="*/ 73 h 153"/>
                <a:gd name="T22" fmla="*/ 84 w 106"/>
                <a:gd name="T23" fmla="*/ 107 h 153"/>
                <a:gd name="T24" fmla="*/ 105 w 106"/>
                <a:gd name="T25" fmla="*/ 134 h 153"/>
                <a:gd name="T26" fmla="*/ 103 w 106"/>
                <a:gd name="T27" fmla="*/ 152 h 153"/>
                <a:gd name="T28" fmla="*/ 67 w 106"/>
                <a:gd name="T29" fmla="*/ 144 h 153"/>
                <a:gd name="T30" fmla="*/ 39 w 106"/>
                <a:gd name="T31" fmla="*/ 143 h 153"/>
                <a:gd name="T32" fmla="*/ 17 w 106"/>
                <a:gd name="T33" fmla="*/ 144 h 153"/>
                <a:gd name="T34" fmla="*/ 16 w 106"/>
                <a:gd name="T35" fmla="*/ 119 h 153"/>
                <a:gd name="T36" fmla="*/ 0 w 106"/>
                <a:gd name="T37" fmla="*/ 109 h 153"/>
                <a:gd name="T38" fmla="*/ 0 w 106"/>
                <a:gd name="T39" fmla="*/ 109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153"/>
                <a:gd name="T62" fmla="*/ 106 w 106"/>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153">
                  <a:moveTo>
                    <a:pt x="0" y="109"/>
                  </a:moveTo>
                  <a:lnTo>
                    <a:pt x="0" y="109"/>
                  </a:lnTo>
                  <a:lnTo>
                    <a:pt x="14" y="80"/>
                  </a:lnTo>
                  <a:lnTo>
                    <a:pt x="40" y="84"/>
                  </a:lnTo>
                  <a:lnTo>
                    <a:pt x="68" y="25"/>
                  </a:lnTo>
                  <a:lnTo>
                    <a:pt x="82" y="14"/>
                  </a:lnTo>
                  <a:lnTo>
                    <a:pt x="77" y="2"/>
                  </a:lnTo>
                  <a:lnTo>
                    <a:pt x="84" y="0"/>
                  </a:lnTo>
                  <a:lnTo>
                    <a:pt x="94" y="37"/>
                  </a:lnTo>
                  <a:lnTo>
                    <a:pt x="77" y="44"/>
                  </a:lnTo>
                  <a:lnTo>
                    <a:pt x="96" y="73"/>
                  </a:lnTo>
                  <a:lnTo>
                    <a:pt x="84" y="107"/>
                  </a:lnTo>
                  <a:lnTo>
                    <a:pt x="105" y="134"/>
                  </a:lnTo>
                  <a:lnTo>
                    <a:pt x="103" y="152"/>
                  </a:lnTo>
                  <a:lnTo>
                    <a:pt x="67" y="144"/>
                  </a:lnTo>
                  <a:lnTo>
                    <a:pt x="39" y="143"/>
                  </a:lnTo>
                  <a:lnTo>
                    <a:pt x="17" y="144"/>
                  </a:lnTo>
                  <a:lnTo>
                    <a:pt x="16" y="119"/>
                  </a:lnTo>
                  <a:lnTo>
                    <a:pt x="0" y="10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04" name="Freeform 121">
              <a:extLst>
                <a:ext uri="{FF2B5EF4-FFF2-40B4-BE49-F238E27FC236}">
                  <a16:creationId xmlns:a16="http://schemas.microsoft.com/office/drawing/2014/main" id="{20CDB30D-2F3A-4D84-8F9D-704DACC06828}"/>
                </a:ext>
              </a:extLst>
            </p:cNvPr>
            <p:cNvSpPr>
              <a:spLocks/>
            </p:cNvSpPr>
            <p:nvPr/>
          </p:nvSpPr>
          <p:spPr bwMode="auto">
            <a:xfrm>
              <a:off x="3279" y="3280"/>
              <a:ext cx="178" cy="111"/>
            </a:xfrm>
            <a:custGeom>
              <a:avLst/>
              <a:gdLst>
                <a:gd name="T0" fmla="*/ 0 w 178"/>
                <a:gd name="T1" fmla="*/ 83 h 111"/>
                <a:gd name="T2" fmla="*/ 0 w 178"/>
                <a:gd name="T3" fmla="*/ 83 h 111"/>
                <a:gd name="T4" fmla="*/ 12 w 178"/>
                <a:gd name="T5" fmla="*/ 49 h 111"/>
                <a:gd name="T6" fmla="*/ 56 w 178"/>
                <a:gd name="T7" fmla="*/ 40 h 111"/>
                <a:gd name="T8" fmla="*/ 61 w 178"/>
                <a:gd name="T9" fmla="*/ 29 h 111"/>
                <a:gd name="T10" fmla="*/ 81 w 178"/>
                <a:gd name="T11" fmla="*/ 25 h 111"/>
                <a:gd name="T12" fmla="*/ 111 w 178"/>
                <a:gd name="T13" fmla="*/ 0 h 111"/>
                <a:gd name="T14" fmla="*/ 121 w 178"/>
                <a:gd name="T15" fmla="*/ 29 h 111"/>
                <a:gd name="T16" fmla="*/ 144 w 178"/>
                <a:gd name="T17" fmla="*/ 40 h 111"/>
                <a:gd name="T18" fmla="*/ 177 w 178"/>
                <a:gd name="T19" fmla="*/ 80 h 111"/>
                <a:gd name="T20" fmla="*/ 95 w 178"/>
                <a:gd name="T21" fmla="*/ 91 h 111"/>
                <a:gd name="T22" fmla="*/ 68 w 178"/>
                <a:gd name="T23" fmla="*/ 80 h 111"/>
                <a:gd name="T24" fmla="*/ 56 w 178"/>
                <a:gd name="T25" fmla="*/ 99 h 111"/>
                <a:gd name="T26" fmla="*/ 33 w 178"/>
                <a:gd name="T27" fmla="*/ 99 h 111"/>
                <a:gd name="T28" fmla="*/ 21 w 178"/>
                <a:gd name="T29" fmla="*/ 110 h 111"/>
                <a:gd name="T30" fmla="*/ 0 w 178"/>
                <a:gd name="T31" fmla="*/ 83 h 111"/>
                <a:gd name="T32" fmla="*/ 0 w 178"/>
                <a:gd name="T33" fmla="*/ 83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111"/>
                <a:gd name="T53" fmla="*/ 178 w 178"/>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111">
                  <a:moveTo>
                    <a:pt x="0" y="83"/>
                  </a:moveTo>
                  <a:lnTo>
                    <a:pt x="0" y="83"/>
                  </a:lnTo>
                  <a:lnTo>
                    <a:pt x="12" y="49"/>
                  </a:lnTo>
                  <a:lnTo>
                    <a:pt x="56" y="40"/>
                  </a:lnTo>
                  <a:lnTo>
                    <a:pt x="61" y="29"/>
                  </a:lnTo>
                  <a:lnTo>
                    <a:pt x="81" y="25"/>
                  </a:lnTo>
                  <a:lnTo>
                    <a:pt x="111" y="0"/>
                  </a:lnTo>
                  <a:lnTo>
                    <a:pt x="121" y="29"/>
                  </a:lnTo>
                  <a:lnTo>
                    <a:pt x="144" y="40"/>
                  </a:lnTo>
                  <a:lnTo>
                    <a:pt x="177" y="80"/>
                  </a:lnTo>
                  <a:lnTo>
                    <a:pt x="95" y="91"/>
                  </a:lnTo>
                  <a:lnTo>
                    <a:pt x="68" y="80"/>
                  </a:lnTo>
                  <a:lnTo>
                    <a:pt x="56" y="99"/>
                  </a:lnTo>
                  <a:lnTo>
                    <a:pt x="33" y="99"/>
                  </a:lnTo>
                  <a:lnTo>
                    <a:pt x="21" y="110"/>
                  </a:lnTo>
                  <a:lnTo>
                    <a:pt x="0" y="8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05" name="Freeform 122">
              <a:extLst>
                <a:ext uri="{FF2B5EF4-FFF2-40B4-BE49-F238E27FC236}">
                  <a16:creationId xmlns:a16="http://schemas.microsoft.com/office/drawing/2014/main" id="{5888E858-0A4D-4D2D-9C0D-CECF19611C6B}"/>
                </a:ext>
              </a:extLst>
            </p:cNvPr>
            <p:cNvSpPr>
              <a:spLocks/>
            </p:cNvSpPr>
            <p:nvPr/>
          </p:nvSpPr>
          <p:spPr bwMode="auto">
            <a:xfrm>
              <a:off x="3263" y="3106"/>
              <a:ext cx="147" cy="224"/>
            </a:xfrm>
            <a:custGeom>
              <a:avLst/>
              <a:gdLst>
                <a:gd name="T0" fmla="*/ 0 w 147"/>
                <a:gd name="T1" fmla="*/ 128 h 224"/>
                <a:gd name="T2" fmla="*/ 0 w 147"/>
                <a:gd name="T3" fmla="*/ 128 h 224"/>
                <a:gd name="T4" fmla="*/ 21 w 147"/>
                <a:gd name="T5" fmla="*/ 139 h 224"/>
                <a:gd name="T6" fmla="*/ 16 w 147"/>
                <a:gd name="T7" fmla="*/ 150 h 224"/>
                <a:gd name="T8" fmla="*/ 26 w 147"/>
                <a:gd name="T9" fmla="*/ 187 h 224"/>
                <a:gd name="T10" fmla="*/ 9 w 147"/>
                <a:gd name="T11" fmla="*/ 194 h 224"/>
                <a:gd name="T12" fmla="*/ 28 w 147"/>
                <a:gd name="T13" fmla="*/ 223 h 224"/>
                <a:gd name="T14" fmla="*/ 72 w 147"/>
                <a:gd name="T15" fmla="*/ 214 h 224"/>
                <a:gd name="T16" fmla="*/ 77 w 147"/>
                <a:gd name="T17" fmla="*/ 203 h 224"/>
                <a:gd name="T18" fmla="*/ 97 w 147"/>
                <a:gd name="T19" fmla="*/ 199 h 224"/>
                <a:gd name="T20" fmla="*/ 127 w 147"/>
                <a:gd name="T21" fmla="*/ 174 h 224"/>
                <a:gd name="T22" fmla="*/ 117 w 147"/>
                <a:gd name="T23" fmla="*/ 147 h 224"/>
                <a:gd name="T24" fmla="*/ 131 w 147"/>
                <a:gd name="T25" fmla="*/ 111 h 224"/>
                <a:gd name="T26" fmla="*/ 145 w 147"/>
                <a:gd name="T27" fmla="*/ 108 h 224"/>
                <a:gd name="T28" fmla="*/ 146 w 147"/>
                <a:gd name="T29" fmla="*/ 56 h 224"/>
                <a:gd name="T30" fmla="*/ 36 w 147"/>
                <a:gd name="T31" fmla="*/ 0 h 224"/>
                <a:gd name="T32" fmla="*/ 22 w 147"/>
                <a:gd name="T33" fmla="*/ 5 h 224"/>
                <a:gd name="T34" fmla="*/ 22 w 147"/>
                <a:gd name="T35" fmla="*/ 27 h 224"/>
                <a:gd name="T36" fmla="*/ 36 w 147"/>
                <a:gd name="T37" fmla="*/ 43 h 224"/>
                <a:gd name="T38" fmla="*/ 28 w 147"/>
                <a:gd name="T39" fmla="*/ 92 h 224"/>
                <a:gd name="T40" fmla="*/ 0 w 147"/>
                <a:gd name="T41" fmla="*/ 128 h 224"/>
                <a:gd name="T42" fmla="*/ 0 w 147"/>
                <a:gd name="T43" fmla="*/ 128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224"/>
                <a:gd name="T68" fmla="*/ 147 w 147"/>
                <a:gd name="T69" fmla="*/ 224 h 2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224">
                  <a:moveTo>
                    <a:pt x="0" y="128"/>
                  </a:moveTo>
                  <a:lnTo>
                    <a:pt x="0" y="128"/>
                  </a:lnTo>
                  <a:lnTo>
                    <a:pt x="21" y="139"/>
                  </a:lnTo>
                  <a:lnTo>
                    <a:pt x="16" y="150"/>
                  </a:lnTo>
                  <a:lnTo>
                    <a:pt x="26" y="187"/>
                  </a:lnTo>
                  <a:lnTo>
                    <a:pt x="9" y="194"/>
                  </a:lnTo>
                  <a:lnTo>
                    <a:pt x="28" y="223"/>
                  </a:lnTo>
                  <a:lnTo>
                    <a:pt x="72" y="214"/>
                  </a:lnTo>
                  <a:lnTo>
                    <a:pt x="77" y="203"/>
                  </a:lnTo>
                  <a:lnTo>
                    <a:pt x="97" y="199"/>
                  </a:lnTo>
                  <a:lnTo>
                    <a:pt x="127" y="174"/>
                  </a:lnTo>
                  <a:lnTo>
                    <a:pt x="117" y="147"/>
                  </a:lnTo>
                  <a:lnTo>
                    <a:pt x="131" y="111"/>
                  </a:lnTo>
                  <a:lnTo>
                    <a:pt x="145" y="108"/>
                  </a:lnTo>
                  <a:lnTo>
                    <a:pt x="146" y="56"/>
                  </a:lnTo>
                  <a:lnTo>
                    <a:pt x="36" y="0"/>
                  </a:lnTo>
                  <a:lnTo>
                    <a:pt x="22" y="5"/>
                  </a:lnTo>
                  <a:lnTo>
                    <a:pt x="22" y="27"/>
                  </a:lnTo>
                  <a:lnTo>
                    <a:pt x="36" y="43"/>
                  </a:lnTo>
                  <a:lnTo>
                    <a:pt x="28" y="92"/>
                  </a:lnTo>
                  <a:lnTo>
                    <a:pt x="0" y="12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06" name="Freeform 123">
              <a:extLst>
                <a:ext uri="{FF2B5EF4-FFF2-40B4-BE49-F238E27FC236}">
                  <a16:creationId xmlns:a16="http://schemas.microsoft.com/office/drawing/2014/main" id="{2259F3FF-A642-45BE-8589-B81B33E4CEEB}"/>
                </a:ext>
              </a:extLst>
            </p:cNvPr>
            <p:cNvSpPr>
              <a:spLocks/>
            </p:cNvSpPr>
            <p:nvPr/>
          </p:nvSpPr>
          <p:spPr bwMode="auto">
            <a:xfrm>
              <a:off x="3232" y="3379"/>
              <a:ext cx="104" cy="119"/>
            </a:xfrm>
            <a:custGeom>
              <a:avLst/>
              <a:gdLst>
                <a:gd name="T0" fmla="*/ 0 w 104"/>
                <a:gd name="T1" fmla="*/ 104 h 119"/>
                <a:gd name="T2" fmla="*/ 0 w 104"/>
                <a:gd name="T3" fmla="*/ 104 h 119"/>
                <a:gd name="T4" fmla="*/ 11 w 104"/>
                <a:gd name="T5" fmla="*/ 118 h 119"/>
                <a:gd name="T6" fmla="*/ 25 w 104"/>
                <a:gd name="T7" fmla="*/ 114 h 119"/>
                <a:gd name="T8" fmla="*/ 46 w 104"/>
                <a:gd name="T9" fmla="*/ 115 h 119"/>
                <a:gd name="T10" fmla="*/ 65 w 104"/>
                <a:gd name="T11" fmla="*/ 103 h 119"/>
                <a:gd name="T12" fmla="*/ 70 w 104"/>
                <a:gd name="T13" fmla="*/ 79 h 119"/>
                <a:gd name="T14" fmla="*/ 90 w 104"/>
                <a:gd name="T15" fmla="*/ 59 h 119"/>
                <a:gd name="T16" fmla="*/ 103 w 104"/>
                <a:gd name="T17" fmla="*/ 0 h 119"/>
                <a:gd name="T18" fmla="*/ 80 w 104"/>
                <a:gd name="T19" fmla="*/ 0 h 119"/>
                <a:gd name="T20" fmla="*/ 68 w 104"/>
                <a:gd name="T21" fmla="*/ 11 h 119"/>
                <a:gd name="T22" fmla="*/ 66 w 104"/>
                <a:gd name="T23" fmla="*/ 29 h 119"/>
                <a:gd name="T24" fmla="*/ 30 w 104"/>
                <a:gd name="T25" fmla="*/ 21 h 119"/>
                <a:gd name="T26" fmla="*/ 29 w 104"/>
                <a:gd name="T27" fmla="*/ 33 h 119"/>
                <a:gd name="T28" fmla="*/ 43 w 104"/>
                <a:gd name="T29" fmla="*/ 35 h 119"/>
                <a:gd name="T30" fmla="*/ 39 w 104"/>
                <a:gd name="T31" fmla="*/ 81 h 119"/>
                <a:gd name="T32" fmla="*/ 21 w 104"/>
                <a:gd name="T33" fmla="*/ 76 h 119"/>
                <a:gd name="T34" fmla="*/ 0 w 104"/>
                <a:gd name="T35" fmla="*/ 104 h 119"/>
                <a:gd name="T36" fmla="*/ 0 w 104"/>
                <a:gd name="T37" fmla="*/ 104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119"/>
                <a:gd name="T59" fmla="*/ 104 w 104"/>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119">
                  <a:moveTo>
                    <a:pt x="0" y="104"/>
                  </a:moveTo>
                  <a:lnTo>
                    <a:pt x="0" y="104"/>
                  </a:lnTo>
                  <a:lnTo>
                    <a:pt x="11" y="118"/>
                  </a:lnTo>
                  <a:lnTo>
                    <a:pt x="25" y="114"/>
                  </a:lnTo>
                  <a:lnTo>
                    <a:pt x="46" y="115"/>
                  </a:lnTo>
                  <a:lnTo>
                    <a:pt x="65" y="103"/>
                  </a:lnTo>
                  <a:lnTo>
                    <a:pt x="70" y="79"/>
                  </a:lnTo>
                  <a:lnTo>
                    <a:pt x="90" y="59"/>
                  </a:lnTo>
                  <a:lnTo>
                    <a:pt x="103" y="0"/>
                  </a:lnTo>
                  <a:lnTo>
                    <a:pt x="80" y="0"/>
                  </a:lnTo>
                  <a:lnTo>
                    <a:pt x="68" y="11"/>
                  </a:lnTo>
                  <a:lnTo>
                    <a:pt x="66" y="29"/>
                  </a:lnTo>
                  <a:lnTo>
                    <a:pt x="30" y="21"/>
                  </a:lnTo>
                  <a:lnTo>
                    <a:pt x="29" y="33"/>
                  </a:lnTo>
                  <a:lnTo>
                    <a:pt x="43" y="35"/>
                  </a:lnTo>
                  <a:lnTo>
                    <a:pt x="39" y="81"/>
                  </a:lnTo>
                  <a:lnTo>
                    <a:pt x="21" y="76"/>
                  </a:lnTo>
                  <a:lnTo>
                    <a:pt x="0" y="10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07" name="Freeform 124">
              <a:extLst>
                <a:ext uri="{FF2B5EF4-FFF2-40B4-BE49-F238E27FC236}">
                  <a16:creationId xmlns:a16="http://schemas.microsoft.com/office/drawing/2014/main" id="{604A120F-1631-4396-8097-64AF54DA9DC9}"/>
                </a:ext>
              </a:extLst>
            </p:cNvPr>
            <p:cNvSpPr>
              <a:spLocks/>
            </p:cNvSpPr>
            <p:nvPr/>
          </p:nvSpPr>
          <p:spPr bwMode="auto">
            <a:xfrm>
              <a:off x="3248" y="3360"/>
              <a:ext cx="260" cy="250"/>
            </a:xfrm>
            <a:custGeom>
              <a:avLst/>
              <a:gdLst>
                <a:gd name="T0" fmla="*/ 0 w 260"/>
                <a:gd name="T1" fmla="*/ 147 h 250"/>
                <a:gd name="T2" fmla="*/ 0 w 260"/>
                <a:gd name="T3" fmla="*/ 147 h 250"/>
                <a:gd name="T4" fmla="*/ 1 w 260"/>
                <a:gd name="T5" fmla="*/ 154 h 250"/>
                <a:gd name="T6" fmla="*/ 53 w 260"/>
                <a:gd name="T7" fmla="*/ 147 h 250"/>
                <a:gd name="T8" fmla="*/ 76 w 260"/>
                <a:gd name="T9" fmla="*/ 179 h 250"/>
                <a:gd name="T10" fmla="*/ 95 w 260"/>
                <a:gd name="T11" fmla="*/ 177 h 250"/>
                <a:gd name="T12" fmla="*/ 99 w 260"/>
                <a:gd name="T13" fmla="*/ 163 h 250"/>
                <a:gd name="T14" fmla="*/ 117 w 260"/>
                <a:gd name="T15" fmla="*/ 162 h 250"/>
                <a:gd name="T16" fmla="*/ 129 w 260"/>
                <a:gd name="T17" fmla="*/ 171 h 250"/>
                <a:gd name="T18" fmla="*/ 132 w 260"/>
                <a:gd name="T19" fmla="*/ 220 h 250"/>
                <a:gd name="T20" fmla="*/ 160 w 260"/>
                <a:gd name="T21" fmla="*/ 217 h 250"/>
                <a:gd name="T22" fmla="*/ 238 w 260"/>
                <a:gd name="T23" fmla="*/ 249 h 250"/>
                <a:gd name="T24" fmla="*/ 238 w 260"/>
                <a:gd name="T25" fmla="*/ 235 h 250"/>
                <a:gd name="T26" fmla="*/ 222 w 260"/>
                <a:gd name="T27" fmla="*/ 228 h 250"/>
                <a:gd name="T28" fmla="*/ 225 w 260"/>
                <a:gd name="T29" fmla="*/ 192 h 250"/>
                <a:gd name="T30" fmla="*/ 250 w 260"/>
                <a:gd name="T31" fmla="*/ 180 h 250"/>
                <a:gd name="T32" fmla="*/ 234 w 260"/>
                <a:gd name="T33" fmla="*/ 156 h 250"/>
                <a:gd name="T34" fmla="*/ 232 w 260"/>
                <a:gd name="T35" fmla="*/ 115 h 250"/>
                <a:gd name="T36" fmla="*/ 229 w 260"/>
                <a:gd name="T37" fmla="*/ 105 h 250"/>
                <a:gd name="T38" fmla="*/ 238 w 260"/>
                <a:gd name="T39" fmla="*/ 87 h 250"/>
                <a:gd name="T40" fmla="*/ 250 w 260"/>
                <a:gd name="T41" fmla="*/ 52 h 250"/>
                <a:gd name="T42" fmla="*/ 259 w 260"/>
                <a:gd name="T43" fmla="*/ 39 h 250"/>
                <a:gd name="T44" fmla="*/ 254 w 260"/>
                <a:gd name="T45" fmla="*/ 20 h 250"/>
                <a:gd name="T46" fmla="*/ 208 w 260"/>
                <a:gd name="T47" fmla="*/ 0 h 250"/>
                <a:gd name="T48" fmla="*/ 126 w 260"/>
                <a:gd name="T49" fmla="*/ 11 h 250"/>
                <a:gd name="T50" fmla="*/ 99 w 260"/>
                <a:gd name="T51" fmla="*/ 0 h 250"/>
                <a:gd name="T52" fmla="*/ 87 w 260"/>
                <a:gd name="T53" fmla="*/ 19 h 250"/>
                <a:gd name="T54" fmla="*/ 74 w 260"/>
                <a:gd name="T55" fmla="*/ 78 h 250"/>
                <a:gd name="T56" fmla="*/ 54 w 260"/>
                <a:gd name="T57" fmla="*/ 98 h 250"/>
                <a:gd name="T58" fmla="*/ 49 w 260"/>
                <a:gd name="T59" fmla="*/ 122 h 250"/>
                <a:gd name="T60" fmla="*/ 30 w 260"/>
                <a:gd name="T61" fmla="*/ 134 h 250"/>
                <a:gd name="T62" fmla="*/ 9 w 260"/>
                <a:gd name="T63" fmla="*/ 133 h 250"/>
                <a:gd name="T64" fmla="*/ 0 w 260"/>
                <a:gd name="T65" fmla="*/ 147 h 250"/>
                <a:gd name="T66" fmla="*/ 0 w 260"/>
                <a:gd name="T67" fmla="*/ 147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250"/>
                <a:gd name="T104" fmla="*/ 260 w 260"/>
                <a:gd name="T105" fmla="*/ 250 h 2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250">
                  <a:moveTo>
                    <a:pt x="0" y="147"/>
                  </a:moveTo>
                  <a:lnTo>
                    <a:pt x="0" y="147"/>
                  </a:lnTo>
                  <a:lnTo>
                    <a:pt x="1" y="154"/>
                  </a:lnTo>
                  <a:lnTo>
                    <a:pt x="53" y="147"/>
                  </a:lnTo>
                  <a:lnTo>
                    <a:pt x="76" y="179"/>
                  </a:lnTo>
                  <a:lnTo>
                    <a:pt x="95" y="177"/>
                  </a:lnTo>
                  <a:lnTo>
                    <a:pt x="99" y="163"/>
                  </a:lnTo>
                  <a:lnTo>
                    <a:pt x="117" y="162"/>
                  </a:lnTo>
                  <a:lnTo>
                    <a:pt x="129" y="171"/>
                  </a:lnTo>
                  <a:lnTo>
                    <a:pt x="132" y="220"/>
                  </a:lnTo>
                  <a:lnTo>
                    <a:pt x="160" y="217"/>
                  </a:lnTo>
                  <a:lnTo>
                    <a:pt x="238" y="249"/>
                  </a:lnTo>
                  <a:lnTo>
                    <a:pt x="238" y="235"/>
                  </a:lnTo>
                  <a:lnTo>
                    <a:pt x="222" y="228"/>
                  </a:lnTo>
                  <a:lnTo>
                    <a:pt x="225" y="192"/>
                  </a:lnTo>
                  <a:lnTo>
                    <a:pt x="250" y="180"/>
                  </a:lnTo>
                  <a:lnTo>
                    <a:pt x="234" y="156"/>
                  </a:lnTo>
                  <a:lnTo>
                    <a:pt x="232" y="115"/>
                  </a:lnTo>
                  <a:lnTo>
                    <a:pt x="229" y="105"/>
                  </a:lnTo>
                  <a:lnTo>
                    <a:pt x="238" y="87"/>
                  </a:lnTo>
                  <a:lnTo>
                    <a:pt x="250" y="52"/>
                  </a:lnTo>
                  <a:lnTo>
                    <a:pt x="259" y="39"/>
                  </a:lnTo>
                  <a:lnTo>
                    <a:pt x="254" y="20"/>
                  </a:lnTo>
                  <a:lnTo>
                    <a:pt x="208" y="0"/>
                  </a:lnTo>
                  <a:lnTo>
                    <a:pt x="126" y="11"/>
                  </a:lnTo>
                  <a:lnTo>
                    <a:pt x="99" y="0"/>
                  </a:lnTo>
                  <a:lnTo>
                    <a:pt x="87" y="19"/>
                  </a:lnTo>
                  <a:lnTo>
                    <a:pt x="74" y="78"/>
                  </a:lnTo>
                  <a:lnTo>
                    <a:pt x="54" y="98"/>
                  </a:lnTo>
                  <a:lnTo>
                    <a:pt x="49" y="122"/>
                  </a:lnTo>
                  <a:lnTo>
                    <a:pt x="30" y="134"/>
                  </a:lnTo>
                  <a:lnTo>
                    <a:pt x="9" y="133"/>
                  </a:lnTo>
                  <a:lnTo>
                    <a:pt x="0" y="147"/>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09" name="Freeform 125">
              <a:extLst>
                <a:ext uri="{FF2B5EF4-FFF2-40B4-BE49-F238E27FC236}">
                  <a16:creationId xmlns:a16="http://schemas.microsoft.com/office/drawing/2014/main" id="{15FA6547-438D-4349-B792-CFD53B2CB55B}"/>
                </a:ext>
              </a:extLst>
            </p:cNvPr>
            <p:cNvSpPr>
              <a:spLocks/>
            </p:cNvSpPr>
            <p:nvPr/>
          </p:nvSpPr>
          <p:spPr bwMode="auto">
            <a:xfrm>
              <a:off x="3522" y="2925"/>
              <a:ext cx="33" cy="18"/>
            </a:xfrm>
            <a:custGeom>
              <a:avLst/>
              <a:gdLst>
                <a:gd name="T0" fmla="*/ 0 w 33"/>
                <a:gd name="T1" fmla="*/ 9 h 18"/>
                <a:gd name="T2" fmla="*/ 0 w 33"/>
                <a:gd name="T3" fmla="*/ 9 h 18"/>
                <a:gd name="T4" fmla="*/ 11 w 33"/>
                <a:gd name="T5" fmla="*/ 17 h 18"/>
                <a:gd name="T6" fmla="*/ 32 w 33"/>
                <a:gd name="T7" fmla="*/ 0 h 18"/>
                <a:gd name="T8" fmla="*/ 0 w 33"/>
                <a:gd name="T9" fmla="*/ 9 h 18"/>
                <a:gd name="T10" fmla="*/ 0 w 33"/>
                <a:gd name="T11" fmla="*/ 9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0" y="9"/>
                  </a:moveTo>
                  <a:lnTo>
                    <a:pt x="0" y="9"/>
                  </a:lnTo>
                  <a:lnTo>
                    <a:pt x="11" y="17"/>
                  </a:lnTo>
                  <a:lnTo>
                    <a:pt x="32" y="0"/>
                  </a:lnTo>
                  <a:lnTo>
                    <a:pt x="0" y="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10" name="Freeform 126">
              <a:extLst>
                <a:ext uri="{FF2B5EF4-FFF2-40B4-BE49-F238E27FC236}">
                  <a16:creationId xmlns:a16="http://schemas.microsoft.com/office/drawing/2014/main" id="{CB758F9B-194C-4D97-9284-39576FD5690C}"/>
                </a:ext>
              </a:extLst>
            </p:cNvPr>
            <p:cNvSpPr>
              <a:spLocks/>
            </p:cNvSpPr>
            <p:nvPr/>
          </p:nvSpPr>
          <p:spPr bwMode="auto">
            <a:xfrm>
              <a:off x="3093" y="3260"/>
              <a:ext cx="38" cy="85"/>
            </a:xfrm>
            <a:custGeom>
              <a:avLst/>
              <a:gdLst>
                <a:gd name="T0" fmla="*/ 0 w 38"/>
                <a:gd name="T1" fmla="*/ 21 h 85"/>
                <a:gd name="T2" fmla="*/ 0 w 38"/>
                <a:gd name="T3" fmla="*/ 21 h 85"/>
                <a:gd name="T4" fmla="*/ 14 w 38"/>
                <a:gd name="T5" fmla="*/ 84 h 85"/>
                <a:gd name="T6" fmla="*/ 26 w 38"/>
                <a:gd name="T7" fmla="*/ 83 h 85"/>
                <a:gd name="T8" fmla="*/ 37 w 38"/>
                <a:gd name="T9" fmla="*/ 10 h 85"/>
                <a:gd name="T10" fmla="*/ 26 w 38"/>
                <a:gd name="T11" fmla="*/ 0 h 85"/>
                <a:gd name="T12" fmla="*/ 19 w 38"/>
                <a:gd name="T13" fmla="*/ 7 h 85"/>
                <a:gd name="T14" fmla="*/ 0 w 38"/>
                <a:gd name="T15" fmla="*/ 21 h 85"/>
                <a:gd name="T16" fmla="*/ 0 w 38"/>
                <a:gd name="T17" fmla="*/ 21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85"/>
                <a:gd name="T29" fmla="*/ 38 w 38"/>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85">
                  <a:moveTo>
                    <a:pt x="0" y="21"/>
                  </a:moveTo>
                  <a:lnTo>
                    <a:pt x="0" y="21"/>
                  </a:lnTo>
                  <a:lnTo>
                    <a:pt x="14" y="84"/>
                  </a:lnTo>
                  <a:lnTo>
                    <a:pt x="26" y="83"/>
                  </a:lnTo>
                  <a:lnTo>
                    <a:pt x="37" y="10"/>
                  </a:lnTo>
                  <a:lnTo>
                    <a:pt x="26" y="0"/>
                  </a:lnTo>
                  <a:lnTo>
                    <a:pt x="19" y="7"/>
                  </a:lnTo>
                  <a:lnTo>
                    <a:pt x="0" y="21"/>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11" name="Freeform 127">
              <a:extLst>
                <a:ext uri="{FF2B5EF4-FFF2-40B4-BE49-F238E27FC236}">
                  <a16:creationId xmlns:a16="http://schemas.microsoft.com/office/drawing/2014/main" id="{348E0C09-0751-4D96-B2AD-9A0ACD898D67}"/>
                </a:ext>
              </a:extLst>
            </p:cNvPr>
            <p:cNvSpPr>
              <a:spLocks/>
            </p:cNvSpPr>
            <p:nvPr/>
          </p:nvSpPr>
          <p:spPr bwMode="auto">
            <a:xfrm>
              <a:off x="3209" y="3399"/>
              <a:ext cx="26" cy="18"/>
            </a:xfrm>
            <a:custGeom>
              <a:avLst/>
              <a:gdLst>
                <a:gd name="T0" fmla="*/ 0 w 26"/>
                <a:gd name="T1" fmla="*/ 17 h 18"/>
                <a:gd name="T2" fmla="*/ 0 w 26"/>
                <a:gd name="T3" fmla="*/ 17 h 18"/>
                <a:gd name="T4" fmla="*/ 3 w 26"/>
                <a:gd name="T5" fmla="*/ 1 h 18"/>
                <a:gd name="T6" fmla="*/ 25 w 26"/>
                <a:gd name="T7" fmla="*/ 0 h 18"/>
                <a:gd name="T8" fmla="*/ 25 w 26"/>
                <a:gd name="T9" fmla="*/ 15 h 18"/>
                <a:gd name="T10" fmla="*/ 0 w 26"/>
                <a:gd name="T11" fmla="*/ 17 h 18"/>
                <a:gd name="T12" fmla="*/ 0 w 26"/>
                <a:gd name="T13" fmla="*/ 17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17"/>
                  </a:moveTo>
                  <a:lnTo>
                    <a:pt x="0" y="17"/>
                  </a:lnTo>
                  <a:lnTo>
                    <a:pt x="3" y="1"/>
                  </a:lnTo>
                  <a:lnTo>
                    <a:pt x="25" y="0"/>
                  </a:lnTo>
                  <a:lnTo>
                    <a:pt x="25" y="15"/>
                  </a:lnTo>
                  <a:lnTo>
                    <a:pt x="0" y="17"/>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13" name="Freeform 128">
              <a:extLst>
                <a:ext uri="{FF2B5EF4-FFF2-40B4-BE49-F238E27FC236}">
                  <a16:creationId xmlns:a16="http://schemas.microsoft.com/office/drawing/2014/main" id="{6EF99CC3-E256-41C2-AAE5-13BE15F8B03B}"/>
                </a:ext>
              </a:extLst>
            </p:cNvPr>
            <p:cNvSpPr>
              <a:spLocks/>
            </p:cNvSpPr>
            <p:nvPr/>
          </p:nvSpPr>
          <p:spPr bwMode="auto">
            <a:xfrm>
              <a:off x="3530" y="3182"/>
              <a:ext cx="207" cy="201"/>
            </a:xfrm>
            <a:custGeom>
              <a:avLst/>
              <a:gdLst>
                <a:gd name="T0" fmla="*/ 0 w 207"/>
                <a:gd name="T1" fmla="*/ 140 h 201"/>
                <a:gd name="T2" fmla="*/ 0 w 207"/>
                <a:gd name="T3" fmla="*/ 140 h 201"/>
                <a:gd name="T4" fmla="*/ 16 w 207"/>
                <a:gd name="T5" fmla="*/ 129 h 201"/>
                <a:gd name="T6" fmla="*/ 17 w 207"/>
                <a:gd name="T7" fmla="*/ 105 h 201"/>
                <a:gd name="T8" fmla="*/ 44 w 207"/>
                <a:gd name="T9" fmla="*/ 72 h 201"/>
                <a:gd name="T10" fmla="*/ 55 w 207"/>
                <a:gd name="T11" fmla="*/ 13 h 201"/>
                <a:gd name="T12" fmla="*/ 76 w 207"/>
                <a:gd name="T13" fmla="*/ 0 h 201"/>
                <a:gd name="T14" fmla="*/ 92 w 207"/>
                <a:gd name="T15" fmla="*/ 40 h 201"/>
                <a:gd name="T16" fmla="*/ 137 w 207"/>
                <a:gd name="T17" fmla="*/ 74 h 201"/>
                <a:gd name="T18" fmla="*/ 121 w 207"/>
                <a:gd name="T19" fmla="*/ 95 h 201"/>
                <a:gd name="T20" fmla="*/ 136 w 207"/>
                <a:gd name="T21" fmla="*/ 100 h 201"/>
                <a:gd name="T22" fmla="*/ 152 w 207"/>
                <a:gd name="T23" fmla="*/ 124 h 201"/>
                <a:gd name="T24" fmla="*/ 206 w 207"/>
                <a:gd name="T25" fmla="*/ 138 h 201"/>
                <a:gd name="T26" fmla="*/ 165 w 207"/>
                <a:gd name="T27" fmla="*/ 179 h 201"/>
                <a:gd name="T28" fmla="*/ 122 w 207"/>
                <a:gd name="T29" fmla="*/ 194 h 201"/>
                <a:gd name="T30" fmla="*/ 83 w 207"/>
                <a:gd name="T31" fmla="*/ 200 h 201"/>
                <a:gd name="T32" fmla="*/ 39 w 207"/>
                <a:gd name="T33" fmla="*/ 185 h 201"/>
                <a:gd name="T34" fmla="*/ 24 w 207"/>
                <a:gd name="T35" fmla="*/ 156 h 201"/>
                <a:gd name="T36" fmla="*/ 0 w 207"/>
                <a:gd name="T37" fmla="*/ 140 h 201"/>
                <a:gd name="T38" fmla="*/ 0 w 207"/>
                <a:gd name="T39" fmla="*/ 140 h 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201"/>
                <a:gd name="T62" fmla="*/ 207 w 207"/>
                <a:gd name="T63" fmla="*/ 201 h 2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201">
                  <a:moveTo>
                    <a:pt x="0" y="140"/>
                  </a:moveTo>
                  <a:lnTo>
                    <a:pt x="0" y="140"/>
                  </a:lnTo>
                  <a:lnTo>
                    <a:pt x="16" y="129"/>
                  </a:lnTo>
                  <a:lnTo>
                    <a:pt x="17" y="105"/>
                  </a:lnTo>
                  <a:lnTo>
                    <a:pt x="44" y="72"/>
                  </a:lnTo>
                  <a:lnTo>
                    <a:pt x="55" y="13"/>
                  </a:lnTo>
                  <a:lnTo>
                    <a:pt x="76" y="0"/>
                  </a:lnTo>
                  <a:lnTo>
                    <a:pt x="92" y="40"/>
                  </a:lnTo>
                  <a:lnTo>
                    <a:pt x="137" y="74"/>
                  </a:lnTo>
                  <a:lnTo>
                    <a:pt x="121" y="95"/>
                  </a:lnTo>
                  <a:lnTo>
                    <a:pt x="136" y="100"/>
                  </a:lnTo>
                  <a:lnTo>
                    <a:pt x="152" y="124"/>
                  </a:lnTo>
                  <a:lnTo>
                    <a:pt x="206" y="138"/>
                  </a:lnTo>
                  <a:lnTo>
                    <a:pt x="165" y="179"/>
                  </a:lnTo>
                  <a:lnTo>
                    <a:pt x="122" y="194"/>
                  </a:lnTo>
                  <a:lnTo>
                    <a:pt x="83" y="200"/>
                  </a:lnTo>
                  <a:lnTo>
                    <a:pt x="39" y="185"/>
                  </a:lnTo>
                  <a:lnTo>
                    <a:pt x="24" y="156"/>
                  </a:lnTo>
                  <a:lnTo>
                    <a:pt x="0" y="14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14" name="Freeform 129">
              <a:extLst>
                <a:ext uri="{FF2B5EF4-FFF2-40B4-BE49-F238E27FC236}">
                  <a16:creationId xmlns:a16="http://schemas.microsoft.com/office/drawing/2014/main" id="{2870CA55-135E-4C00-B04C-C0044818A775}"/>
                </a:ext>
              </a:extLst>
            </p:cNvPr>
            <p:cNvSpPr>
              <a:spLocks/>
            </p:cNvSpPr>
            <p:nvPr/>
          </p:nvSpPr>
          <p:spPr bwMode="auto">
            <a:xfrm>
              <a:off x="3651" y="3256"/>
              <a:ext cx="22" cy="27"/>
            </a:xfrm>
            <a:custGeom>
              <a:avLst/>
              <a:gdLst>
                <a:gd name="T0" fmla="*/ 0 w 22"/>
                <a:gd name="T1" fmla="*/ 21 h 27"/>
                <a:gd name="T2" fmla="*/ 0 w 22"/>
                <a:gd name="T3" fmla="*/ 21 h 27"/>
                <a:gd name="T4" fmla="*/ 15 w 22"/>
                <a:gd name="T5" fmla="*/ 26 h 27"/>
                <a:gd name="T6" fmla="*/ 21 w 22"/>
                <a:gd name="T7" fmla="*/ 18 h 27"/>
                <a:gd name="T8" fmla="*/ 10 w 22"/>
                <a:gd name="T9" fmla="*/ 16 h 27"/>
                <a:gd name="T10" fmla="*/ 21 w 22"/>
                <a:gd name="T11" fmla="*/ 10 h 27"/>
                <a:gd name="T12" fmla="*/ 16 w 22"/>
                <a:gd name="T13" fmla="*/ 0 h 27"/>
                <a:gd name="T14" fmla="*/ 0 w 22"/>
                <a:gd name="T15" fmla="*/ 21 h 27"/>
                <a:gd name="T16" fmla="*/ 0 w 22"/>
                <a:gd name="T17" fmla="*/ 2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0" y="21"/>
                  </a:moveTo>
                  <a:lnTo>
                    <a:pt x="0" y="21"/>
                  </a:lnTo>
                  <a:lnTo>
                    <a:pt x="15" y="26"/>
                  </a:lnTo>
                  <a:lnTo>
                    <a:pt x="21" y="18"/>
                  </a:lnTo>
                  <a:lnTo>
                    <a:pt x="10" y="16"/>
                  </a:lnTo>
                  <a:lnTo>
                    <a:pt x="21" y="10"/>
                  </a:lnTo>
                  <a:lnTo>
                    <a:pt x="16" y="0"/>
                  </a:lnTo>
                  <a:lnTo>
                    <a:pt x="0" y="21"/>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15" name="Freeform 130">
              <a:extLst>
                <a:ext uri="{FF2B5EF4-FFF2-40B4-BE49-F238E27FC236}">
                  <a16:creationId xmlns:a16="http://schemas.microsoft.com/office/drawing/2014/main" id="{85A367A0-A9E0-44E7-BCF5-0073A23728D2}"/>
                </a:ext>
              </a:extLst>
            </p:cNvPr>
            <p:cNvSpPr>
              <a:spLocks/>
            </p:cNvSpPr>
            <p:nvPr/>
          </p:nvSpPr>
          <p:spPr bwMode="auto">
            <a:xfrm>
              <a:off x="3199" y="3399"/>
              <a:ext cx="77" cy="85"/>
            </a:xfrm>
            <a:custGeom>
              <a:avLst/>
              <a:gdLst>
                <a:gd name="T0" fmla="*/ 0 w 77"/>
                <a:gd name="T1" fmla="*/ 40 h 85"/>
                <a:gd name="T2" fmla="*/ 0 w 77"/>
                <a:gd name="T3" fmla="*/ 40 h 85"/>
                <a:gd name="T4" fmla="*/ 9 w 77"/>
                <a:gd name="T5" fmla="*/ 27 h 85"/>
                <a:gd name="T6" fmla="*/ 14 w 77"/>
                <a:gd name="T7" fmla="*/ 28 h 85"/>
                <a:gd name="T8" fmla="*/ 10 w 77"/>
                <a:gd name="T9" fmla="*/ 17 h 85"/>
                <a:gd name="T10" fmla="*/ 35 w 77"/>
                <a:gd name="T11" fmla="*/ 15 h 85"/>
                <a:gd name="T12" fmla="*/ 35 w 77"/>
                <a:gd name="T13" fmla="*/ 0 h 85"/>
                <a:gd name="T14" fmla="*/ 63 w 77"/>
                <a:gd name="T15" fmla="*/ 1 h 85"/>
                <a:gd name="T16" fmla="*/ 62 w 77"/>
                <a:gd name="T17" fmla="*/ 13 h 85"/>
                <a:gd name="T18" fmla="*/ 76 w 77"/>
                <a:gd name="T19" fmla="*/ 15 h 85"/>
                <a:gd name="T20" fmla="*/ 72 w 77"/>
                <a:gd name="T21" fmla="*/ 61 h 85"/>
                <a:gd name="T22" fmla="*/ 54 w 77"/>
                <a:gd name="T23" fmla="*/ 56 h 85"/>
                <a:gd name="T24" fmla="*/ 33 w 77"/>
                <a:gd name="T25" fmla="*/ 84 h 85"/>
                <a:gd name="T26" fmla="*/ 0 w 77"/>
                <a:gd name="T27" fmla="*/ 40 h 85"/>
                <a:gd name="T28" fmla="*/ 0 w 77"/>
                <a:gd name="T29" fmla="*/ 4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5"/>
                <a:gd name="T47" fmla="*/ 77 w 77"/>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5">
                  <a:moveTo>
                    <a:pt x="0" y="40"/>
                  </a:moveTo>
                  <a:lnTo>
                    <a:pt x="0" y="40"/>
                  </a:lnTo>
                  <a:lnTo>
                    <a:pt x="9" y="27"/>
                  </a:lnTo>
                  <a:lnTo>
                    <a:pt x="14" y="28"/>
                  </a:lnTo>
                  <a:lnTo>
                    <a:pt x="10" y="17"/>
                  </a:lnTo>
                  <a:lnTo>
                    <a:pt x="35" y="15"/>
                  </a:lnTo>
                  <a:lnTo>
                    <a:pt x="35" y="0"/>
                  </a:lnTo>
                  <a:lnTo>
                    <a:pt x="63" y="1"/>
                  </a:lnTo>
                  <a:lnTo>
                    <a:pt x="62" y="13"/>
                  </a:lnTo>
                  <a:lnTo>
                    <a:pt x="76" y="15"/>
                  </a:lnTo>
                  <a:lnTo>
                    <a:pt x="72" y="61"/>
                  </a:lnTo>
                  <a:lnTo>
                    <a:pt x="54" y="56"/>
                  </a:lnTo>
                  <a:lnTo>
                    <a:pt x="33" y="84"/>
                  </a:lnTo>
                  <a:lnTo>
                    <a:pt x="0" y="4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19" name="Freeform 131">
              <a:extLst>
                <a:ext uri="{FF2B5EF4-FFF2-40B4-BE49-F238E27FC236}">
                  <a16:creationId xmlns:a16="http://schemas.microsoft.com/office/drawing/2014/main" id="{FE3AE467-D3BB-415B-869E-ACA867422505}"/>
                </a:ext>
              </a:extLst>
            </p:cNvPr>
            <p:cNvSpPr>
              <a:spLocks/>
            </p:cNvSpPr>
            <p:nvPr/>
          </p:nvSpPr>
          <p:spPr bwMode="auto">
            <a:xfrm>
              <a:off x="2852" y="3244"/>
              <a:ext cx="42" cy="8"/>
            </a:xfrm>
            <a:custGeom>
              <a:avLst/>
              <a:gdLst>
                <a:gd name="T0" fmla="*/ 0 w 42"/>
                <a:gd name="T1" fmla="*/ 7 h 8"/>
                <a:gd name="T2" fmla="*/ 0 w 42"/>
                <a:gd name="T3" fmla="*/ 7 h 8"/>
                <a:gd name="T4" fmla="*/ 2 w 42"/>
                <a:gd name="T5" fmla="*/ 0 h 8"/>
                <a:gd name="T6" fmla="*/ 41 w 42"/>
                <a:gd name="T7" fmla="*/ 2 h 8"/>
                <a:gd name="T8" fmla="*/ 0 w 42"/>
                <a:gd name="T9" fmla="*/ 7 h 8"/>
                <a:gd name="T10" fmla="*/ 0 w 42"/>
                <a:gd name="T11" fmla="*/ 7 h 8"/>
                <a:gd name="T12" fmla="*/ 0 60000 65536"/>
                <a:gd name="T13" fmla="*/ 0 60000 65536"/>
                <a:gd name="T14" fmla="*/ 0 60000 65536"/>
                <a:gd name="T15" fmla="*/ 0 60000 65536"/>
                <a:gd name="T16" fmla="*/ 0 60000 65536"/>
                <a:gd name="T17" fmla="*/ 0 60000 65536"/>
                <a:gd name="T18" fmla="*/ 0 w 42"/>
                <a:gd name="T19" fmla="*/ 0 h 8"/>
                <a:gd name="T20" fmla="*/ 42 w 42"/>
                <a:gd name="T21" fmla="*/ 8 h 8"/>
              </a:gdLst>
              <a:ahLst/>
              <a:cxnLst>
                <a:cxn ang="T12">
                  <a:pos x="T0" y="T1"/>
                </a:cxn>
                <a:cxn ang="T13">
                  <a:pos x="T2" y="T3"/>
                </a:cxn>
                <a:cxn ang="T14">
                  <a:pos x="T4" y="T5"/>
                </a:cxn>
                <a:cxn ang="T15">
                  <a:pos x="T6" y="T7"/>
                </a:cxn>
                <a:cxn ang="T16">
                  <a:pos x="T8" y="T9"/>
                </a:cxn>
                <a:cxn ang="T17">
                  <a:pos x="T10" y="T11"/>
                </a:cxn>
              </a:cxnLst>
              <a:rect l="T18" t="T19" r="T20" b="T21"/>
              <a:pathLst>
                <a:path w="42" h="8">
                  <a:moveTo>
                    <a:pt x="0" y="7"/>
                  </a:moveTo>
                  <a:lnTo>
                    <a:pt x="0" y="7"/>
                  </a:lnTo>
                  <a:lnTo>
                    <a:pt x="2" y="0"/>
                  </a:lnTo>
                  <a:lnTo>
                    <a:pt x="41" y="2"/>
                  </a:lnTo>
                  <a:lnTo>
                    <a:pt x="0" y="7"/>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20" name="Freeform 132">
              <a:extLst>
                <a:ext uri="{FF2B5EF4-FFF2-40B4-BE49-F238E27FC236}">
                  <a16:creationId xmlns:a16="http://schemas.microsoft.com/office/drawing/2014/main" id="{A63A0137-E02E-417A-8F81-290884F147D4}"/>
                </a:ext>
              </a:extLst>
            </p:cNvPr>
            <p:cNvSpPr>
              <a:spLocks/>
            </p:cNvSpPr>
            <p:nvPr/>
          </p:nvSpPr>
          <p:spPr bwMode="auto">
            <a:xfrm>
              <a:off x="3039" y="3277"/>
              <a:ext cx="59" cy="89"/>
            </a:xfrm>
            <a:custGeom>
              <a:avLst/>
              <a:gdLst>
                <a:gd name="T0" fmla="*/ 0 w 59"/>
                <a:gd name="T1" fmla="*/ 83 h 89"/>
                <a:gd name="T2" fmla="*/ 0 w 59"/>
                <a:gd name="T3" fmla="*/ 83 h 89"/>
                <a:gd name="T4" fmla="*/ 5 w 59"/>
                <a:gd name="T5" fmla="*/ 23 h 89"/>
                <a:gd name="T6" fmla="*/ 3 w 59"/>
                <a:gd name="T7" fmla="*/ 4 h 89"/>
                <a:gd name="T8" fmla="*/ 39 w 59"/>
                <a:gd name="T9" fmla="*/ 0 h 89"/>
                <a:gd name="T10" fmla="*/ 58 w 59"/>
                <a:gd name="T11" fmla="*/ 70 h 89"/>
                <a:gd name="T12" fmla="*/ 15 w 59"/>
                <a:gd name="T13" fmla="*/ 88 h 89"/>
                <a:gd name="T14" fmla="*/ 0 w 59"/>
                <a:gd name="T15" fmla="*/ 83 h 89"/>
                <a:gd name="T16" fmla="*/ 0 w 59"/>
                <a:gd name="T17" fmla="*/ 8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9"/>
                <a:gd name="T29" fmla="*/ 59 w 5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9">
                  <a:moveTo>
                    <a:pt x="0" y="83"/>
                  </a:moveTo>
                  <a:lnTo>
                    <a:pt x="0" y="83"/>
                  </a:lnTo>
                  <a:lnTo>
                    <a:pt x="5" y="23"/>
                  </a:lnTo>
                  <a:lnTo>
                    <a:pt x="3" y="4"/>
                  </a:lnTo>
                  <a:lnTo>
                    <a:pt x="39" y="0"/>
                  </a:lnTo>
                  <a:lnTo>
                    <a:pt x="58" y="70"/>
                  </a:lnTo>
                  <a:lnTo>
                    <a:pt x="15" y="88"/>
                  </a:lnTo>
                  <a:lnTo>
                    <a:pt x="0" y="83"/>
                  </a:lnTo>
                </a:path>
              </a:pathLst>
            </a:custGeom>
            <a:solidFill>
              <a:schemeClr val="tx2"/>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21" name="Freeform 133">
              <a:extLst>
                <a:ext uri="{FF2B5EF4-FFF2-40B4-BE49-F238E27FC236}">
                  <a16:creationId xmlns:a16="http://schemas.microsoft.com/office/drawing/2014/main" id="{1C0E65F1-444C-474D-A0BD-04019A1BAAC6}"/>
                </a:ext>
              </a:extLst>
            </p:cNvPr>
            <p:cNvSpPr>
              <a:spLocks/>
            </p:cNvSpPr>
            <p:nvPr/>
          </p:nvSpPr>
          <p:spPr bwMode="auto">
            <a:xfrm>
              <a:off x="2876" y="3256"/>
              <a:ext cx="101" cy="74"/>
            </a:xfrm>
            <a:custGeom>
              <a:avLst/>
              <a:gdLst>
                <a:gd name="T0" fmla="*/ 0 w 101"/>
                <a:gd name="T1" fmla="*/ 25 h 74"/>
                <a:gd name="T2" fmla="*/ 0 w 101"/>
                <a:gd name="T3" fmla="*/ 25 h 74"/>
                <a:gd name="T4" fmla="*/ 17 w 101"/>
                <a:gd name="T5" fmla="*/ 14 h 74"/>
                <a:gd name="T6" fmla="*/ 17 w 101"/>
                <a:gd name="T7" fmla="*/ 0 h 74"/>
                <a:gd name="T8" fmla="*/ 50 w 101"/>
                <a:gd name="T9" fmla="*/ 3 h 74"/>
                <a:gd name="T10" fmla="*/ 59 w 101"/>
                <a:gd name="T11" fmla="*/ 10 h 74"/>
                <a:gd name="T12" fmla="*/ 82 w 101"/>
                <a:gd name="T13" fmla="*/ 2 h 74"/>
                <a:gd name="T14" fmla="*/ 96 w 101"/>
                <a:gd name="T15" fmla="*/ 35 h 74"/>
                <a:gd name="T16" fmla="*/ 100 w 101"/>
                <a:gd name="T17" fmla="*/ 59 h 74"/>
                <a:gd name="T18" fmla="*/ 91 w 101"/>
                <a:gd name="T19" fmla="*/ 58 h 74"/>
                <a:gd name="T20" fmla="*/ 89 w 101"/>
                <a:gd name="T21" fmla="*/ 71 h 74"/>
                <a:gd name="T22" fmla="*/ 75 w 101"/>
                <a:gd name="T23" fmla="*/ 73 h 74"/>
                <a:gd name="T24" fmla="*/ 74 w 101"/>
                <a:gd name="T25" fmla="*/ 59 h 74"/>
                <a:gd name="T26" fmla="*/ 66 w 101"/>
                <a:gd name="T27" fmla="*/ 59 h 74"/>
                <a:gd name="T28" fmla="*/ 52 w 101"/>
                <a:gd name="T29" fmla="*/ 38 h 74"/>
                <a:gd name="T30" fmla="*/ 23 w 101"/>
                <a:gd name="T31" fmla="*/ 50 h 74"/>
                <a:gd name="T32" fmla="*/ 0 w 101"/>
                <a:gd name="T33" fmla="*/ 25 h 74"/>
                <a:gd name="T34" fmla="*/ 0 w 101"/>
                <a:gd name="T35" fmla="*/ 25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74"/>
                <a:gd name="T56" fmla="*/ 101 w 101"/>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74">
                  <a:moveTo>
                    <a:pt x="0" y="25"/>
                  </a:moveTo>
                  <a:lnTo>
                    <a:pt x="0" y="25"/>
                  </a:lnTo>
                  <a:lnTo>
                    <a:pt x="17" y="14"/>
                  </a:lnTo>
                  <a:lnTo>
                    <a:pt x="17" y="0"/>
                  </a:lnTo>
                  <a:lnTo>
                    <a:pt x="50" y="3"/>
                  </a:lnTo>
                  <a:lnTo>
                    <a:pt x="59" y="10"/>
                  </a:lnTo>
                  <a:lnTo>
                    <a:pt x="82" y="2"/>
                  </a:lnTo>
                  <a:lnTo>
                    <a:pt x="96" y="35"/>
                  </a:lnTo>
                  <a:lnTo>
                    <a:pt x="100" y="59"/>
                  </a:lnTo>
                  <a:lnTo>
                    <a:pt x="91" y="58"/>
                  </a:lnTo>
                  <a:lnTo>
                    <a:pt x="89" y="71"/>
                  </a:lnTo>
                  <a:lnTo>
                    <a:pt x="75" y="73"/>
                  </a:lnTo>
                  <a:lnTo>
                    <a:pt x="74" y="59"/>
                  </a:lnTo>
                  <a:lnTo>
                    <a:pt x="66" y="59"/>
                  </a:lnTo>
                  <a:lnTo>
                    <a:pt x="52" y="38"/>
                  </a:lnTo>
                  <a:lnTo>
                    <a:pt x="23" y="50"/>
                  </a:lnTo>
                  <a:lnTo>
                    <a:pt x="0" y="2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26" name="Freeform 134">
              <a:extLst>
                <a:ext uri="{FF2B5EF4-FFF2-40B4-BE49-F238E27FC236}">
                  <a16:creationId xmlns:a16="http://schemas.microsoft.com/office/drawing/2014/main" id="{10FA0F9B-D640-400F-BDEE-71AEDC838C3E}"/>
                </a:ext>
              </a:extLst>
            </p:cNvPr>
            <p:cNvSpPr>
              <a:spLocks/>
            </p:cNvSpPr>
            <p:nvPr/>
          </p:nvSpPr>
          <p:spPr bwMode="auto">
            <a:xfrm>
              <a:off x="3691" y="3022"/>
              <a:ext cx="26" cy="8"/>
            </a:xfrm>
            <a:custGeom>
              <a:avLst/>
              <a:gdLst>
                <a:gd name="T0" fmla="*/ 0 w 26"/>
                <a:gd name="T1" fmla="*/ 0 h 8"/>
                <a:gd name="T2" fmla="*/ 0 w 26"/>
                <a:gd name="T3" fmla="*/ 0 h 8"/>
                <a:gd name="T4" fmla="*/ 13 w 26"/>
                <a:gd name="T5" fmla="*/ 7 h 8"/>
                <a:gd name="T6" fmla="*/ 25 w 26"/>
                <a:gd name="T7" fmla="*/ 2 h 8"/>
                <a:gd name="T8" fmla="*/ 0 w 26"/>
                <a:gd name="T9" fmla="*/ 0 h 8"/>
                <a:gd name="T10" fmla="*/ 0 w 26"/>
                <a:gd name="T11" fmla="*/ 0 h 8"/>
                <a:gd name="T12" fmla="*/ 0 60000 65536"/>
                <a:gd name="T13" fmla="*/ 0 60000 65536"/>
                <a:gd name="T14" fmla="*/ 0 60000 65536"/>
                <a:gd name="T15" fmla="*/ 0 60000 65536"/>
                <a:gd name="T16" fmla="*/ 0 60000 65536"/>
                <a:gd name="T17" fmla="*/ 0 60000 65536"/>
                <a:gd name="T18" fmla="*/ 0 w 26"/>
                <a:gd name="T19" fmla="*/ 0 h 8"/>
                <a:gd name="T20" fmla="*/ 26 w 26"/>
                <a:gd name="T21" fmla="*/ 8 h 8"/>
              </a:gdLst>
              <a:ahLst/>
              <a:cxnLst>
                <a:cxn ang="T12">
                  <a:pos x="T0" y="T1"/>
                </a:cxn>
                <a:cxn ang="T13">
                  <a:pos x="T2" y="T3"/>
                </a:cxn>
                <a:cxn ang="T14">
                  <a:pos x="T4" y="T5"/>
                </a:cxn>
                <a:cxn ang="T15">
                  <a:pos x="T6" y="T7"/>
                </a:cxn>
                <a:cxn ang="T16">
                  <a:pos x="T8" y="T9"/>
                </a:cxn>
                <a:cxn ang="T17">
                  <a:pos x="T10" y="T11"/>
                </a:cxn>
              </a:cxnLst>
              <a:rect l="T18" t="T19" r="T20" b="T21"/>
              <a:pathLst>
                <a:path w="26" h="8">
                  <a:moveTo>
                    <a:pt x="0" y="0"/>
                  </a:moveTo>
                  <a:lnTo>
                    <a:pt x="0" y="0"/>
                  </a:lnTo>
                  <a:lnTo>
                    <a:pt x="13" y="7"/>
                  </a:lnTo>
                  <a:lnTo>
                    <a:pt x="25" y="2"/>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27" name="Freeform 135">
              <a:extLst>
                <a:ext uri="{FF2B5EF4-FFF2-40B4-BE49-F238E27FC236}">
                  <a16:creationId xmlns:a16="http://schemas.microsoft.com/office/drawing/2014/main" id="{93850DEC-A09F-4DFD-B88E-E58A88854439}"/>
                </a:ext>
              </a:extLst>
            </p:cNvPr>
            <p:cNvSpPr>
              <a:spLocks/>
            </p:cNvSpPr>
            <p:nvPr/>
          </p:nvSpPr>
          <p:spPr bwMode="auto">
            <a:xfrm>
              <a:off x="3544" y="2963"/>
              <a:ext cx="22" cy="58"/>
            </a:xfrm>
            <a:custGeom>
              <a:avLst/>
              <a:gdLst>
                <a:gd name="T0" fmla="*/ 0 w 22"/>
                <a:gd name="T1" fmla="*/ 28 h 58"/>
                <a:gd name="T2" fmla="*/ 0 w 22"/>
                <a:gd name="T3" fmla="*/ 28 h 58"/>
                <a:gd name="T4" fmla="*/ 11 w 22"/>
                <a:gd name="T5" fmla="*/ 57 h 58"/>
                <a:gd name="T6" fmla="*/ 13 w 22"/>
                <a:gd name="T7" fmla="*/ 56 h 58"/>
                <a:gd name="T8" fmla="*/ 19 w 22"/>
                <a:gd name="T9" fmla="*/ 25 h 58"/>
                <a:gd name="T10" fmla="*/ 11 w 22"/>
                <a:gd name="T11" fmla="*/ 28 h 58"/>
                <a:gd name="T12" fmla="*/ 13 w 22"/>
                <a:gd name="T13" fmla="*/ 14 h 58"/>
                <a:gd name="T14" fmla="*/ 20 w 22"/>
                <a:gd name="T15" fmla="*/ 7 h 58"/>
                <a:gd name="T16" fmla="*/ 21 w 22"/>
                <a:gd name="T17" fmla="*/ 0 h 58"/>
                <a:gd name="T18" fmla="*/ 14 w 22"/>
                <a:gd name="T19" fmla="*/ 1 h 58"/>
                <a:gd name="T20" fmla="*/ 0 w 22"/>
                <a:gd name="T21" fmla="*/ 28 h 58"/>
                <a:gd name="T22" fmla="*/ 0 w 22"/>
                <a:gd name="T23" fmla="*/ 2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58"/>
                <a:gd name="T38" fmla="*/ 22 w 22"/>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58">
                  <a:moveTo>
                    <a:pt x="0" y="28"/>
                  </a:moveTo>
                  <a:lnTo>
                    <a:pt x="0" y="28"/>
                  </a:lnTo>
                  <a:lnTo>
                    <a:pt x="11" y="57"/>
                  </a:lnTo>
                  <a:lnTo>
                    <a:pt x="13" y="56"/>
                  </a:lnTo>
                  <a:lnTo>
                    <a:pt x="19" y="25"/>
                  </a:lnTo>
                  <a:lnTo>
                    <a:pt x="11" y="28"/>
                  </a:lnTo>
                  <a:lnTo>
                    <a:pt x="13" y="14"/>
                  </a:lnTo>
                  <a:lnTo>
                    <a:pt x="20" y="7"/>
                  </a:lnTo>
                  <a:lnTo>
                    <a:pt x="21" y="0"/>
                  </a:lnTo>
                  <a:lnTo>
                    <a:pt x="14" y="1"/>
                  </a:lnTo>
                  <a:lnTo>
                    <a:pt x="0" y="2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28" name="Freeform 136">
              <a:extLst>
                <a:ext uri="{FF2B5EF4-FFF2-40B4-BE49-F238E27FC236}">
                  <a16:creationId xmlns:a16="http://schemas.microsoft.com/office/drawing/2014/main" id="{C8656F50-2587-4B49-9910-E40927E6A1A6}"/>
                </a:ext>
              </a:extLst>
            </p:cNvPr>
            <p:cNvSpPr>
              <a:spLocks/>
            </p:cNvSpPr>
            <p:nvPr/>
          </p:nvSpPr>
          <p:spPr bwMode="auto">
            <a:xfrm>
              <a:off x="2964" y="3283"/>
              <a:ext cx="81" cy="87"/>
            </a:xfrm>
            <a:custGeom>
              <a:avLst/>
              <a:gdLst>
                <a:gd name="T0" fmla="*/ 0 w 81"/>
                <a:gd name="T1" fmla="*/ 57 h 87"/>
                <a:gd name="T2" fmla="*/ 0 w 81"/>
                <a:gd name="T3" fmla="*/ 57 h 87"/>
                <a:gd name="T4" fmla="*/ 1 w 81"/>
                <a:gd name="T5" fmla="*/ 44 h 87"/>
                <a:gd name="T6" fmla="*/ 3 w 81"/>
                <a:gd name="T7" fmla="*/ 31 h 87"/>
                <a:gd name="T8" fmla="*/ 12 w 81"/>
                <a:gd name="T9" fmla="*/ 32 h 87"/>
                <a:gd name="T10" fmla="*/ 8 w 81"/>
                <a:gd name="T11" fmla="*/ 8 h 87"/>
                <a:gd name="T12" fmla="*/ 32 w 81"/>
                <a:gd name="T13" fmla="*/ 0 h 87"/>
                <a:gd name="T14" fmla="*/ 46 w 81"/>
                <a:gd name="T15" fmla="*/ 5 h 87"/>
                <a:gd name="T16" fmla="*/ 53 w 81"/>
                <a:gd name="T17" fmla="*/ 14 h 87"/>
                <a:gd name="T18" fmla="*/ 80 w 81"/>
                <a:gd name="T19" fmla="*/ 17 h 87"/>
                <a:gd name="T20" fmla="*/ 75 w 81"/>
                <a:gd name="T21" fmla="*/ 77 h 87"/>
                <a:gd name="T22" fmla="*/ 13 w 81"/>
                <a:gd name="T23" fmla="*/ 86 h 87"/>
                <a:gd name="T24" fmla="*/ 15 w 81"/>
                <a:gd name="T25" fmla="*/ 66 h 87"/>
                <a:gd name="T26" fmla="*/ 0 w 81"/>
                <a:gd name="T27" fmla="*/ 57 h 87"/>
                <a:gd name="T28" fmla="*/ 0 w 81"/>
                <a:gd name="T29" fmla="*/ 5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87"/>
                <a:gd name="T47" fmla="*/ 81 w 81"/>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87">
                  <a:moveTo>
                    <a:pt x="0" y="57"/>
                  </a:moveTo>
                  <a:lnTo>
                    <a:pt x="0" y="57"/>
                  </a:lnTo>
                  <a:lnTo>
                    <a:pt x="1" y="44"/>
                  </a:lnTo>
                  <a:lnTo>
                    <a:pt x="3" y="31"/>
                  </a:lnTo>
                  <a:lnTo>
                    <a:pt x="12" y="32"/>
                  </a:lnTo>
                  <a:lnTo>
                    <a:pt x="8" y="8"/>
                  </a:lnTo>
                  <a:lnTo>
                    <a:pt x="32" y="0"/>
                  </a:lnTo>
                  <a:lnTo>
                    <a:pt x="46" y="5"/>
                  </a:lnTo>
                  <a:lnTo>
                    <a:pt x="53" y="14"/>
                  </a:lnTo>
                  <a:lnTo>
                    <a:pt x="80" y="17"/>
                  </a:lnTo>
                  <a:lnTo>
                    <a:pt x="75" y="77"/>
                  </a:lnTo>
                  <a:lnTo>
                    <a:pt x="13" y="86"/>
                  </a:lnTo>
                  <a:lnTo>
                    <a:pt x="15" y="66"/>
                  </a:lnTo>
                  <a:lnTo>
                    <a:pt x="0" y="57"/>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29" name="Freeform 137">
              <a:extLst>
                <a:ext uri="{FF2B5EF4-FFF2-40B4-BE49-F238E27FC236}">
                  <a16:creationId xmlns:a16="http://schemas.microsoft.com/office/drawing/2014/main" id="{C1DDE007-1430-443B-9709-803968986389}"/>
                </a:ext>
              </a:extLst>
            </p:cNvPr>
            <p:cNvSpPr>
              <a:spLocks/>
            </p:cNvSpPr>
            <p:nvPr/>
          </p:nvSpPr>
          <p:spPr bwMode="auto">
            <a:xfrm>
              <a:off x="3555" y="2960"/>
              <a:ext cx="60" cy="65"/>
            </a:xfrm>
            <a:custGeom>
              <a:avLst/>
              <a:gdLst>
                <a:gd name="T0" fmla="*/ 0 w 60"/>
                <a:gd name="T1" fmla="*/ 31 h 65"/>
                <a:gd name="T2" fmla="*/ 0 w 60"/>
                <a:gd name="T3" fmla="*/ 31 h 65"/>
                <a:gd name="T4" fmla="*/ 2 w 60"/>
                <a:gd name="T5" fmla="*/ 17 h 65"/>
                <a:gd name="T6" fmla="*/ 9 w 60"/>
                <a:gd name="T7" fmla="*/ 10 h 65"/>
                <a:gd name="T8" fmla="*/ 23 w 60"/>
                <a:gd name="T9" fmla="*/ 16 h 65"/>
                <a:gd name="T10" fmla="*/ 53 w 60"/>
                <a:gd name="T11" fmla="*/ 0 h 65"/>
                <a:gd name="T12" fmla="*/ 59 w 60"/>
                <a:gd name="T13" fmla="*/ 18 h 65"/>
                <a:gd name="T14" fmla="*/ 28 w 60"/>
                <a:gd name="T15" fmla="*/ 28 h 65"/>
                <a:gd name="T16" fmla="*/ 44 w 60"/>
                <a:gd name="T17" fmla="*/ 42 h 65"/>
                <a:gd name="T18" fmla="*/ 36 w 60"/>
                <a:gd name="T19" fmla="*/ 51 h 65"/>
                <a:gd name="T20" fmla="*/ 17 w 60"/>
                <a:gd name="T21" fmla="*/ 64 h 65"/>
                <a:gd name="T22" fmla="*/ 2 w 60"/>
                <a:gd name="T23" fmla="*/ 59 h 65"/>
                <a:gd name="T24" fmla="*/ 2 w 60"/>
                <a:gd name="T25" fmla="*/ 59 h 65"/>
                <a:gd name="T26" fmla="*/ 8 w 60"/>
                <a:gd name="T27" fmla="*/ 28 h 65"/>
                <a:gd name="T28" fmla="*/ 0 w 60"/>
                <a:gd name="T29" fmla="*/ 31 h 65"/>
                <a:gd name="T30" fmla="*/ 0 w 60"/>
                <a:gd name="T31" fmla="*/ 3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5"/>
                <a:gd name="T50" fmla="*/ 60 w 60"/>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5">
                  <a:moveTo>
                    <a:pt x="0" y="31"/>
                  </a:moveTo>
                  <a:lnTo>
                    <a:pt x="0" y="31"/>
                  </a:lnTo>
                  <a:lnTo>
                    <a:pt x="2" y="17"/>
                  </a:lnTo>
                  <a:lnTo>
                    <a:pt x="9" y="10"/>
                  </a:lnTo>
                  <a:lnTo>
                    <a:pt x="23" y="16"/>
                  </a:lnTo>
                  <a:lnTo>
                    <a:pt x="53" y="0"/>
                  </a:lnTo>
                  <a:lnTo>
                    <a:pt x="59" y="18"/>
                  </a:lnTo>
                  <a:lnTo>
                    <a:pt x="28" y="28"/>
                  </a:lnTo>
                  <a:lnTo>
                    <a:pt x="44" y="42"/>
                  </a:lnTo>
                  <a:lnTo>
                    <a:pt x="36" y="51"/>
                  </a:lnTo>
                  <a:lnTo>
                    <a:pt x="17" y="64"/>
                  </a:lnTo>
                  <a:lnTo>
                    <a:pt x="2" y="59"/>
                  </a:lnTo>
                  <a:lnTo>
                    <a:pt x="8" y="28"/>
                  </a:lnTo>
                  <a:lnTo>
                    <a:pt x="0" y="31"/>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30" name="Freeform 138">
              <a:extLst>
                <a:ext uri="{FF2B5EF4-FFF2-40B4-BE49-F238E27FC236}">
                  <a16:creationId xmlns:a16="http://schemas.microsoft.com/office/drawing/2014/main" id="{8318834E-DB46-4D91-9C1F-EE40DEDFF94D}"/>
                </a:ext>
              </a:extLst>
            </p:cNvPr>
            <p:cNvSpPr>
              <a:spLocks/>
            </p:cNvSpPr>
            <p:nvPr/>
          </p:nvSpPr>
          <p:spPr bwMode="auto">
            <a:xfrm>
              <a:off x="3544" y="3367"/>
              <a:ext cx="109" cy="126"/>
            </a:xfrm>
            <a:custGeom>
              <a:avLst/>
              <a:gdLst>
                <a:gd name="T0" fmla="*/ 0 w 109"/>
                <a:gd name="T1" fmla="*/ 8 h 126"/>
                <a:gd name="T2" fmla="*/ 0 w 109"/>
                <a:gd name="T3" fmla="*/ 8 h 126"/>
                <a:gd name="T4" fmla="*/ 15 w 109"/>
                <a:gd name="T5" fmla="*/ 34 h 126"/>
                <a:gd name="T6" fmla="*/ 0 w 109"/>
                <a:gd name="T7" fmla="*/ 59 h 126"/>
                <a:gd name="T8" fmla="*/ 11 w 109"/>
                <a:gd name="T9" fmla="*/ 66 h 126"/>
                <a:gd name="T10" fmla="*/ 3 w 109"/>
                <a:gd name="T11" fmla="*/ 75 h 126"/>
                <a:gd name="T12" fmla="*/ 74 w 109"/>
                <a:gd name="T13" fmla="*/ 125 h 126"/>
                <a:gd name="T14" fmla="*/ 104 w 109"/>
                <a:gd name="T15" fmla="*/ 85 h 126"/>
                <a:gd name="T16" fmla="*/ 97 w 109"/>
                <a:gd name="T17" fmla="*/ 74 h 126"/>
                <a:gd name="T18" fmla="*/ 97 w 109"/>
                <a:gd name="T19" fmla="*/ 23 h 126"/>
                <a:gd name="T20" fmla="*/ 108 w 109"/>
                <a:gd name="T21" fmla="*/ 9 h 126"/>
                <a:gd name="T22" fmla="*/ 69 w 109"/>
                <a:gd name="T23" fmla="*/ 15 h 126"/>
                <a:gd name="T24" fmla="*/ 25 w 109"/>
                <a:gd name="T25" fmla="*/ 0 h 126"/>
                <a:gd name="T26" fmla="*/ 0 w 109"/>
                <a:gd name="T27" fmla="*/ 8 h 126"/>
                <a:gd name="T28" fmla="*/ 0 w 109"/>
                <a:gd name="T29" fmla="*/ 8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26"/>
                <a:gd name="T47" fmla="*/ 109 w 109"/>
                <a:gd name="T48" fmla="*/ 126 h 1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26">
                  <a:moveTo>
                    <a:pt x="0" y="8"/>
                  </a:moveTo>
                  <a:lnTo>
                    <a:pt x="0" y="8"/>
                  </a:lnTo>
                  <a:lnTo>
                    <a:pt x="15" y="34"/>
                  </a:lnTo>
                  <a:lnTo>
                    <a:pt x="0" y="59"/>
                  </a:lnTo>
                  <a:lnTo>
                    <a:pt x="11" y="66"/>
                  </a:lnTo>
                  <a:lnTo>
                    <a:pt x="3" y="75"/>
                  </a:lnTo>
                  <a:lnTo>
                    <a:pt x="74" y="125"/>
                  </a:lnTo>
                  <a:lnTo>
                    <a:pt x="104" y="85"/>
                  </a:lnTo>
                  <a:lnTo>
                    <a:pt x="97" y="74"/>
                  </a:lnTo>
                  <a:lnTo>
                    <a:pt x="97" y="23"/>
                  </a:lnTo>
                  <a:lnTo>
                    <a:pt x="108" y="9"/>
                  </a:lnTo>
                  <a:lnTo>
                    <a:pt x="69" y="15"/>
                  </a:lnTo>
                  <a:lnTo>
                    <a:pt x="25" y="0"/>
                  </a:lnTo>
                  <a:lnTo>
                    <a:pt x="0" y="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31" name="Freeform 139">
              <a:extLst>
                <a:ext uri="{FF2B5EF4-FFF2-40B4-BE49-F238E27FC236}">
                  <a16:creationId xmlns:a16="http://schemas.microsoft.com/office/drawing/2014/main" id="{A55C611E-C58D-4A11-AB9D-238AC07C4E6F}"/>
                </a:ext>
              </a:extLst>
            </p:cNvPr>
            <p:cNvSpPr>
              <a:spLocks/>
            </p:cNvSpPr>
            <p:nvPr/>
          </p:nvSpPr>
          <p:spPr bwMode="auto">
            <a:xfrm>
              <a:off x="3716" y="3011"/>
              <a:ext cx="25" cy="22"/>
            </a:xfrm>
            <a:custGeom>
              <a:avLst/>
              <a:gdLst>
                <a:gd name="T0" fmla="*/ 0 w 25"/>
                <a:gd name="T1" fmla="*/ 13 h 22"/>
                <a:gd name="T2" fmla="*/ 0 w 25"/>
                <a:gd name="T3" fmla="*/ 13 h 22"/>
                <a:gd name="T4" fmla="*/ 20 w 25"/>
                <a:gd name="T5" fmla="*/ 0 h 22"/>
                <a:gd name="T6" fmla="*/ 24 w 25"/>
                <a:gd name="T7" fmla="*/ 21 h 22"/>
                <a:gd name="T8" fmla="*/ 0 w 25"/>
                <a:gd name="T9" fmla="*/ 13 h 22"/>
                <a:gd name="T10" fmla="*/ 0 w 25"/>
                <a:gd name="T11" fmla="*/ 13 h 22"/>
                <a:gd name="T12" fmla="*/ 0 60000 65536"/>
                <a:gd name="T13" fmla="*/ 0 60000 65536"/>
                <a:gd name="T14" fmla="*/ 0 60000 65536"/>
                <a:gd name="T15" fmla="*/ 0 60000 65536"/>
                <a:gd name="T16" fmla="*/ 0 60000 65536"/>
                <a:gd name="T17" fmla="*/ 0 60000 65536"/>
                <a:gd name="T18" fmla="*/ 0 w 25"/>
                <a:gd name="T19" fmla="*/ 0 h 22"/>
                <a:gd name="T20" fmla="*/ 25 w 2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5" h="22">
                  <a:moveTo>
                    <a:pt x="0" y="13"/>
                  </a:moveTo>
                  <a:lnTo>
                    <a:pt x="0" y="13"/>
                  </a:lnTo>
                  <a:lnTo>
                    <a:pt x="20" y="0"/>
                  </a:lnTo>
                  <a:lnTo>
                    <a:pt x="24" y="21"/>
                  </a:lnTo>
                  <a:lnTo>
                    <a:pt x="0" y="1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32" name="Freeform 140">
              <a:extLst>
                <a:ext uri="{FF2B5EF4-FFF2-40B4-BE49-F238E27FC236}">
                  <a16:creationId xmlns:a16="http://schemas.microsoft.com/office/drawing/2014/main" id="{971BF9EB-BAC5-4173-A4D2-4797DA89FCDE}"/>
                </a:ext>
              </a:extLst>
            </p:cNvPr>
            <p:cNvSpPr>
              <a:spLocks/>
            </p:cNvSpPr>
            <p:nvPr/>
          </p:nvSpPr>
          <p:spPr bwMode="auto">
            <a:xfrm>
              <a:off x="3558" y="2940"/>
              <a:ext cx="22" cy="25"/>
            </a:xfrm>
            <a:custGeom>
              <a:avLst/>
              <a:gdLst>
                <a:gd name="T0" fmla="*/ 0 w 22"/>
                <a:gd name="T1" fmla="*/ 24 h 25"/>
                <a:gd name="T2" fmla="*/ 0 w 22"/>
                <a:gd name="T3" fmla="*/ 24 h 25"/>
                <a:gd name="T4" fmla="*/ 7 w 22"/>
                <a:gd name="T5" fmla="*/ 23 h 25"/>
                <a:gd name="T6" fmla="*/ 21 w 22"/>
                <a:gd name="T7" fmla="*/ 7 h 25"/>
                <a:gd name="T8" fmla="*/ 14 w 22"/>
                <a:gd name="T9" fmla="*/ 0 h 25"/>
                <a:gd name="T10" fmla="*/ 0 w 22"/>
                <a:gd name="T11" fmla="*/ 24 h 25"/>
                <a:gd name="T12" fmla="*/ 0 w 22"/>
                <a:gd name="T13" fmla="*/ 24 h 25"/>
                <a:gd name="T14" fmla="*/ 0 60000 65536"/>
                <a:gd name="T15" fmla="*/ 0 60000 65536"/>
                <a:gd name="T16" fmla="*/ 0 60000 65536"/>
                <a:gd name="T17" fmla="*/ 0 60000 65536"/>
                <a:gd name="T18" fmla="*/ 0 60000 65536"/>
                <a:gd name="T19" fmla="*/ 0 60000 65536"/>
                <a:gd name="T20" fmla="*/ 0 60000 65536"/>
                <a:gd name="T21" fmla="*/ 0 w 22"/>
                <a:gd name="T22" fmla="*/ 0 h 25"/>
                <a:gd name="T23" fmla="*/ 22 w 2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5">
                  <a:moveTo>
                    <a:pt x="0" y="24"/>
                  </a:moveTo>
                  <a:lnTo>
                    <a:pt x="0" y="24"/>
                  </a:lnTo>
                  <a:lnTo>
                    <a:pt x="7" y="23"/>
                  </a:lnTo>
                  <a:lnTo>
                    <a:pt x="21" y="7"/>
                  </a:lnTo>
                  <a:lnTo>
                    <a:pt x="14" y="0"/>
                  </a:lnTo>
                  <a:lnTo>
                    <a:pt x="0" y="2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33" name="Freeform 141">
              <a:extLst>
                <a:ext uri="{FF2B5EF4-FFF2-40B4-BE49-F238E27FC236}">
                  <a16:creationId xmlns:a16="http://schemas.microsoft.com/office/drawing/2014/main" id="{DF57BE48-1231-49E9-97C5-6D0E7E452E10}"/>
                </a:ext>
              </a:extLst>
            </p:cNvPr>
            <p:cNvSpPr>
              <a:spLocks/>
            </p:cNvSpPr>
            <p:nvPr/>
          </p:nvSpPr>
          <p:spPr bwMode="auto">
            <a:xfrm>
              <a:off x="2925" y="3315"/>
              <a:ext cx="55" cy="55"/>
            </a:xfrm>
            <a:custGeom>
              <a:avLst/>
              <a:gdLst>
                <a:gd name="T0" fmla="*/ 0 w 55"/>
                <a:gd name="T1" fmla="*/ 20 h 55"/>
                <a:gd name="T2" fmla="*/ 0 w 55"/>
                <a:gd name="T3" fmla="*/ 20 h 55"/>
                <a:gd name="T4" fmla="*/ 17 w 55"/>
                <a:gd name="T5" fmla="*/ 0 h 55"/>
                <a:gd name="T6" fmla="*/ 25 w 55"/>
                <a:gd name="T7" fmla="*/ 0 h 55"/>
                <a:gd name="T8" fmla="*/ 26 w 55"/>
                <a:gd name="T9" fmla="*/ 14 h 55"/>
                <a:gd name="T10" fmla="*/ 40 w 55"/>
                <a:gd name="T11" fmla="*/ 12 h 55"/>
                <a:gd name="T12" fmla="*/ 39 w 55"/>
                <a:gd name="T13" fmla="*/ 25 h 55"/>
                <a:gd name="T14" fmla="*/ 54 w 55"/>
                <a:gd name="T15" fmla="*/ 34 h 55"/>
                <a:gd name="T16" fmla="*/ 52 w 55"/>
                <a:gd name="T17" fmla="*/ 54 h 55"/>
                <a:gd name="T18" fmla="*/ 0 w 55"/>
                <a:gd name="T19" fmla="*/ 20 h 55"/>
                <a:gd name="T20" fmla="*/ 0 w 55"/>
                <a:gd name="T21" fmla="*/ 2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5"/>
                <a:gd name="T35" fmla="*/ 55 w 5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5">
                  <a:moveTo>
                    <a:pt x="0" y="20"/>
                  </a:moveTo>
                  <a:lnTo>
                    <a:pt x="0" y="20"/>
                  </a:lnTo>
                  <a:lnTo>
                    <a:pt x="17" y="0"/>
                  </a:lnTo>
                  <a:lnTo>
                    <a:pt x="25" y="0"/>
                  </a:lnTo>
                  <a:lnTo>
                    <a:pt x="26" y="14"/>
                  </a:lnTo>
                  <a:lnTo>
                    <a:pt x="40" y="12"/>
                  </a:lnTo>
                  <a:lnTo>
                    <a:pt x="39" y="25"/>
                  </a:lnTo>
                  <a:lnTo>
                    <a:pt x="54" y="34"/>
                  </a:lnTo>
                  <a:lnTo>
                    <a:pt x="52" y="54"/>
                  </a:lnTo>
                  <a:lnTo>
                    <a:pt x="0" y="2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34" name="Freeform 142">
              <a:extLst>
                <a:ext uri="{FF2B5EF4-FFF2-40B4-BE49-F238E27FC236}">
                  <a16:creationId xmlns:a16="http://schemas.microsoft.com/office/drawing/2014/main" id="{E56DA819-9086-43B8-B6EF-417889A5FB0F}"/>
                </a:ext>
              </a:extLst>
            </p:cNvPr>
            <p:cNvSpPr>
              <a:spLocks/>
            </p:cNvSpPr>
            <p:nvPr/>
          </p:nvSpPr>
          <p:spPr bwMode="auto">
            <a:xfrm>
              <a:off x="3208" y="2964"/>
              <a:ext cx="214" cy="199"/>
            </a:xfrm>
            <a:custGeom>
              <a:avLst/>
              <a:gdLst>
                <a:gd name="T0" fmla="*/ 0 w 214"/>
                <a:gd name="T1" fmla="*/ 103 h 199"/>
                <a:gd name="T2" fmla="*/ 0 w 214"/>
                <a:gd name="T3" fmla="*/ 103 h 199"/>
                <a:gd name="T4" fmla="*/ 0 w 214"/>
                <a:gd name="T5" fmla="*/ 42 h 199"/>
                <a:gd name="T6" fmla="*/ 27 w 214"/>
                <a:gd name="T7" fmla="*/ 0 h 199"/>
                <a:gd name="T8" fmla="*/ 78 w 214"/>
                <a:gd name="T9" fmla="*/ 12 h 199"/>
                <a:gd name="T10" fmla="*/ 87 w 214"/>
                <a:gd name="T11" fmla="*/ 27 h 199"/>
                <a:gd name="T12" fmla="*/ 129 w 214"/>
                <a:gd name="T13" fmla="*/ 42 h 199"/>
                <a:gd name="T14" fmla="*/ 143 w 214"/>
                <a:gd name="T15" fmla="*/ 37 h 199"/>
                <a:gd name="T16" fmla="*/ 144 w 214"/>
                <a:gd name="T17" fmla="*/ 15 h 199"/>
                <a:gd name="T18" fmla="*/ 157 w 214"/>
                <a:gd name="T19" fmla="*/ 5 h 199"/>
                <a:gd name="T20" fmla="*/ 213 w 214"/>
                <a:gd name="T21" fmla="*/ 22 h 199"/>
                <a:gd name="T22" fmla="*/ 207 w 214"/>
                <a:gd name="T23" fmla="*/ 46 h 199"/>
                <a:gd name="T24" fmla="*/ 213 w 214"/>
                <a:gd name="T25" fmla="*/ 162 h 199"/>
                <a:gd name="T26" fmla="*/ 213 w 214"/>
                <a:gd name="T27" fmla="*/ 190 h 199"/>
                <a:gd name="T28" fmla="*/ 201 w 214"/>
                <a:gd name="T29" fmla="*/ 190 h 199"/>
                <a:gd name="T30" fmla="*/ 201 w 214"/>
                <a:gd name="T31" fmla="*/ 198 h 199"/>
                <a:gd name="T32" fmla="*/ 91 w 214"/>
                <a:gd name="T33" fmla="*/ 142 h 199"/>
                <a:gd name="T34" fmla="*/ 77 w 214"/>
                <a:gd name="T35" fmla="*/ 147 h 199"/>
                <a:gd name="T36" fmla="*/ 32 w 214"/>
                <a:gd name="T37" fmla="*/ 141 h 199"/>
                <a:gd name="T38" fmla="*/ 0 w 214"/>
                <a:gd name="T39" fmla="*/ 103 h 199"/>
                <a:gd name="T40" fmla="*/ 0 w 214"/>
                <a:gd name="T41" fmla="*/ 103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199"/>
                <a:gd name="T65" fmla="*/ 214 w 21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199">
                  <a:moveTo>
                    <a:pt x="0" y="103"/>
                  </a:moveTo>
                  <a:lnTo>
                    <a:pt x="0" y="103"/>
                  </a:lnTo>
                  <a:lnTo>
                    <a:pt x="0" y="42"/>
                  </a:lnTo>
                  <a:lnTo>
                    <a:pt x="27" y="0"/>
                  </a:lnTo>
                  <a:lnTo>
                    <a:pt x="78" y="12"/>
                  </a:lnTo>
                  <a:lnTo>
                    <a:pt x="87" y="27"/>
                  </a:lnTo>
                  <a:lnTo>
                    <a:pt x="129" y="42"/>
                  </a:lnTo>
                  <a:lnTo>
                    <a:pt x="143" y="37"/>
                  </a:lnTo>
                  <a:lnTo>
                    <a:pt x="144" y="15"/>
                  </a:lnTo>
                  <a:lnTo>
                    <a:pt x="157" y="5"/>
                  </a:lnTo>
                  <a:lnTo>
                    <a:pt x="213" y="22"/>
                  </a:lnTo>
                  <a:lnTo>
                    <a:pt x="207" y="46"/>
                  </a:lnTo>
                  <a:lnTo>
                    <a:pt x="213" y="162"/>
                  </a:lnTo>
                  <a:lnTo>
                    <a:pt x="213" y="190"/>
                  </a:lnTo>
                  <a:lnTo>
                    <a:pt x="201" y="190"/>
                  </a:lnTo>
                  <a:lnTo>
                    <a:pt x="201" y="198"/>
                  </a:lnTo>
                  <a:lnTo>
                    <a:pt x="91" y="142"/>
                  </a:lnTo>
                  <a:lnTo>
                    <a:pt x="77" y="147"/>
                  </a:lnTo>
                  <a:lnTo>
                    <a:pt x="32" y="141"/>
                  </a:lnTo>
                  <a:lnTo>
                    <a:pt x="0" y="10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35" name="Freeform 143">
              <a:extLst>
                <a:ext uri="{FF2B5EF4-FFF2-40B4-BE49-F238E27FC236}">
                  <a16:creationId xmlns:a16="http://schemas.microsoft.com/office/drawing/2014/main" id="{3AF5EA12-6F46-4B71-8C8F-443048ACC64F}"/>
                </a:ext>
              </a:extLst>
            </p:cNvPr>
            <p:cNvSpPr>
              <a:spLocks/>
            </p:cNvSpPr>
            <p:nvPr/>
          </p:nvSpPr>
          <p:spPr bwMode="auto">
            <a:xfrm>
              <a:off x="3668" y="3595"/>
              <a:ext cx="97" cy="190"/>
            </a:xfrm>
            <a:custGeom>
              <a:avLst/>
              <a:gdLst>
                <a:gd name="T0" fmla="*/ 0 w 97"/>
                <a:gd name="T1" fmla="*/ 135 h 190"/>
                <a:gd name="T2" fmla="*/ 0 w 97"/>
                <a:gd name="T3" fmla="*/ 135 h 190"/>
                <a:gd name="T4" fmla="*/ 9 w 97"/>
                <a:gd name="T5" fmla="*/ 173 h 190"/>
                <a:gd name="T6" fmla="*/ 27 w 97"/>
                <a:gd name="T7" fmla="*/ 189 h 190"/>
                <a:gd name="T8" fmla="*/ 57 w 97"/>
                <a:gd name="T9" fmla="*/ 173 h 190"/>
                <a:gd name="T10" fmla="*/ 90 w 97"/>
                <a:gd name="T11" fmla="*/ 43 h 190"/>
                <a:gd name="T12" fmla="*/ 96 w 97"/>
                <a:gd name="T13" fmla="*/ 48 h 190"/>
                <a:gd name="T14" fmla="*/ 82 w 97"/>
                <a:gd name="T15" fmla="*/ 0 h 190"/>
                <a:gd name="T16" fmla="*/ 64 w 97"/>
                <a:gd name="T17" fmla="*/ 20 h 190"/>
                <a:gd name="T18" fmla="*/ 65 w 97"/>
                <a:gd name="T19" fmla="*/ 34 h 190"/>
                <a:gd name="T20" fmla="*/ 44 w 97"/>
                <a:gd name="T21" fmla="*/ 49 h 190"/>
                <a:gd name="T22" fmla="*/ 17 w 97"/>
                <a:gd name="T23" fmla="*/ 56 h 190"/>
                <a:gd name="T24" fmla="*/ 10 w 97"/>
                <a:gd name="T25" fmla="*/ 73 h 190"/>
                <a:gd name="T26" fmla="*/ 17 w 97"/>
                <a:gd name="T27" fmla="*/ 106 h 190"/>
                <a:gd name="T28" fmla="*/ 0 w 97"/>
                <a:gd name="T29" fmla="*/ 135 h 190"/>
                <a:gd name="T30" fmla="*/ 0 w 97"/>
                <a:gd name="T31" fmla="*/ 135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90"/>
                <a:gd name="T50" fmla="*/ 97 w 97"/>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90">
                  <a:moveTo>
                    <a:pt x="0" y="135"/>
                  </a:moveTo>
                  <a:lnTo>
                    <a:pt x="0" y="135"/>
                  </a:lnTo>
                  <a:lnTo>
                    <a:pt x="9" y="173"/>
                  </a:lnTo>
                  <a:lnTo>
                    <a:pt x="27" y="189"/>
                  </a:lnTo>
                  <a:lnTo>
                    <a:pt x="57" y="173"/>
                  </a:lnTo>
                  <a:lnTo>
                    <a:pt x="90" y="43"/>
                  </a:lnTo>
                  <a:lnTo>
                    <a:pt x="96" y="48"/>
                  </a:lnTo>
                  <a:lnTo>
                    <a:pt x="82" y="0"/>
                  </a:lnTo>
                  <a:lnTo>
                    <a:pt x="64" y="20"/>
                  </a:lnTo>
                  <a:lnTo>
                    <a:pt x="65" y="34"/>
                  </a:lnTo>
                  <a:lnTo>
                    <a:pt x="44" y="49"/>
                  </a:lnTo>
                  <a:lnTo>
                    <a:pt x="17" y="56"/>
                  </a:lnTo>
                  <a:lnTo>
                    <a:pt x="10" y="73"/>
                  </a:lnTo>
                  <a:lnTo>
                    <a:pt x="17" y="106"/>
                  </a:lnTo>
                  <a:lnTo>
                    <a:pt x="0" y="135"/>
                  </a:lnTo>
                </a:path>
              </a:pathLst>
            </a:custGeom>
            <a:solidFill>
              <a:srgbClr val="A5A5A5">
                <a:lumMod val="60000"/>
                <a:lumOff val="4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36" name="Freeform 144">
              <a:extLst>
                <a:ext uri="{FF2B5EF4-FFF2-40B4-BE49-F238E27FC236}">
                  <a16:creationId xmlns:a16="http://schemas.microsoft.com/office/drawing/2014/main" id="{EA94AAEC-34F1-4DB6-88BF-7AF68A28B2AC}"/>
                </a:ext>
              </a:extLst>
            </p:cNvPr>
            <p:cNvSpPr>
              <a:spLocks/>
            </p:cNvSpPr>
            <p:nvPr/>
          </p:nvSpPr>
          <p:spPr bwMode="auto">
            <a:xfrm>
              <a:off x="3527" y="3557"/>
              <a:ext cx="45" cy="107"/>
            </a:xfrm>
            <a:custGeom>
              <a:avLst/>
              <a:gdLst>
                <a:gd name="T0" fmla="*/ 0 w 45"/>
                <a:gd name="T1" fmla="*/ 58 h 107"/>
                <a:gd name="T2" fmla="*/ 0 w 45"/>
                <a:gd name="T3" fmla="*/ 58 h 107"/>
                <a:gd name="T4" fmla="*/ 6 w 45"/>
                <a:gd name="T5" fmla="*/ 64 h 107"/>
                <a:gd name="T6" fmla="*/ 23 w 45"/>
                <a:gd name="T7" fmla="*/ 70 h 107"/>
                <a:gd name="T8" fmla="*/ 21 w 45"/>
                <a:gd name="T9" fmla="*/ 90 h 107"/>
                <a:gd name="T10" fmla="*/ 36 w 45"/>
                <a:gd name="T11" fmla="*/ 106 h 107"/>
                <a:gd name="T12" fmla="*/ 44 w 45"/>
                <a:gd name="T13" fmla="*/ 76 h 107"/>
                <a:gd name="T14" fmla="*/ 30 w 45"/>
                <a:gd name="T15" fmla="*/ 56 h 107"/>
                <a:gd name="T16" fmla="*/ 34 w 45"/>
                <a:gd name="T17" fmla="*/ 67 h 107"/>
                <a:gd name="T18" fmla="*/ 26 w 45"/>
                <a:gd name="T19" fmla="*/ 67 h 107"/>
                <a:gd name="T20" fmla="*/ 17 w 45"/>
                <a:gd name="T21" fmla="*/ 39 h 107"/>
                <a:gd name="T22" fmla="*/ 16 w 45"/>
                <a:gd name="T23" fmla="*/ 3 h 107"/>
                <a:gd name="T24" fmla="*/ 3 w 45"/>
                <a:gd name="T25" fmla="*/ 0 h 107"/>
                <a:gd name="T26" fmla="*/ 14 w 45"/>
                <a:gd name="T27" fmla="*/ 17 h 107"/>
                <a:gd name="T28" fmla="*/ 0 w 45"/>
                <a:gd name="T29" fmla="*/ 58 h 107"/>
                <a:gd name="T30" fmla="*/ 0 w 45"/>
                <a:gd name="T31" fmla="*/ 58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107"/>
                <a:gd name="T50" fmla="*/ 45 w 45"/>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107">
                  <a:moveTo>
                    <a:pt x="0" y="58"/>
                  </a:moveTo>
                  <a:lnTo>
                    <a:pt x="0" y="58"/>
                  </a:lnTo>
                  <a:lnTo>
                    <a:pt x="6" y="64"/>
                  </a:lnTo>
                  <a:lnTo>
                    <a:pt x="23" y="70"/>
                  </a:lnTo>
                  <a:lnTo>
                    <a:pt x="21" y="90"/>
                  </a:lnTo>
                  <a:lnTo>
                    <a:pt x="36" y="106"/>
                  </a:lnTo>
                  <a:lnTo>
                    <a:pt x="44" y="76"/>
                  </a:lnTo>
                  <a:lnTo>
                    <a:pt x="30" y="56"/>
                  </a:lnTo>
                  <a:lnTo>
                    <a:pt x="34" y="67"/>
                  </a:lnTo>
                  <a:lnTo>
                    <a:pt x="26" y="67"/>
                  </a:lnTo>
                  <a:lnTo>
                    <a:pt x="17" y="39"/>
                  </a:lnTo>
                  <a:lnTo>
                    <a:pt x="16" y="3"/>
                  </a:lnTo>
                  <a:lnTo>
                    <a:pt x="3" y="0"/>
                  </a:lnTo>
                  <a:lnTo>
                    <a:pt x="14" y="17"/>
                  </a:lnTo>
                  <a:lnTo>
                    <a:pt x="0" y="5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37" name="Freeform 145">
              <a:extLst>
                <a:ext uri="{FF2B5EF4-FFF2-40B4-BE49-F238E27FC236}">
                  <a16:creationId xmlns:a16="http://schemas.microsoft.com/office/drawing/2014/main" id="{336D8609-D291-4FE5-A416-D6F1CFDE49FA}"/>
                </a:ext>
              </a:extLst>
            </p:cNvPr>
            <p:cNvSpPr>
              <a:spLocks/>
            </p:cNvSpPr>
            <p:nvPr/>
          </p:nvSpPr>
          <p:spPr bwMode="auto">
            <a:xfrm>
              <a:off x="2916" y="3084"/>
              <a:ext cx="221" cy="208"/>
            </a:xfrm>
            <a:custGeom>
              <a:avLst/>
              <a:gdLst>
                <a:gd name="T0" fmla="*/ 0 w 221"/>
                <a:gd name="T1" fmla="*/ 143 h 208"/>
                <a:gd name="T2" fmla="*/ 0 w 221"/>
                <a:gd name="T3" fmla="*/ 143 h 208"/>
                <a:gd name="T4" fmla="*/ 9 w 221"/>
                <a:gd name="T5" fmla="*/ 129 h 208"/>
                <a:gd name="T6" fmla="*/ 20 w 221"/>
                <a:gd name="T7" fmla="*/ 138 h 208"/>
                <a:gd name="T8" fmla="*/ 89 w 221"/>
                <a:gd name="T9" fmla="*/ 134 h 208"/>
                <a:gd name="T10" fmla="*/ 75 w 221"/>
                <a:gd name="T11" fmla="*/ 0 h 208"/>
                <a:gd name="T12" fmla="*/ 99 w 221"/>
                <a:gd name="T13" fmla="*/ 0 h 208"/>
                <a:gd name="T14" fmla="*/ 208 w 221"/>
                <a:gd name="T15" fmla="*/ 72 h 208"/>
                <a:gd name="T16" fmla="*/ 209 w 221"/>
                <a:gd name="T17" fmla="*/ 85 h 208"/>
                <a:gd name="T18" fmla="*/ 220 w 221"/>
                <a:gd name="T19" fmla="*/ 83 h 208"/>
                <a:gd name="T20" fmla="*/ 220 w 221"/>
                <a:gd name="T21" fmla="*/ 126 h 208"/>
                <a:gd name="T22" fmla="*/ 211 w 221"/>
                <a:gd name="T23" fmla="*/ 135 h 208"/>
                <a:gd name="T24" fmla="*/ 167 w 221"/>
                <a:gd name="T25" fmla="*/ 141 h 208"/>
                <a:gd name="T26" fmla="*/ 111 w 221"/>
                <a:gd name="T27" fmla="*/ 165 h 208"/>
                <a:gd name="T28" fmla="*/ 94 w 221"/>
                <a:gd name="T29" fmla="*/ 204 h 208"/>
                <a:gd name="T30" fmla="*/ 80 w 221"/>
                <a:gd name="T31" fmla="*/ 199 h 208"/>
                <a:gd name="T32" fmla="*/ 56 w 221"/>
                <a:gd name="T33" fmla="*/ 207 h 208"/>
                <a:gd name="T34" fmla="*/ 42 w 221"/>
                <a:gd name="T35" fmla="*/ 174 h 208"/>
                <a:gd name="T36" fmla="*/ 19 w 221"/>
                <a:gd name="T37" fmla="*/ 182 h 208"/>
                <a:gd name="T38" fmla="*/ 10 w 221"/>
                <a:gd name="T39" fmla="*/ 175 h 208"/>
                <a:gd name="T40" fmla="*/ 0 w 221"/>
                <a:gd name="T41" fmla="*/ 143 h 208"/>
                <a:gd name="T42" fmla="*/ 0 w 221"/>
                <a:gd name="T43" fmla="*/ 143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
                <a:gd name="T67" fmla="*/ 0 h 208"/>
                <a:gd name="T68" fmla="*/ 221 w 221"/>
                <a:gd name="T69" fmla="*/ 208 h 2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 h="208">
                  <a:moveTo>
                    <a:pt x="0" y="143"/>
                  </a:moveTo>
                  <a:lnTo>
                    <a:pt x="0" y="143"/>
                  </a:lnTo>
                  <a:lnTo>
                    <a:pt x="9" y="129"/>
                  </a:lnTo>
                  <a:lnTo>
                    <a:pt x="20" y="138"/>
                  </a:lnTo>
                  <a:lnTo>
                    <a:pt x="89" y="134"/>
                  </a:lnTo>
                  <a:lnTo>
                    <a:pt x="75" y="0"/>
                  </a:lnTo>
                  <a:lnTo>
                    <a:pt x="99" y="0"/>
                  </a:lnTo>
                  <a:lnTo>
                    <a:pt x="208" y="72"/>
                  </a:lnTo>
                  <a:lnTo>
                    <a:pt x="209" y="85"/>
                  </a:lnTo>
                  <a:lnTo>
                    <a:pt x="220" y="83"/>
                  </a:lnTo>
                  <a:lnTo>
                    <a:pt x="220" y="126"/>
                  </a:lnTo>
                  <a:lnTo>
                    <a:pt x="211" y="135"/>
                  </a:lnTo>
                  <a:lnTo>
                    <a:pt x="167" y="141"/>
                  </a:lnTo>
                  <a:lnTo>
                    <a:pt x="111" y="165"/>
                  </a:lnTo>
                  <a:lnTo>
                    <a:pt x="94" y="204"/>
                  </a:lnTo>
                  <a:lnTo>
                    <a:pt x="80" y="199"/>
                  </a:lnTo>
                  <a:lnTo>
                    <a:pt x="56" y="207"/>
                  </a:lnTo>
                  <a:lnTo>
                    <a:pt x="42" y="174"/>
                  </a:lnTo>
                  <a:lnTo>
                    <a:pt x="19" y="182"/>
                  </a:lnTo>
                  <a:lnTo>
                    <a:pt x="10" y="175"/>
                  </a:lnTo>
                  <a:lnTo>
                    <a:pt x="0" y="14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38" name="Freeform 146">
              <a:extLst>
                <a:ext uri="{FF2B5EF4-FFF2-40B4-BE49-F238E27FC236}">
                  <a16:creationId xmlns:a16="http://schemas.microsoft.com/office/drawing/2014/main" id="{13E95F9A-7A81-430C-BF68-CCD2FF2CFE19}"/>
                </a:ext>
              </a:extLst>
            </p:cNvPr>
            <p:cNvSpPr>
              <a:spLocks/>
            </p:cNvSpPr>
            <p:nvPr/>
          </p:nvSpPr>
          <p:spPr bwMode="auto">
            <a:xfrm>
              <a:off x="2849" y="3051"/>
              <a:ext cx="167" cy="177"/>
            </a:xfrm>
            <a:custGeom>
              <a:avLst/>
              <a:gdLst>
                <a:gd name="T0" fmla="*/ 0 w 167"/>
                <a:gd name="T1" fmla="*/ 89 h 177"/>
                <a:gd name="T2" fmla="*/ 0 w 167"/>
                <a:gd name="T3" fmla="*/ 89 h 177"/>
                <a:gd name="T4" fmla="*/ 10 w 167"/>
                <a:gd name="T5" fmla="*/ 99 h 177"/>
                <a:gd name="T6" fmla="*/ 13 w 167"/>
                <a:gd name="T7" fmla="*/ 125 h 177"/>
                <a:gd name="T8" fmla="*/ 5 w 167"/>
                <a:gd name="T9" fmla="*/ 158 h 177"/>
                <a:gd name="T10" fmla="*/ 36 w 167"/>
                <a:gd name="T11" fmla="*/ 151 h 177"/>
                <a:gd name="T12" fmla="*/ 67 w 167"/>
                <a:gd name="T13" fmla="*/ 176 h 177"/>
                <a:gd name="T14" fmla="*/ 76 w 167"/>
                <a:gd name="T15" fmla="*/ 162 h 177"/>
                <a:gd name="T16" fmla="*/ 87 w 167"/>
                <a:gd name="T17" fmla="*/ 171 h 177"/>
                <a:gd name="T18" fmla="*/ 156 w 167"/>
                <a:gd name="T19" fmla="*/ 167 h 177"/>
                <a:gd name="T20" fmla="*/ 142 w 167"/>
                <a:gd name="T21" fmla="*/ 33 h 177"/>
                <a:gd name="T22" fmla="*/ 166 w 167"/>
                <a:gd name="T23" fmla="*/ 33 h 177"/>
                <a:gd name="T24" fmla="*/ 115 w 167"/>
                <a:gd name="T25" fmla="*/ 0 h 177"/>
                <a:gd name="T26" fmla="*/ 114 w 167"/>
                <a:gd name="T27" fmla="*/ 18 h 177"/>
                <a:gd name="T28" fmla="*/ 70 w 167"/>
                <a:gd name="T29" fmla="*/ 17 h 177"/>
                <a:gd name="T30" fmla="*/ 70 w 167"/>
                <a:gd name="T31" fmla="*/ 54 h 177"/>
                <a:gd name="T32" fmla="*/ 54 w 167"/>
                <a:gd name="T33" fmla="*/ 60 h 177"/>
                <a:gd name="T34" fmla="*/ 55 w 167"/>
                <a:gd name="T35" fmla="*/ 83 h 177"/>
                <a:gd name="T36" fmla="*/ 0 w 167"/>
                <a:gd name="T37" fmla="*/ 89 h 177"/>
                <a:gd name="T38" fmla="*/ 0 w 167"/>
                <a:gd name="T39" fmla="*/ 89 h 1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7"/>
                <a:gd name="T61" fmla="*/ 0 h 177"/>
                <a:gd name="T62" fmla="*/ 167 w 167"/>
                <a:gd name="T63" fmla="*/ 177 h 1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7" h="177">
                  <a:moveTo>
                    <a:pt x="0" y="89"/>
                  </a:moveTo>
                  <a:lnTo>
                    <a:pt x="0" y="89"/>
                  </a:lnTo>
                  <a:lnTo>
                    <a:pt x="10" y="99"/>
                  </a:lnTo>
                  <a:lnTo>
                    <a:pt x="13" y="125"/>
                  </a:lnTo>
                  <a:lnTo>
                    <a:pt x="5" y="158"/>
                  </a:lnTo>
                  <a:lnTo>
                    <a:pt x="36" y="151"/>
                  </a:lnTo>
                  <a:lnTo>
                    <a:pt x="67" y="176"/>
                  </a:lnTo>
                  <a:lnTo>
                    <a:pt x="76" y="162"/>
                  </a:lnTo>
                  <a:lnTo>
                    <a:pt x="87" y="171"/>
                  </a:lnTo>
                  <a:lnTo>
                    <a:pt x="156" y="167"/>
                  </a:lnTo>
                  <a:lnTo>
                    <a:pt x="142" y="33"/>
                  </a:lnTo>
                  <a:lnTo>
                    <a:pt x="166" y="33"/>
                  </a:lnTo>
                  <a:lnTo>
                    <a:pt x="115" y="0"/>
                  </a:lnTo>
                  <a:lnTo>
                    <a:pt x="114" y="18"/>
                  </a:lnTo>
                  <a:lnTo>
                    <a:pt x="70" y="17"/>
                  </a:lnTo>
                  <a:lnTo>
                    <a:pt x="70" y="54"/>
                  </a:lnTo>
                  <a:lnTo>
                    <a:pt x="54" y="60"/>
                  </a:lnTo>
                  <a:lnTo>
                    <a:pt x="55" y="83"/>
                  </a:lnTo>
                  <a:lnTo>
                    <a:pt x="0" y="8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39" name="Freeform 147">
              <a:extLst>
                <a:ext uri="{FF2B5EF4-FFF2-40B4-BE49-F238E27FC236}">
                  <a16:creationId xmlns:a16="http://schemas.microsoft.com/office/drawing/2014/main" id="{A87FE735-DACB-49CF-B29B-F1B6CCD37C72}"/>
                </a:ext>
              </a:extLst>
            </p:cNvPr>
            <p:cNvSpPr>
              <a:spLocks/>
            </p:cNvSpPr>
            <p:nvPr/>
          </p:nvSpPr>
          <p:spPr bwMode="auto">
            <a:xfrm>
              <a:off x="2903" y="2925"/>
              <a:ext cx="161" cy="122"/>
            </a:xfrm>
            <a:custGeom>
              <a:avLst/>
              <a:gdLst>
                <a:gd name="T0" fmla="*/ 0 w 161"/>
                <a:gd name="T1" fmla="*/ 119 h 122"/>
                <a:gd name="T2" fmla="*/ 0 w 161"/>
                <a:gd name="T3" fmla="*/ 119 h 122"/>
                <a:gd name="T4" fmla="*/ 40 w 161"/>
                <a:gd name="T5" fmla="*/ 96 h 122"/>
                <a:gd name="T6" fmla="*/ 54 w 161"/>
                <a:gd name="T7" fmla="*/ 48 h 122"/>
                <a:gd name="T8" fmla="*/ 88 w 161"/>
                <a:gd name="T9" fmla="*/ 24 h 122"/>
                <a:gd name="T10" fmla="*/ 99 w 161"/>
                <a:gd name="T11" fmla="*/ 0 h 122"/>
                <a:gd name="T12" fmla="*/ 148 w 161"/>
                <a:gd name="T13" fmla="*/ 8 h 122"/>
                <a:gd name="T14" fmla="*/ 160 w 161"/>
                <a:gd name="T15" fmla="*/ 53 h 122"/>
                <a:gd name="T16" fmla="*/ 139 w 161"/>
                <a:gd name="T17" fmla="*/ 54 h 122"/>
                <a:gd name="T18" fmla="*/ 127 w 161"/>
                <a:gd name="T19" fmla="*/ 59 h 122"/>
                <a:gd name="T20" fmla="*/ 129 w 161"/>
                <a:gd name="T21" fmla="*/ 71 h 122"/>
                <a:gd name="T22" fmla="*/ 67 w 161"/>
                <a:gd name="T23" fmla="*/ 98 h 122"/>
                <a:gd name="T24" fmla="*/ 60 w 161"/>
                <a:gd name="T25" fmla="*/ 121 h 122"/>
                <a:gd name="T26" fmla="*/ 0 w 161"/>
                <a:gd name="T27" fmla="*/ 119 h 122"/>
                <a:gd name="T28" fmla="*/ 0 w 161"/>
                <a:gd name="T29" fmla="*/ 119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122"/>
                <a:gd name="T47" fmla="*/ 161 w 161"/>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122">
                  <a:moveTo>
                    <a:pt x="0" y="119"/>
                  </a:moveTo>
                  <a:lnTo>
                    <a:pt x="0" y="119"/>
                  </a:lnTo>
                  <a:lnTo>
                    <a:pt x="40" y="96"/>
                  </a:lnTo>
                  <a:lnTo>
                    <a:pt x="54" y="48"/>
                  </a:lnTo>
                  <a:lnTo>
                    <a:pt x="88" y="24"/>
                  </a:lnTo>
                  <a:lnTo>
                    <a:pt x="99" y="0"/>
                  </a:lnTo>
                  <a:lnTo>
                    <a:pt x="148" y="8"/>
                  </a:lnTo>
                  <a:lnTo>
                    <a:pt x="160" y="53"/>
                  </a:lnTo>
                  <a:lnTo>
                    <a:pt x="139" y="54"/>
                  </a:lnTo>
                  <a:lnTo>
                    <a:pt x="127" y="59"/>
                  </a:lnTo>
                  <a:lnTo>
                    <a:pt x="129" y="71"/>
                  </a:lnTo>
                  <a:lnTo>
                    <a:pt x="67" y="98"/>
                  </a:lnTo>
                  <a:lnTo>
                    <a:pt x="60" y="121"/>
                  </a:lnTo>
                  <a:lnTo>
                    <a:pt x="0" y="119"/>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40" name="Freeform 148">
              <a:extLst>
                <a:ext uri="{FF2B5EF4-FFF2-40B4-BE49-F238E27FC236}">
                  <a16:creationId xmlns:a16="http://schemas.microsoft.com/office/drawing/2014/main" id="{191999B9-E110-45FB-BCEA-C168667980D5}"/>
                </a:ext>
              </a:extLst>
            </p:cNvPr>
            <p:cNvSpPr>
              <a:spLocks/>
            </p:cNvSpPr>
            <p:nvPr/>
          </p:nvSpPr>
          <p:spPr bwMode="auto">
            <a:xfrm>
              <a:off x="3489" y="3572"/>
              <a:ext cx="145" cy="228"/>
            </a:xfrm>
            <a:custGeom>
              <a:avLst/>
              <a:gdLst>
                <a:gd name="T0" fmla="*/ 0 w 145"/>
                <a:gd name="T1" fmla="*/ 63 h 228"/>
                <a:gd name="T2" fmla="*/ 0 w 145"/>
                <a:gd name="T3" fmla="*/ 63 h 228"/>
                <a:gd name="T4" fmla="*/ 4 w 145"/>
                <a:gd name="T5" fmla="*/ 70 h 228"/>
                <a:gd name="T6" fmla="*/ 38 w 145"/>
                <a:gd name="T7" fmla="*/ 81 h 228"/>
                <a:gd name="T8" fmla="*/ 41 w 145"/>
                <a:gd name="T9" fmla="*/ 95 h 228"/>
                <a:gd name="T10" fmla="*/ 39 w 145"/>
                <a:gd name="T11" fmla="*/ 131 h 228"/>
                <a:gd name="T12" fmla="*/ 21 w 145"/>
                <a:gd name="T13" fmla="*/ 168 h 228"/>
                <a:gd name="T14" fmla="*/ 26 w 145"/>
                <a:gd name="T15" fmla="*/ 213 h 228"/>
                <a:gd name="T16" fmla="*/ 28 w 145"/>
                <a:gd name="T17" fmla="*/ 227 h 228"/>
                <a:gd name="T18" fmla="*/ 39 w 145"/>
                <a:gd name="T19" fmla="*/ 227 h 228"/>
                <a:gd name="T20" fmla="*/ 39 w 145"/>
                <a:gd name="T21" fmla="*/ 212 h 228"/>
                <a:gd name="T22" fmla="*/ 74 w 145"/>
                <a:gd name="T23" fmla="*/ 191 h 228"/>
                <a:gd name="T24" fmla="*/ 64 w 145"/>
                <a:gd name="T25" fmla="*/ 131 h 228"/>
                <a:gd name="T26" fmla="*/ 143 w 145"/>
                <a:gd name="T27" fmla="*/ 70 h 228"/>
                <a:gd name="T28" fmla="*/ 144 w 145"/>
                <a:gd name="T29" fmla="*/ 0 h 228"/>
                <a:gd name="T30" fmla="*/ 124 w 145"/>
                <a:gd name="T31" fmla="*/ 12 h 228"/>
                <a:gd name="T32" fmla="*/ 69 w 145"/>
                <a:gd name="T33" fmla="*/ 15 h 228"/>
                <a:gd name="T34" fmla="*/ 68 w 145"/>
                <a:gd name="T35" fmla="*/ 41 h 228"/>
                <a:gd name="T36" fmla="*/ 82 w 145"/>
                <a:gd name="T37" fmla="*/ 61 h 228"/>
                <a:gd name="T38" fmla="*/ 74 w 145"/>
                <a:gd name="T39" fmla="*/ 91 h 228"/>
                <a:gd name="T40" fmla="*/ 59 w 145"/>
                <a:gd name="T41" fmla="*/ 75 h 228"/>
                <a:gd name="T42" fmla="*/ 61 w 145"/>
                <a:gd name="T43" fmla="*/ 55 h 228"/>
                <a:gd name="T44" fmla="*/ 44 w 145"/>
                <a:gd name="T45" fmla="*/ 49 h 228"/>
                <a:gd name="T46" fmla="*/ 0 w 145"/>
                <a:gd name="T47" fmla="*/ 63 h 228"/>
                <a:gd name="T48" fmla="*/ 0 w 145"/>
                <a:gd name="T49" fmla="*/ 63 h 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28"/>
                <a:gd name="T77" fmla="*/ 145 w 145"/>
                <a:gd name="T78" fmla="*/ 228 h 2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28">
                  <a:moveTo>
                    <a:pt x="0" y="63"/>
                  </a:moveTo>
                  <a:lnTo>
                    <a:pt x="0" y="63"/>
                  </a:lnTo>
                  <a:lnTo>
                    <a:pt x="4" y="70"/>
                  </a:lnTo>
                  <a:lnTo>
                    <a:pt x="38" y="81"/>
                  </a:lnTo>
                  <a:lnTo>
                    <a:pt x="41" y="95"/>
                  </a:lnTo>
                  <a:lnTo>
                    <a:pt x="39" y="131"/>
                  </a:lnTo>
                  <a:lnTo>
                    <a:pt x="21" y="168"/>
                  </a:lnTo>
                  <a:lnTo>
                    <a:pt x="26" y="213"/>
                  </a:lnTo>
                  <a:lnTo>
                    <a:pt x="28" y="227"/>
                  </a:lnTo>
                  <a:lnTo>
                    <a:pt x="39" y="227"/>
                  </a:lnTo>
                  <a:lnTo>
                    <a:pt x="39" y="212"/>
                  </a:lnTo>
                  <a:lnTo>
                    <a:pt x="74" y="191"/>
                  </a:lnTo>
                  <a:lnTo>
                    <a:pt x="64" y="131"/>
                  </a:lnTo>
                  <a:lnTo>
                    <a:pt x="143" y="70"/>
                  </a:lnTo>
                  <a:lnTo>
                    <a:pt x="144" y="0"/>
                  </a:lnTo>
                  <a:lnTo>
                    <a:pt x="124" y="12"/>
                  </a:lnTo>
                  <a:lnTo>
                    <a:pt x="69" y="15"/>
                  </a:lnTo>
                  <a:lnTo>
                    <a:pt x="68" y="41"/>
                  </a:lnTo>
                  <a:lnTo>
                    <a:pt x="82" y="61"/>
                  </a:lnTo>
                  <a:lnTo>
                    <a:pt x="74" y="91"/>
                  </a:lnTo>
                  <a:lnTo>
                    <a:pt x="59" y="75"/>
                  </a:lnTo>
                  <a:lnTo>
                    <a:pt x="61" y="55"/>
                  </a:lnTo>
                  <a:lnTo>
                    <a:pt x="44" y="49"/>
                  </a:lnTo>
                  <a:lnTo>
                    <a:pt x="0" y="6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41" name="Freeform 149">
              <a:extLst>
                <a:ext uri="{FF2B5EF4-FFF2-40B4-BE49-F238E27FC236}">
                  <a16:creationId xmlns:a16="http://schemas.microsoft.com/office/drawing/2014/main" id="{ED5BDA84-7F66-4CCE-ADAB-14310C05E5BB}"/>
                </a:ext>
              </a:extLst>
            </p:cNvPr>
            <p:cNvSpPr>
              <a:spLocks/>
            </p:cNvSpPr>
            <p:nvPr/>
          </p:nvSpPr>
          <p:spPr bwMode="auto">
            <a:xfrm>
              <a:off x="3083" y="3105"/>
              <a:ext cx="217" cy="166"/>
            </a:xfrm>
            <a:custGeom>
              <a:avLst/>
              <a:gdLst>
                <a:gd name="T0" fmla="*/ 0 w 217"/>
                <a:gd name="T1" fmla="*/ 120 h 166"/>
                <a:gd name="T2" fmla="*/ 0 w 217"/>
                <a:gd name="T3" fmla="*/ 120 h 166"/>
                <a:gd name="T4" fmla="*/ 3 w 217"/>
                <a:gd name="T5" fmla="*/ 133 h 166"/>
                <a:gd name="T6" fmla="*/ 29 w 217"/>
                <a:gd name="T7" fmla="*/ 162 h 166"/>
                <a:gd name="T8" fmla="*/ 36 w 217"/>
                <a:gd name="T9" fmla="*/ 155 h 166"/>
                <a:gd name="T10" fmla="*/ 47 w 217"/>
                <a:gd name="T11" fmla="*/ 165 h 166"/>
                <a:gd name="T12" fmla="*/ 63 w 217"/>
                <a:gd name="T13" fmla="*/ 136 h 166"/>
                <a:gd name="T14" fmla="*/ 125 w 217"/>
                <a:gd name="T15" fmla="*/ 151 h 166"/>
                <a:gd name="T16" fmla="*/ 178 w 217"/>
                <a:gd name="T17" fmla="*/ 136 h 166"/>
                <a:gd name="T18" fmla="*/ 180 w 217"/>
                <a:gd name="T19" fmla="*/ 129 h 166"/>
                <a:gd name="T20" fmla="*/ 208 w 217"/>
                <a:gd name="T21" fmla="*/ 93 h 166"/>
                <a:gd name="T22" fmla="*/ 216 w 217"/>
                <a:gd name="T23" fmla="*/ 44 h 166"/>
                <a:gd name="T24" fmla="*/ 202 w 217"/>
                <a:gd name="T25" fmla="*/ 28 h 166"/>
                <a:gd name="T26" fmla="*/ 202 w 217"/>
                <a:gd name="T27" fmla="*/ 6 h 166"/>
                <a:gd name="T28" fmla="*/ 157 w 217"/>
                <a:gd name="T29" fmla="*/ 0 h 166"/>
                <a:gd name="T30" fmla="*/ 74 w 217"/>
                <a:gd name="T31" fmla="*/ 57 h 166"/>
                <a:gd name="T32" fmla="*/ 53 w 217"/>
                <a:gd name="T33" fmla="*/ 62 h 166"/>
                <a:gd name="T34" fmla="*/ 53 w 217"/>
                <a:gd name="T35" fmla="*/ 105 h 166"/>
                <a:gd name="T36" fmla="*/ 44 w 217"/>
                <a:gd name="T37" fmla="*/ 114 h 166"/>
                <a:gd name="T38" fmla="*/ 0 w 217"/>
                <a:gd name="T39" fmla="*/ 120 h 166"/>
                <a:gd name="T40" fmla="*/ 0 w 217"/>
                <a:gd name="T41" fmla="*/ 12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66"/>
                <a:gd name="T65" fmla="*/ 217 w 217"/>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66">
                  <a:moveTo>
                    <a:pt x="0" y="120"/>
                  </a:moveTo>
                  <a:lnTo>
                    <a:pt x="0" y="120"/>
                  </a:lnTo>
                  <a:lnTo>
                    <a:pt x="3" y="133"/>
                  </a:lnTo>
                  <a:lnTo>
                    <a:pt x="29" y="162"/>
                  </a:lnTo>
                  <a:lnTo>
                    <a:pt x="36" y="155"/>
                  </a:lnTo>
                  <a:lnTo>
                    <a:pt x="47" y="165"/>
                  </a:lnTo>
                  <a:lnTo>
                    <a:pt x="63" y="136"/>
                  </a:lnTo>
                  <a:lnTo>
                    <a:pt x="125" y="151"/>
                  </a:lnTo>
                  <a:lnTo>
                    <a:pt x="178" y="136"/>
                  </a:lnTo>
                  <a:lnTo>
                    <a:pt x="180" y="129"/>
                  </a:lnTo>
                  <a:lnTo>
                    <a:pt x="208" y="93"/>
                  </a:lnTo>
                  <a:lnTo>
                    <a:pt x="216" y="44"/>
                  </a:lnTo>
                  <a:lnTo>
                    <a:pt x="202" y="28"/>
                  </a:lnTo>
                  <a:lnTo>
                    <a:pt x="202" y="6"/>
                  </a:lnTo>
                  <a:lnTo>
                    <a:pt x="157" y="0"/>
                  </a:lnTo>
                  <a:lnTo>
                    <a:pt x="74" y="57"/>
                  </a:lnTo>
                  <a:lnTo>
                    <a:pt x="53" y="62"/>
                  </a:lnTo>
                  <a:lnTo>
                    <a:pt x="53" y="105"/>
                  </a:lnTo>
                  <a:lnTo>
                    <a:pt x="44" y="114"/>
                  </a:lnTo>
                  <a:lnTo>
                    <a:pt x="0" y="12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42" name="Freeform 150">
              <a:extLst>
                <a:ext uri="{FF2B5EF4-FFF2-40B4-BE49-F238E27FC236}">
                  <a16:creationId xmlns:a16="http://schemas.microsoft.com/office/drawing/2014/main" id="{9287B627-7942-4163-B577-BE044F7F4D40}"/>
                </a:ext>
              </a:extLst>
            </p:cNvPr>
            <p:cNvSpPr>
              <a:spLocks/>
            </p:cNvSpPr>
            <p:nvPr/>
          </p:nvSpPr>
          <p:spPr bwMode="auto">
            <a:xfrm>
              <a:off x="3119" y="3241"/>
              <a:ext cx="159" cy="132"/>
            </a:xfrm>
            <a:custGeom>
              <a:avLst/>
              <a:gdLst>
                <a:gd name="T0" fmla="*/ 0 w 159"/>
                <a:gd name="T1" fmla="*/ 102 h 132"/>
                <a:gd name="T2" fmla="*/ 0 w 159"/>
                <a:gd name="T3" fmla="*/ 102 h 132"/>
                <a:gd name="T4" fmla="*/ 11 w 159"/>
                <a:gd name="T5" fmla="*/ 29 h 132"/>
                <a:gd name="T6" fmla="*/ 27 w 159"/>
                <a:gd name="T7" fmla="*/ 0 h 132"/>
                <a:gd name="T8" fmla="*/ 89 w 159"/>
                <a:gd name="T9" fmla="*/ 15 h 132"/>
                <a:gd name="T10" fmla="*/ 142 w 159"/>
                <a:gd name="T11" fmla="*/ 0 h 132"/>
                <a:gd name="T12" fmla="*/ 153 w 159"/>
                <a:gd name="T13" fmla="*/ 17 h 132"/>
                <a:gd name="T14" fmla="*/ 158 w 159"/>
                <a:gd name="T15" fmla="*/ 29 h 132"/>
                <a:gd name="T16" fmla="*/ 144 w 159"/>
                <a:gd name="T17" fmla="*/ 40 h 132"/>
                <a:gd name="T18" fmla="*/ 116 w 159"/>
                <a:gd name="T19" fmla="*/ 99 h 132"/>
                <a:gd name="T20" fmla="*/ 90 w 159"/>
                <a:gd name="T21" fmla="*/ 95 h 132"/>
                <a:gd name="T22" fmla="*/ 76 w 159"/>
                <a:gd name="T23" fmla="*/ 124 h 132"/>
                <a:gd name="T24" fmla="*/ 45 w 159"/>
                <a:gd name="T25" fmla="*/ 131 h 132"/>
                <a:gd name="T26" fmla="*/ 27 w 159"/>
                <a:gd name="T27" fmla="*/ 106 h 132"/>
                <a:gd name="T28" fmla="*/ 0 w 159"/>
                <a:gd name="T29" fmla="*/ 102 h 132"/>
                <a:gd name="T30" fmla="*/ 0 w 159"/>
                <a:gd name="T31" fmla="*/ 102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132"/>
                <a:gd name="T50" fmla="*/ 159 w 159"/>
                <a:gd name="T51" fmla="*/ 132 h 1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132">
                  <a:moveTo>
                    <a:pt x="0" y="102"/>
                  </a:moveTo>
                  <a:lnTo>
                    <a:pt x="0" y="102"/>
                  </a:lnTo>
                  <a:lnTo>
                    <a:pt x="11" y="29"/>
                  </a:lnTo>
                  <a:lnTo>
                    <a:pt x="27" y="0"/>
                  </a:lnTo>
                  <a:lnTo>
                    <a:pt x="89" y="15"/>
                  </a:lnTo>
                  <a:lnTo>
                    <a:pt x="142" y="0"/>
                  </a:lnTo>
                  <a:lnTo>
                    <a:pt x="153" y="17"/>
                  </a:lnTo>
                  <a:lnTo>
                    <a:pt x="158" y="29"/>
                  </a:lnTo>
                  <a:lnTo>
                    <a:pt x="144" y="40"/>
                  </a:lnTo>
                  <a:lnTo>
                    <a:pt x="116" y="99"/>
                  </a:lnTo>
                  <a:lnTo>
                    <a:pt x="90" y="95"/>
                  </a:lnTo>
                  <a:lnTo>
                    <a:pt x="76" y="124"/>
                  </a:lnTo>
                  <a:lnTo>
                    <a:pt x="45" y="131"/>
                  </a:lnTo>
                  <a:lnTo>
                    <a:pt x="27" y="106"/>
                  </a:lnTo>
                  <a:lnTo>
                    <a:pt x="0" y="10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43" name="Freeform 151">
              <a:extLst>
                <a:ext uri="{FF2B5EF4-FFF2-40B4-BE49-F238E27FC236}">
                  <a16:creationId xmlns:a16="http://schemas.microsoft.com/office/drawing/2014/main" id="{B1B81780-71CA-455E-86EA-BC0C9A1086FF}"/>
                </a:ext>
              </a:extLst>
            </p:cNvPr>
            <p:cNvSpPr>
              <a:spLocks/>
            </p:cNvSpPr>
            <p:nvPr/>
          </p:nvSpPr>
          <p:spPr bwMode="auto">
            <a:xfrm>
              <a:off x="2852" y="3256"/>
              <a:ext cx="42" cy="26"/>
            </a:xfrm>
            <a:custGeom>
              <a:avLst/>
              <a:gdLst>
                <a:gd name="T0" fmla="*/ 0 w 42"/>
                <a:gd name="T1" fmla="*/ 3 h 26"/>
                <a:gd name="T2" fmla="*/ 0 w 42"/>
                <a:gd name="T3" fmla="*/ 3 h 26"/>
                <a:gd name="T4" fmla="*/ 12 w 42"/>
                <a:gd name="T5" fmla="*/ 14 h 26"/>
                <a:gd name="T6" fmla="*/ 25 w 42"/>
                <a:gd name="T7" fmla="*/ 11 h 26"/>
                <a:gd name="T8" fmla="*/ 18 w 42"/>
                <a:gd name="T9" fmla="*/ 14 h 26"/>
                <a:gd name="T10" fmla="*/ 24 w 42"/>
                <a:gd name="T11" fmla="*/ 25 h 26"/>
                <a:gd name="T12" fmla="*/ 41 w 42"/>
                <a:gd name="T13" fmla="*/ 14 h 26"/>
                <a:gd name="T14" fmla="*/ 41 w 42"/>
                <a:gd name="T15" fmla="*/ 0 h 26"/>
                <a:gd name="T16" fmla="*/ 0 w 42"/>
                <a:gd name="T17" fmla="*/ 3 h 26"/>
                <a:gd name="T18" fmla="*/ 0 w 42"/>
                <a:gd name="T19" fmla="*/ 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6"/>
                <a:gd name="T32" fmla="*/ 42 w 4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6">
                  <a:moveTo>
                    <a:pt x="0" y="3"/>
                  </a:moveTo>
                  <a:lnTo>
                    <a:pt x="0" y="3"/>
                  </a:lnTo>
                  <a:lnTo>
                    <a:pt x="12" y="14"/>
                  </a:lnTo>
                  <a:lnTo>
                    <a:pt x="25" y="11"/>
                  </a:lnTo>
                  <a:lnTo>
                    <a:pt x="18" y="14"/>
                  </a:lnTo>
                  <a:lnTo>
                    <a:pt x="24" y="25"/>
                  </a:lnTo>
                  <a:lnTo>
                    <a:pt x="41" y="14"/>
                  </a:lnTo>
                  <a:lnTo>
                    <a:pt x="41" y="0"/>
                  </a:lnTo>
                  <a:lnTo>
                    <a:pt x="0" y="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44" name="Freeform 152">
              <a:extLst>
                <a:ext uri="{FF2B5EF4-FFF2-40B4-BE49-F238E27FC236}">
                  <a16:creationId xmlns:a16="http://schemas.microsoft.com/office/drawing/2014/main" id="{DAF2441A-7E7E-4B25-8A13-B57D7E10B9BF}"/>
                </a:ext>
              </a:extLst>
            </p:cNvPr>
            <p:cNvSpPr>
              <a:spLocks/>
            </p:cNvSpPr>
            <p:nvPr/>
          </p:nvSpPr>
          <p:spPr bwMode="auto">
            <a:xfrm>
              <a:off x="3773" y="3068"/>
              <a:ext cx="9" cy="23"/>
            </a:xfrm>
            <a:custGeom>
              <a:avLst/>
              <a:gdLst>
                <a:gd name="T0" fmla="*/ 0 w 9"/>
                <a:gd name="T1" fmla="*/ 18 h 23"/>
                <a:gd name="T2" fmla="*/ 0 w 9"/>
                <a:gd name="T3" fmla="*/ 18 h 23"/>
                <a:gd name="T4" fmla="*/ 4 w 9"/>
                <a:gd name="T5" fmla="*/ 22 h 23"/>
                <a:gd name="T6" fmla="*/ 8 w 9"/>
                <a:gd name="T7" fmla="*/ 21 h 23"/>
                <a:gd name="T8" fmla="*/ 5 w 9"/>
                <a:gd name="T9" fmla="*/ 0 h 23"/>
                <a:gd name="T10" fmla="*/ 0 w 9"/>
                <a:gd name="T11" fmla="*/ 18 h 23"/>
                <a:gd name="T12" fmla="*/ 0 w 9"/>
                <a:gd name="T13" fmla="*/ 18 h 23"/>
                <a:gd name="T14" fmla="*/ 0 60000 65536"/>
                <a:gd name="T15" fmla="*/ 0 60000 65536"/>
                <a:gd name="T16" fmla="*/ 0 60000 65536"/>
                <a:gd name="T17" fmla="*/ 0 60000 65536"/>
                <a:gd name="T18" fmla="*/ 0 60000 65536"/>
                <a:gd name="T19" fmla="*/ 0 60000 65536"/>
                <a:gd name="T20" fmla="*/ 0 60000 65536"/>
                <a:gd name="T21" fmla="*/ 0 w 9"/>
                <a:gd name="T22" fmla="*/ 0 h 23"/>
                <a:gd name="T23" fmla="*/ 9 w 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3">
                  <a:moveTo>
                    <a:pt x="0" y="18"/>
                  </a:moveTo>
                  <a:lnTo>
                    <a:pt x="0" y="18"/>
                  </a:lnTo>
                  <a:lnTo>
                    <a:pt x="4" y="22"/>
                  </a:lnTo>
                  <a:lnTo>
                    <a:pt x="8" y="21"/>
                  </a:lnTo>
                  <a:lnTo>
                    <a:pt x="5" y="0"/>
                  </a:lnTo>
                  <a:lnTo>
                    <a:pt x="0" y="18"/>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45" name="Freeform 153">
              <a:extLst>
                <a:ext uri="{FF2B5EF4-FFF2-40B4-BE49-F238E27FC236}">
                  <a16:creationId xmlns:a16="http://schemas.microsoft.com/office/drawing/2014/main" id="{CE1F884B-3ADE-4E78-9D35-E4F58D9F8C5C}"/>
                </a:ext>
              </a:extLst>
            </p:cNvPr>
            <p:cNvSpPr>
              <a:spLocks/>
            </p:cNvSpPr>
            <p:nvPr/>
          </p:nvSpPr>
          <p:spPr bwMode="auto">
            <a:xfrm>
              <a:off x="3477" y="3443"/>
              <a:ext cx="24" cy="23"/>
            </a:xfrm>
            <a:custGeom>
              <a:avLst/>
              <a:gdLst>
                <a:gd name="T0" fmla="*/ 0 w 24"/>
                <a:gd name="T1" fmla="*/ 22 h 23"/>
                <a:gd name="T2" fmla="*/ 0 w 24"/>
                <a:gd name="T3" fmla="*/ 22 h 23"/>
                <a:gd name="T4" fmla="*/ 9 w 24"/>
                <a:gd name="T5" fmla="*/ 4 h 23"/>
                <a:gd name="T6" fmla="*/ 20 w 24"/>
                <a:gd name="T7" fmla="*/ 0 h 23"/>
                <a:gd name="T8" fmla="*/ 23 w 24"/>
                <a:gd name="T9" fmla="*/ 18 h 23"/>
                <a:gd name="T10" fmla="*/ 0 w 24"/>
                <a:gd name="T11" fmla="*/ 22 h 23"/>
                <a:gd name="T12" fmla="*/ 0 w 24"/>
                <a:gd name="T13" fmla="*/ 22 h 23"/>
                <a:gd name="T14" fmla="*/ 0 60000 65536"/>
                <a:gd name="T15" fmla="*/ 0 60000 65536"/>
                <a:gd name="T16" fmla="*/ 0 60000 65536"/>
                <a:gd name="T17" fmla="*/ 0 60000 65536"/>
                <a:gd name="T18" fmla="*/ 0 60000 65536"/>
                <a:gd name="T19" fmla="*/ 0 60000 65536"/>
                <a:gd name="T20" fmla="*/ 0 60000 65536"/>
                <a:gd name="T21" fmla="*/ 0 w 24"/>
                <a:gd name="T22" fmla="*/ 0 h 23"/>
                <a:gd name="T23" fmla="*/ 24 w 2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3">
                  <a:moveTo>
                    <a:pt x="0" y="22"/>
                  </a:moveTo>
                  <a:lnTo>
                    <a:pt x="0" y="22"/>
                  </a:lnTo>
                  <a:lnTo>
                    <a:pt x="9" y="4"/>
                  </a:lnTo>
                  <a:lnTo>
                    <a:pt x="20" y="0"/>
                  </a:lnTo>
                  <a:lnTo>
                    <a:pt x="23" y="18"/>
                  </a:lnTo>
                  <a:lnTo>
                    <a:pt x="0" y="2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46" name="Freeform 154">
              <a:extLst>
                <a:ext uri="{FF2B5EF4-FFF2-40B4-BE49-F238E27FC236}">
                  <a16:creationId xmlns:a16="http://schemas.microsoft.com/office/drawing/2014/main" id="{BF2307F5-9E7B-4108-B4D8-5300CBCB7582}"/>
                </a:ext>
              </a:extLst>
            </p:cNvPr>
            <p:cNvSpPr>
              <a:spLocks/>
            </p:cNvSpPr>
            <p:nvPr/>
          </p:nvSpPr>
          <p:spPr bwMode="auto">
            <a:xfrm>
              <a:off x="2841" y="3202"/>
              <a:ext cx="86" cy="58"/>
            </a:xfrm>
            <a:custGeom>
              <a:avLst/>
              <a:gdLst>
                <a:gd name="T0" fmla="*/ 0 w 86"/>
                <a:gd name="T1" fmla="*/ 25 h 58"/>
                <a:gd name="T2" fmla="*/ 0 w 86"/>
                <a:gd name="T3" fmla="*/ 25 h 58"/>
                <a:gd name="T4" fmla="*/ 13 w 86"/>
                <a:gd name="T5" fmla="*/ 42 h 58"/>
                <a:gd name="T6" fmla="*/ 52 w 86"/>
                <a:gd name="T7" fmla="*/ 44 h 58"/>
                <a:gd name="T8" fmla="*/ 11 w 86"/>
                <a:gd name="T9" fmla="*/ 49 h 58"/>
                <a:gd name="T10" fmla="*/ 11 w 86"/>
                <a:gd name="T11" fmla="*/ 57 h 58"/>
                <a:gd name="T12" fmla="*/ 52 w 86"/>
                <a:gd name="T13" fmla="*/ 54 h 58"/>
                <a:gd name="T14" fmla="*/ 85 w 86"/>
                <a:gd name="T15" fmla="*/ 57 h 58"/>
                <a:gd name="T16" fmla="*/ 75 w 86"/>
                <a:gd name="T17" fmla="*/ 25 h 58"/>
                <a:gd name="T18" fmla="*/ 44 w 86"/>
                <a:gd name="T19" fmla="*/ 0 h 58"/>
                <a:gd name="T20" fmla="*/ 13 w 86"/>
                <a:gd name="T21" fmla="*/ 7 h 58"/>
                <a:gd name="T22" fmla="*/ 0 w 86"/>
                <a:gd name="T23" fmla="*/ 25 h 58"/>
                <a:gd name="T24" fmla="*/ 0 w 86"/>
                <a:gd name="T25" fmla="*/ 25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58"/>
                <a:gd name="T41" fmla="*/ 86 w 8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58">
                  <a:moveTo>
                    <a:pt x="0" y="25"/>
                  </a:moveTo>
                  <a:lnTo>
                    <a:pt x="0" y="25"/>
                  </a:lnTo>
                  <a:lnTo>
                    <a:pt x="13" y="42"/>
                  </a:lnTo>
                  <a:lnTo>
                    <a:pt x="52" y="44"/>
                  </a:lnTo>
                  <a:lnTo>
                    <a:pt x="11" y="49"/>
                  </a:lnTo>
                  <a:lnTo>
                    <a:pt x="11" y="57"/>
                  </a:lnTo>
                  <a:lnTo>
                    <a:pt x="52" y="54"/>
                  </a:lnTo>
                  <a:lnTo>
                    <a:pt x="85" y="57"/>
                  </a:lnTo>
                  <a:lnTo>
                    <a:pt x="75" y="25"/>
                  </a:lnTo>
                  <a:lnTo>
                    <a:pt x="44" y="0"/>
                  </a:lnTo>
                  <a:lnTo>
                    <a:pt x="13" y="7"/>
                  </a:lnTo>
                  <a:lnTo>
                    <a:pt x="0" y="2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47" name="Freeform 155">
              <a:extLst>
                <a:ext uri="{FF2B5EF4-FFF2-40B4-BE49-F238E27FC236}">
                  <a16:creationId xmlns:a16="http://schemas.microsoft.com/office/drawing/2014/main" id="{5005D75A-B2FC-411E-9863-DC4411DBA88B}"/>
                </a:ext>
              </a:extLst>
            </p:cNvPr>
            <p:cNvSpPr>
              <a:spLocks/>
            </p:cNvSpPr>
            <p:nvPr/>
          </p:nvSpPr>
          <p:spPr bwMode="auto">
            <a:xfrm>
              <a:off x="2899" y="3294"/>
              <a:ext cx="44" cy="42"/>
            </a:xfrm>
            <a:custGeom>
              <a:avLst/>
              <a:gdLst>
                <a:gd name="T0" fmla="*/ 0 w 44"/>
                <a:gd name="T1" fmla="*/ 12 h 42"/>
                <a:gd name="T2" fmla="*/ 0 w 44"/>
                <a:gd name="T3" fmla="*/ 12 h 42"/>
                <a:gd name="T4" fmla="*/ 5 w 44"/>
                <a:gd name="T5" fmla="*/ 28 h 42"/>
                <a:gd name="T6" fmla="*/ 26 w 44"/>
                <a:gd name="T7" fmla="*/ 41 h 42"/>
                <a:gd name="T8" fmla="*/ 43 w 44"/>
                <a:gd name="T9" fmla="*/ 21 h 42"/>
                <a:gd name="T10" fmla="*/ 29 w 44"/>
                <a:gd name="T11" fmla="*/ 0 h 42"/>
                <a:gd name="T12" fmla="*/ 0 w 44"/>
                <a:gd name="T13" fmla="*/ 12 h 42"/>
                <a:gd name="T14" fmla="*/ 0 w 44"/>
                <a:gd name="T15" fmla="*/ 12 h 42"/>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2"/>
                <a:gd name="T26" fmla="*/ 44 w 4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2">
                  <a:moveTo>
                    <a:pt x="0" y="12"/>
                  </a:moveTo>
                  <a:lnTo>
                    <a:pt x="0" y="12"/>
                  </a:lnTo>
                  <a:lnTo>
                    <a:pt x="5" y="28"/>
                  </a:lnTo>
                  <a:lnTo>
                    <a:pt x="26" y="41"/>
                  </a:lnTo>
                  <a:lnTo>
                    <a:pt x="43" y="21"/>
                  </a:lnTo>
                  <a:lnTo>
                    <a:pt x="29" y="0"/>
                  </a:lnTo>
                  <a:lnTo>
                    <a:pt x="0" y="1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48" name="Freeform 156">
              <a:extLst>
                <a:ext uri="{FF2B5EF4-FFF2-40B4-BE49-F238E27FC236}">
                  <a16:creationId xmlns:a16="http://schemas.microsoft.com/office/drawing/2014/main" id="{D2B62D4B-1B1E-4260-84BE-DECBB6DFF095}"/>
                </a:ext>
              </a:extLst>
            </p:cNvPr>
            <p:cNvSpPr>
              <a:spLocks/>
            </p:cNvSpPr>
            <p:nvPr/>
          </p:nvSpPr>
          <p:spPr bwMode="auto">
            <a:xfrm>
              <a:off x="3641" y="3267"/>
              <a:ext cx="140" cy="186"/>
            </a:xfrm>
            <a:custGeom>
              <a:avLst/>
              <a:gdLst>
                <a:gd name="T0" fmla="*/ 0 w 140"/>
                <a:gd name="T1" fmla="*/ 174 h 186"/>
                <a:gd name="T2" fmla="*/ 0 w 140"/>
                <a:gd name="T3" fmla="*/ 174 h 186"/>
                <a:gd name="T4" fmla="*/ 0 w 140"/>
                <a:gd name="T5" fmla="*/ 123 h 186"/>
                <a:gd name="T6" fmla="*/ 11 w 140"/>
                <a:gd name="T7" fmla="*/ 109 h 186"/>
                <a:gd name="T8" fmla="*/ 54 w 140"/>
                <a:gd name="T9" fmla="*/ 94 h 186"/>
                <a:gd name="T10" fmla="*/ 95 w 140"/>
                <a:gd name="T11" fmla="*/ 53 h 186"/>
                <a:gd name="T12" fmla="*/ 41 w 140"/>
                <a:gd name="T13" fmla="*/ 39 h 186"/>
                <a:gd name="T14" fmla="*/ 25 w 140"/>
                <a:gd name="T15" fmla="*/ 15 h 186"/>
                <a:gd name="T16" fmla="*/ 31 w 140"/>
                <a:gd name="T17" fmla="*/ 7 h 186"/>
                <a:gd name="T18" fmla="*/ 52 w 140"/>
                <a:gd name="T19" fmla="*/ 21 h 186"/>
                <a:gd name="T20" fmla="*/ 133 w 140"/>
                <a:gd name="T21" fmla="*/ 0 h 186"/>
                <a:gd name="T22" fmla="*/ 139 w 140"/>
                <a:gd name="T23" fmla="*/ 21 h 186"/>
                <a:gd name="T24" fmla="*/ 90 w 140"/>
                <a:gd name="T25" fmla="*/ 108 h 186"/>
                <a:gd name="T26" fmla="*/ 7 w 140"/>
                <a:gd name="T27" fmla="*/ 185 h 186"/>
                <a:gd name="T28" fmla="*/ 0 w 140"/>
                <a:gd name="T29" fmla="*/ 174 h 186"/>
                <a:gd name="T30" fmla="*/ 0 w 140"/>
                <a:gd name="T31" fmla="*/ 174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
                <a:gd name="T49" fmla="*/ 0 h 186"/>
                <a:gd name="T50" fmla="*/ 140 w 140"/>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 h="186">
                  <a:moveTo>
                    <a:pt x="0" y="174"/>
                  </a:moveTo>
                  <a:lnTo>
                    <a:pt x="0" y="174"/>
                  </a:lnTo>
                  <a:lnTo>
                    <a:pt x="0" y="123"/>
                  </a:lnTo>
                  <a:lnTo>
                    <a:pt x="11" y="109"/>
                  </a:lnTo>
                  <a:lnTo>
                    <a:pt x="54" y="94"/>
                  </a:lnTo>
                  <a:lnTo>
                    <a:pt x="95" y="53"/>
                  </a:lnTo>
                  <a:lnTo>
                    <a:pt x="41" y="39"/>
                  </a:lnTo>
                  <a:lnTo>
                    <a:pt x="25" y="15"/>
                  </a:lnTo>
                  <a:lnTo>
                    <a:pt x="31" y="7"/>
                  </a:lnTo>
                  <a:lnTo>
                    <a:pt x="52" y="21"/>
                  </a:lnTo>
                  <a:lnTo>
                    <a:pt x="133" y="0"/>
                  </a:lnTo>
                  <a:lnTo>
                    <a:pt x="139" y="21"/>
                  </a:lnTo>
                  <a:lnTo>
                    <a:pt x="90" y="108"/>
                  </a:lnTo>
                  <a:lnTo>
                    <a:pt x="7" y="185"/>
                  </a:lnTo>
                  <a:lnTo>
                    <a:pt x="0" y="17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49" name="Freeform 157">
              <a:extLst>
                <a:ext uri="{FF2B5EF4-FFF2-40B4-BE49-F238E27FC236}">
                  <a16:creationId xmlns:a16="http://schemas.microsoft.com/office/drawing/2014/main" id="{2AC63BDB-30F5-412A-86E1-170AC2E97C50}"/>
                </a:ext>
              </a:extLst>
            </p:cNvPr>
            <p:cNvSpPr>
              <a:spLocks/>
            </p:cNvSpPr>
            <p:nvPr/>
          </p:nvSpPr>
          <p:spPr bwMode="auto">
            <a:xfrm>
              <a:off x="3423" y="3642"/>
              <a:ext cx="108" cy="99"/>
            </a:xfrm>
            <a:custGeom>
              <a:avLst/>
              <a:gdLst>
                <a:gd name="T0" fmla="*/ 0 w 108"/>
                <a:gd name="T1" fmla="*/ 30 h 99"/>
                <a:gd name="T2" fmla="*/ 0 w 108"/>
                <a:gd name="T3" fmla="*/ 30 h 99"/>
                <a:gd name="T4" fmla="*/ 0 w 108"/>
                <a:gd name="T5" fmla="*/ 30 h 99"/>
                <a:gd name="T6" fmla="*/ 24 w 108"/>
                <a:gd name="T7" fmla="*/ 31 h 99"/>
                <a:gd name="T8" fmla="*/ 48 w 108"/>
                <a:gd name="T9" fmla="*/ 13 h 99"/>
                <a:gd name="T10" fmla="*/ 49 w 108"/>
                <a:gd name="T11" fmla="*/ 5 h 99"/>
                <a:gd name="T12" fmla="*/ 70 w 108"/>
                <a:gd name="T13" fmla="*/ 0 h 99"/>
                <a:gd name="T14" fmla="*/ 104 w 108"/>
                <a:gd name="T15" fmla="*/ 11 h 99"/>
                <a:gd name="T16" fmla="*/ 107 w 108"/>
                <a:gd name="T17" fmla="*/ 25 h 99"/>
                <a:gd name="T18" fmla="*/ 105 w 108"/>
                <a:gd name="T19" fmla="*/ 61 h 99"/>
                <a:gd name="T20" fmla="*/ 87 w 108"/>
                <a:gd name="T21" fmla="*/ 98 h 99"/>
                <a:gd name="T22" fmla="*/ 56 w 108"/>
                <a:gd name="T23" fmla="*/ 92 h 99"/>
                <a:gd name="T24" fmla="*/ 38 w 108"/>
                <a:gd name="T25" fmla="*/ 83 h 99"/>
                <a:gd name="T26" fmla="*/ 0 w 108"/>
                <a:gd name="T27" fmla="*/ 30 h 99"/>
                <a:gd name="T28" fmla="*/ 0 w 108"/>
                <a:gd name="T29" fmla="*/ 3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99"/>
                <a:gd name="T47" fmla="*/ 108 w 108"/>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99">
                  <a:moveTo>
                    <a:pt x="0" y="30"/>
                  </a:moveTo>
                  <a:lnTo>
                    <a:pt x="0" y="30"/>
                  </a:lnTo>
                  <a:lnTo>
                    <a:pt x="24" y="31"/>
                  </a:lnTo>
                  <a:lnTo>
                    <a:pt x="48" y="13"/>
                  </a:lnTo>
                  <a:lnTo>
                    <a:pt x="49" y="5"/>
                  </a:lnTo>
                  <a:lnTo>
                    <a:pt x="70" y="0"/>
                  </a:lnTo>
                  <a:lnTo>
                    <a:pt x="104" y="11"/>
                  </a:lnTo>
                  <a:lnTo>
                    <a:pt x="107" y="25"/>
                  </a:lnTo>
                  <a:lnTo>
                    <a:pt x="105" y="61"/>
                  </a:lnTo>
                  <a:lnTo>
                    <a:pt x="87" y="98"/>
                  </a:lnTo>
                  <a:lnTo>
                    <a:pt x="56" y="92"/>
                  </a:lnTo>
                  <a:lnTo>
                    <a:pt x="38" y="83"/>
                  </a:lnTo>
                  <a:lnTo>
                    <a:pt x="0" y="3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50" name="Freeform 158">
              <a:extLst>
                <a:ext uri="{FF2B5EF4-FFF2-40B4-BE49-F238E27FC236}">
                  <a16:creationId xmlns:a16="http://schemas.microsoft.com/office/drawing/2014/main" id="{D08ABDFF-7035-47BA-96C6-A1FE07330D9E}"/>
                </a:ext>
              </a:extLst>
            </p:cNvPr>
            <p:cNvSpPr>
              <a:spLocks/>
            </p:cNvSpPr>
            <p:nvPr/>
          </p:nvSpPr>
          <p:spPr bwMode="auto">
            <a:xfrm>
              <a:off x="3239" y="3658"/>
              <a:ext cx="186" cy="175"/>
            </a:xfrm>
            <a:custGeom>
              <a:avLst/>
              <a:gdLst>
                <a:gd name="T0" fmla="*/ 0 w 186"/>
                <a:gd name="T1" fmla="*/ 6 h 175"/>
                <a:gd name="T2" fmla="*/ 0 w 186"/>
                <a:gd name="T3" fmla="*/ 6 h 175"/>
                <a:gd name="T4" fmla="*/ 23 w 186"/>
                <a:gd name="T5" fmla="*/ 0 h 175"/>
                <a:gd name="T6" fmla="*/ 134 w 186"/>
                <a:gd name="T7" fmla="*/ 16 h 175"/>
                <a:gd name="T8" fmla="*/ 159 w 186"/>
                <a:gd name="T9" fmla="*/ 9 h 175"/>
                <a:gd name="T10" fmla="*/ 185 w 186"/>
                <a:gd name="T11" fmla="*/ 12 h 175"/>
                <a:gd name="T12" fmla="*/ 185 w 186"/>
                <a:gd name="T13" fmla="*/ 12 h 175"/>
                <a:gd name="T14" fmla="*/ 162 w 186"/>
                <a:gd name="T15" fmla="*/ 25 h 175"/>
                <a:gd name="T16" fmla="*/ 154 w 186"/>
                <a:gd name="T17" fmla="*/ 16 h 175"/>
                <a:gd name="T18" fmla="*/ 128 w 186"/>
                <a:gd name="T19" fmla="*/ 22 h 175"/>
                <a:gd name="T20" fmla="*/ 128 w 186"/>
                <a:gd name="T21" fmla="*/ 71 h 175"/>
                <a:gd name="T22" fmla="*/ 114 w 186"/>
                <a:gd name="T23" fmla="*/ 71 h 175"/>
                <a:gd name="T24" fmla="*/ 114 w 186"/>
                <a:gd name="T25" fmla="*/ 110 h 175"/>
                <a:gd name="T26" fmla="*/ 114 w 186"/>
                <a:gd name="T27" fmla="*/ 165 h 175"/>
                <a:gd name="T28" fmla="*/ 102 w 186"/>
                <a:gd name="T29" fmla="*/ 174 h 175"/>
                <a:gd name="T30" fmla="*/ 84 w 186"/>
                <a:gd name="T31" fmla="*/ 174 h 175"/>
                <a:gd name="T32" fmla="*/ 75 w 186"/>
                <a:gd name="T33" fmla="*/ 162 h 175"/>
                <a:gd name="T34" fmla="*/ 67 w 186"/>
                <a:gd name="T35" fmla="*/ 168 h 175"/>
                <a:gd name="T36" fmla="*/ 49 w 186"/>
                <a:gd name="T37" fmla="*/ 149 h 175"/>
                <a:gd name="T38" fmla="*/ 39 w 186"/>
                <a:gd name="T39" fmla="*/ 88 h 175"/>
                <a:gd name="T40" fmla="*/ 39 w 186"/>
                <a:gd name="T41" fmla="*/ 81 h 175"/>
                <a:gd name="T42" fmla="*/ 0 w 186"/>
                <a:gd name="T43" fmla="*/ 6 h 175"/>
                <a:gd name="T44" fmla="*/ 0 w 186"/>
                <a:gd name="T45" fmla="*/ 6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6"/>
                <a:gd name="T70" fmla="*/ 0 h 175"/>
                <a:gd name="T71" fmla="*/ 186 w 186"/>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6" h="175">
                  <a:moveTo>
                    <a:pt x="0" y="6"/>
                  </a:moveTo>
                  <a:lnTo>
                    <a:pt x="0" y="6"/>
                  </a:lnTo>
                  <a:lnTo>
                    <a:pt x="23" y="0"/>
                  </a:lnTo>
                  <a:lnTo>
                    <a:pt x="134" y="16"/>
                  </a:lnTo>
                  <a:lnTo>
                    <a:pt x="159" y="9"/>
                  </a:lnTo>
                  <a:lnTo>
                    <a:pt x="185" y="12"/>
                  </a:lnTo>
                  <a:lnTo>
                    <a:pt x="162" y="25"/>
                  </a:lnTo>
                  <a:lnTo>
                    <a:pt x="154" y="16"/>
                  </a:lnTo>
                  <a:lnTo>
                    <a:pt x="128" y="22"/>
                  </a:lnTo>
                  <a:lnTo>
                    <a:pt x="128" y="71"/>
                  </a:lnTo>
                  <a:lnTo>
                    <a:pt x="114" y="71"/>
                  </a:lnTo>
                  <a:lnTo>
                    <a:pt x="114" y="110"/>
                  </a:lnTo>
                  <a:lnTo>
                    <a:pt x="114" y="165"/>
                  </a:lnTo>
                  <a:lnTo>
                    <a:pt x="102" y="174"/>
                  </a:lnTo>
                  <a:lnTo>
                    <a:pt x="84" y="174"/>
                  </a:lnTo>
                  <a:lnTo>
                    <a:pt x="75" y="162"/>
                  </a:lnTo>
                  <a:lnTo>
                    <a:pt x="67" y="168"/>
                  </a:lnTo>
                  <a:lnTo>
                    <a:pt x="49" y="149"/>
                  </a:lnTo>
                  <a:lnTo>
                    <a:pt x="39" y="88"/>
                  </a:lnTo>
                  <a:lnTo>
                    <a:pt x="39" y="81"/>
                  </a:lnTo>
                  <a:lnTo>
                    <a:pt x="0" y="6"/>
                  </a:lnTo>
                </a:path>
              </a:pathLst>
            </a:custGeom>
            <a:solidFill>
              <a:schemeClr val="bg1">
                <a:lumMod val="75000"/>
              </a:scheme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51" name="Freeform 159">
              <a:extLst>
                <a:ext uri="{FF2B5EF4-FFF2-40B4-BE49-F238E27FC236}">
                  <a16:creationId xmlns:a16="http://schemas.microsoft.com/office/drawing/2014/main" id="{B4FBDB28-C81C-4A0C-AA37-10B7B8678162}"/>
                </a:ext>
              </a:extLst>
            </p:cNvPr>
            <p:cNvSpPr>
              <a:spLocks/>
            </p:cNvSpPr>
            <p:nvPr/>
          </p:nvSpPr>
          <p:spPr bwMode="auto">
            <a:xfrm>
              <a:off x="2849" y="3044"/>
              <a:ext cx="116" cy="97"/>
            </a:xfrm>
            <a:custGeom>
              <a:avLst/>
              <a:gdLst>
                <a:gd name="T0" fmla="*/ 0 w 116"/>
                <a:gd name="T1" fmla="*/ 96 h 97"/>
                <a:gd name="T2" fmla="*/ 0 w 116"/>
                <a:gd name="T3" fmla="*/ 96 h 97"/>
                <a:gd name="T4" fmla="*/ 54 w 116"/>
                <a:gd name="T5" fmla="*/ 0 h 97"/>
                <a:gd name="T6" fmla="*/ 114 w 116"/>
                <a:gd name="T7" fmla="*/ 2 h 97"/>
                <a:gd name="T8" fmla="*/ 115 w 116"/>
                <a:gd name="T9" fmla="*/ 7 h 97"/>
                <a:gd name="T10" fmla="*/ 114 w 116"/>
                <a:gd name="T11" fmla="*/ 25 h 97"/>
                <a:gd name="T12" fmla="*/ 70 w 116"/>
                <a:gd name="T13" fmla="*/ 24 h 97"/>
                <a:gd name="T14" fmla="*/ 70 w 116"/>
                <a:gd name="T15" fmla="*/ 61 h 97"/>
                <a:gd name="T16" fmla="*/ 54 w 116"/>
                <a:gd name="T17" fmla="*/ 67 h 97"/>
                <a:gd name="T18" fmla="*/ 55 w 116"/>
                <a:gd name="T19" fmla="*/ 90 h 97"/>
                <a:gd name="T20" fmla="*/ 0 w 116"/>
                <a:gd name="T21" fmla="*/ 96 h 97"/>
                <a:gd name="T22" fmla="*/ 0 w 116"/>
                <a:gd name="T23" fmla="*/ 9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97"/>
                <a:gd name="T38" fmla="*/ 116 w 116"/>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97">
                  <a:moveTo>
                    <a:pt x="0" y="96"/>
                  </a:moveTo>
                  <a:lnTo>
                    <a:pt x="0" y="96"/>
                  </a:lnTo>
                  <a:lnTo>
                    <a:pt x="54" y="0"/>
                  </a:lnTo>
                  <a:lnTo>
                    <a:pt x="114" y="2"/>
                  </a:lnTo>
                  <a:lnTo>
                    <a:pt x="115" y="7"/>
                  </a:lnTo>
                  <a:lnTo>
                    <a:pt x="114" y="25"/>
                  </a:lnTo>
                  <a:lnTo>
                    <a:pt x="70" y="24"/>
                  </a:lnTo>
                  <a:lnTo>
                    <a:pt x="70" y="61"/>
                  </a:lnTo>
                  <a:lnTo>
                    <a:pt x="54" y="67"/>
                  </a:lnTo>
                  <a:lnTo>
                    <a:pt x="55" y="90"/>
                  </a:lnTo>
                  <a:lnTo>
                    <a:pt x="0" y="96"/>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52" name="Freeform 160">
              <a:extLst>
                <a:ext uri="{FF2B5EF4-FFF2-40B4-BE49-F238E27FC236}">
                  <a16:creationId xmlns:a16="http://schemas.microsoft.com/office/drawing/2014/main" id="{4E7723CE-83D5-46E5-8CD9-1802417BF7CA}"/>
                </a:ext>
              </a:extLst>
            </p:cNvPr>
            <p:cNvSpPr>
              <a:spLocks/>
            </p:cNvSpPr>
            <p:nvPr/>
          </p:nvSpPr>
          <p:spPr bwMode="auto">
            <a:xfrm>
              <a:off x="3380" y="3111"/>
              <a:ext cx="227" cy="270"/>
            </a:xfrm>
            <a:custGeom>
              <a:avLst/>
              <a:gdLst>
                <a:gd name="T0" fmla="*/ 0 w 227"/>
                <a:gd name="T1" fmla="*/ 142 h 270"/>
                <a:gd name="T2" fmla="*/ 0 w 227"/>
                <a:gd name="T3" fmla="*/ 142 h 270"/>
                <a:gd name="T4" fmla="*/ 10 w 227"/>
                <a:gd name="T5" fmla="*/ 169 h 270"/>
                <a:gd name="T6" fmla="*/ 20 w 227"/>
                <a:gd name="T7" fmla="*/ 198 h 270"/>
                <a:gd name="T8" fmla="*/ 43 w 227"/>
                <a:gd name="T9" fmla="*/ 209 h 270"/>
                <a:gd name="T10" fmla="*/ 76 w 227"/>
                <a:gd name="T11" fmla="*/ 249 h 270"/>
                <a:gd name="T12" fmla="*/ 122 w 227"/>
                <a:gd name="T13" fmla="*/ 269 h 270"/>
                <a:gd name="T14" fmla="*/ 164 w 227"/>
                <a:gd name="T15" fmla="*/ 264 h 270"/>
                <a:gd name="T16" fmla="*/ 189 w 227"/>
                <a:gd name="T17" fmla="*/ 256 h 270"/>
                <a:gd name="T18" fmla="*/ 174 w 227"/>
                <a:gd name="T19" fmla="*/ 227 h 270"/>
                <a:gd name="T20" fmla="*/ 150 w 227"/>
                <a:gd name="T21" fmla="*/ 211 h 270"/>
                <a:gd name="T22" fmla="*/ 166 w 227"/>
                <a:gd name="T23" fmla="*/ 200 h 270"/>
                <a:gd name="T24" fmla="*/ 167 w 227"/>
                <a:gd name="T25" fmla="*/ 176 h 270"/>
                <a:gd name="T26" fmla="*/ 194 w 227"/>
                <a:gd name="T27" fmla="*/ 143 h 270"/>
                <a:gd name="T28" fmla="*/ 205 w 227"/>
                <a:gd name="T29" fmla="*/ 84 h 270"/>
                <a:gd name="T30" fmla="*/ 226 w 227"/>
                <a:gd name="T31" fmla="*/ 71 h 270"/>
                <a:gd name="T32" fmla="*/ 210 w 227"/>
                <a:gd name="T33" fmla="*/ 59 h 270"/>
                <a:gd name="T34" fmla="*/ 203 w 227"/>
                <a:gd name="T35" fmla="*/ 16 h 270"/>
                <a:gd name="T36" fmla="*/ 185 w 227"/>
                <a:gd name="T37" fmla="*/ 0 h 270"/>
                <a:gd name="T38" fmla="*/ 164 w 227"/>
                <a:gd name="T39" fmla="*/ 18 h 270"/>
                <a:gd name="T40" fmla="*/ 41 w 227"/>
                <a:gd name="T41" fmla="*/ 15 h 270"/>
                <a:gd name="T42" fmla="*/ 41 w 227"/>
                <a:gd name="T43" fmla="*/ 43 h 270"/>
                <a:gd name="T44" fmla="*/ 29 w 227"/>
                <a:gd name="T45" fmla="*/ 43 h 270"/>
                <a:gd name="T46" fmla="*/ 29 w 227"/>
                <a:gd name="T47" fmla="*/ 51 h 270"/>
                <a:gd name="T48" fmla="*/ 28 w 227"/>
                <a:gd name="T49" fmla="*/ 103 h 270"/>
                <a:gd name="T50" fmla="*/ 14 w 227"/>
                <a:gd name="T51" fmla="*/ 106 h 270"/>
                <a:gd name="T52" fmla="*/ 0 w 227"/>
                <a:gd name="T53" fmla="*/ 142 h 270"/>
                <a:gd name="T54" fmla="*/ 0 w 227"/>
                <a:gd name="T55" fmla="*/ 142 h 2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7"/>
                <a:gd name="T85" fmla="*/ 0 h 270"/>
                <a:gd name="T86" fmla="*/ 227 w 227"/>
                <a:gd name="T87" fmla="*/ 270 h 2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7" h="270">
                  <a:moveTo>
                    <a:pt x="0" y="142"/>
                  </a:moveTo>
                  <a:lnTo>
                    <a:pt x="0" y="142"/>
                  </a:lnTo>
                  <a:lnTo>
                    <a:pt x="10" y="169"/>
                  </a:lnTo>
                  <a:lnTo>
                    <a:pt x="20" y="198"/>
                  </a:lnTo>
                  <a:lnTo>
                    <a:pt x="43" y="209"/>
                  </a:lnTo>
                  <a:lnTo>
                    <a:pt x="76" y="249"/>
                  </a:lnTo>
                  <a:lnTo>
                    <a:pt x="122" y="269"/>
                  </a:lnTo>
                  <a:lnTo>
                    <a:pt x="164" y="264"/>
                  </a:lnTo>
                  <a:lnTo>
                    <a:pt x="189" y="256"/>
                  </a:lnTo>
                  <a:lnTo>
                    <a:pt x="174" y="227"/>
                  </a:lnTo>
                  <a:lnTo>
                    <a:pt x="150" y="211"/>
                  </a:lnTo>
                  <a:lnTo>
                    <a:pt x="166" y="200"/>
                  </a:lnTo>
                  <a:lnTo>
                    <a:pt x="167" y="176"/>
                  </a:lnTo>
                  <a:lnTo>
                    <a:pt x="194" y="143"/>
                  </a:lnTo>
                  <a:lnTo>
                    <a:pt x="205" y="84"/>
                  </a:lnTo>
                  <a:lnTo>
                    <a:pt x="226" y="71"/>
                  </a:lnTo>
                  <a:lnTo>
                    <a:pt x="210" y="59"/>
                  </a:lnTo>
                  <a:lnTo>
                    <a:pt x="203" y="16"/>
                  </a:lnTo>
                  <a:lnTo>
                    <a:pt x="185" y="0"/>
                  </a:lnTo>
                  <a:lnTo>
                    <a:pt x="164" y="18"/>
                  </a:lnTo>
                  <a:lnTo>
                    <a:pt x="41" y="15"/>
                  </a:lnTo>
                  <a:lnTo>
                    <a:pt x="41" y="43"/>
                  </a:lnTo>
                  <a:lnTo>
                    <a:pt x="29" y="43"/>
                  </a:lnTo>
                  <a:lnTo>
                    <a:pt x="29" y="51"/>
                  </a:lnTo>
                  <a:lnTo>
                    <a:pt x="28" y="103"/>
                  </a:lnTo>
                  <a:lnTo>
                    <a:pt x="14" y="106"/>
                  </a:lnTo>
                  <a:lnTo>
                    <a:pt x="0" y="14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53" name="Freeform 161">
              <a:extLst>
                <a:ext uri="{FF2B5EF4-FFF2-40B4-BE49-F238E27FC236}">
                  <a16:creationId xmlns:a16="http://schemas.microsoft.com/office/drawing/2014/main" id="{CAE8B7E0-1CA1-4BEE-8099-C9B922C8FC42}"/>
                </a:ext>
              </a:extLst>
            </p:cNvPr>
            <p:cNvSpPr>
              <a:spLocks/>
            </p:cNvSpPr>
            <p:nvPr/>
          </p:nvSpPr>
          <p:spPr bwMode="auto">
            <a:xfrm>
              <a:off x="3501" y="3785"/>
              <a:ext cx="17" cy="23"/>
            </a:xfrm>
            <a:custGeom>
              <a:avLst/>
              <a:gdLst>
                <a:gd name="T0" fmla="*/ 0 w 17"/>
                <a:gd name="T1" fmla="*/ 12 h 23"/>
                <a:gd name="T2" fmla="*/ 0 w 17"/>
                <a:gd name="T3" fmla="*/ 12 h 23"/>
                <a:gd name="T4" fmla="*/ 9 w 17"/>
                <a:gd name="T5" fmla="*/ 22 h 23"/>
                <a:gd name="T6" fmla="*/ 16 w 17"/>
                <a:gd name="T7" fmla="*/ 14 h 23"/>
                <a:gd name="T8" fmla="*/ 14 w 17"/>
                <a:gd name="T9" fmla="*/ 0 h 23"/>
                <a:gd name="T10" fmla="*/ 0 w 17"/>
                <a:gd name="T11" fmla="*/ 12 h 23"/>
                <a:gd name="T12" fmla="*/ 0 w 17"/>
                <a:gd name="T13" fmla="*/ 12 h 23"/>
                <a:gd name="T14" fmla="*/ 0 60000 65536"/>
                <a:gd name="T15" fmla="*/ 0 60000 65536"/>
                <a:gd name="T16" fmla="*/ 0 60000 65536"/>
                <a:gd name="T17" fmla="*/ 0 60000 65536"/>
                <a:gd name="T18" fmla="*/ 0 60000 65536"/>
                <a:gd name="T19" fmla="*/ 0 60000 65536"/>
                <a:gd name="T20" fmla="*/ 0 60000 65536"/>
                <a:gd name="T21" fmla="*/ 0 w 17"/>
                <a:gd name="T22" fmla="*/ 0 h 23"/>
                <a:gd name="T23" fmla="*/ 17 w 1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3">
                  <a:moveTo>
                    <a:pt x="0" y="12"/>
                  </a:moveTo>
                  <a:lnTo>
                    <a:pt x="0" y="12"/>
                  </a:lnTo>
                  <a:lnTo>
                    <a:pt x="9" y="22"/>
                  </a:lnTo>
                  <a:lnTo>
                    <a:pt x="16" y="14"/>
                  </a:lnTo>
                  <a:lnTo>
                    <a:pt x="14" y="0"/>
                  </a:lnTo>
                  <a:lnTo>
                    <a:pt x="0" y="1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54" name="Freeform 162">
              <a:extLst>
                <a:ext uri="{FF2B5EF4-FFF2-40B4-BE49-F238E27FC236}">
                  <a16:creationId xmlns:a16="http://schemas.microsoft.com/office/drawing/2014/main" id="{91D47500-13C9-4A05-BB79-DC8D367F88D8}"/>
                </a:ext>
              </a:extLst>
            </p:cNvPr>
            <p:cNvSpPr>
              <a:spLocks/>
            </p:cNvSpPr>
            <p:nvPr/>
          </p:nvSpPr>
          <p:spPr bwMode="auto">
            <a:xfrm>
              <a:off x="3486" y="3442"/>
              <a:ext cx="148" cy="146"/>
            </a:xfrm>
            <a:custGeom>
              <a:avLst/>
              <a:gdLst>
                <a:gd name="T0" fmla="*/ 0 w 148"/>
                <a:gd name="T1" fmla="*/ 46 h 146"/>
                <a:gd name="T2" fmla="*/ 0 w 148"/>
                <a:gd name="T3" fmla="*/ 46 h 146"/>
                <a:gd name="T4" fmla="*/ 1 w 148"/>
                <a:gd name="T5" fmla="*/ 74 h 146"/>
                <a:gd name="T6" fmla="*/ 19 w 148"/>
                <a:gd name="T7" fmla="*/ 103 h 146"/>
                <a:gd name="T8" fmla="*/ 44 w 148"/>
                <a:gd name="T9" fmla="*/ 115 h 146"/>
                <a:gd name="T10" fmla="*/ 57 w 148"/>
                <a:gd name="T11" fmla="*/ 118 h 146"/>
                <a:gd name="T12" fmla="*/ 72 w 148"/>
                <a:gd name="T13" fmla="*/ 145 h 146"/>
                <a:gd name="T14" fmla="*/ 127 w 148"/>
                <a:gd name="T15" fmla="*/ 142 h 146"/>
                <a:gd name="T16" fmla="*/ 147 w 148"/>
                <a:gd name="T17" fmla="*/ 130 h 146"/>
                <a:gd name="T18" fmla="*/ 126 w 148"/>
                <a:gd name="T19" fmla="*/ 72 h 146"/>
                <a:gd name="T20" fmla="*/ 132 w 148"/>
                <a:gd name="T21" fmla="*/ 50 h 146"/>
                <a:gd name="T22" fmla="*/ 61 w 148"/>
                <a:gd name="T23" fmla="*/ 0 h 146"/>
                <a:gd name="T24" fmla="*/ 43 w 148"/>
                <a:gd name="T25" fmla="*/ 25 h 146"/>
                <a:gd name="T26" fmla="*/ 35 w 148"/>
                <a:gd name="T27" fmla="*/ 18 h 146"/>
                <a:gd name="T28" fmla="*/ 29 w 148"/>
                <a:gd name="T29" fmla="*/ 24 h 146"/>
                <a:gd name="T30" fmla="*/ 29 w 148"/>
                <a:gd name="T31" fmla="*/ 0 h 146"/>
                <a:gd name="T32" fmla="*/ 11 w 148"/>
                <a:gd name="T33" fmla="*/ 1 h 146"/>
                <a:gd name="T34" fmla="*/ 14 w 148"/>
                <a:gd name="T35" fmla="*/ 19 h 146"/>
                <a:gd name="T36" fmla="*/ 15 w 148"/>
                <a:gd name="T37" fmla="*/ 30 h 146"/>
                <a:gd name="T38" fmla="*/ 0 w 148"/>
                <a:gd name="T39" fmla="*/ 46 h 146"/>
                <a:gd name="T40" fmla="*/ 0 w 148"/>
                <a:gd name="T41" fmla="*/ 4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46"/>
                <a:gd name="T65" fmla="*/ 148 w 148"/>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46">
                  <a:moveTo>
                    <a:pt x="0" y="46"/>
                  </a:moveTo>
                  <a:lnTo>
                    <a:pt x="0" y="46"/>
                  </a:lnTo>
                  <a:lnTo>
                    <a:pt x="1" y="74"/>
                  </a:lnTo>
                  <a:lnTo>
                    <a:pt x="19" y="103"/>
                  </a:lnTo>
                  <a:lnTo>
                    <a:pt x="44" y="115"/>
                  </a:lnTo>
                  <a:lnTo>
                    <a:pt x="57" y="118"/>
                  </a:lnTo>
                  <a:lnTo>
                    <a:pt x="72" y="145"/>
                  </a:lnTo>
                  <a:lnTo>
                    <a:pt x="127" y="142"/>
                  </a:lnTo>
                  <a:lnTo>
                    <a:pt x="147" y="130"/>
                  </a:lnTo>
                  <a:lnTo>
                    <a:pt x="126" y="72"/>
                  </a:lnTo>
                  <a:lnTo>
                    <a:pt x="132" y="50"/>
                  </a:lnTo>
                  <a:lnTo>
                    <a:pt x="61" y="0"/>
                  </a:lnTo>
                  <a:lnTo>
                    <a:pt x="43" y="25"/>
                  </a:lnTo>
                  <a:lnTo>
                    <a:pt x="35" y="18"/>
                  </a:lnTo>
                  <a:lnTo>
                    <a:pt x="29" y="24"/>
                  </a:lnTo>
                  <a:lnTo>
                    <a:pt x="29" y="0"/>
                  </a:lnTo>
                  <a:lnTo>
                    <a:pt x="11" y="1"/>
                  </a:lnTo>
                  <a:lnTo>
                    <a:pt x="14" y="19"/>
                  </a:lnTo>
                  <a:lnTo>
                    <a:pt x="15" y="30"/>
                  </a:lnTo>
                  <a:lnTo>
                    <a:pt x="0" y="46"/>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55" name="Freeform 163">
              <a:extLst>
                <a:ext uri="{FF2B5EF4-FFF2-40B4-BE49-F238E27FC236}">
                  <a16:creationId xmlns:a16="http://schemas.microsoft.com/office/drawing/2014/main" id="{79B8EF7D-AB0D-4C79-90C1-3D24FF42761E}"/>
                </a:ext>
              </a:extLst>
            </p:cNvPr>
            <p:cNvSpPr>
              <a:spLocks/>
            </p:cNvSpPr>
            <p:nvPr/>
          </p:nvSpPr>
          <p:spPr bwMode="auto">
            <a:xfrm>
              <a:off x="3078" y="3277"/>
              <a:ext cx="30" cy="71"/>
            </a:xfrm>
            <a:custGeom>
              <a:avLst/>
              <a:gdLst>
                <a:gd name="T0" fmla="*/ 0 w 30"/>
                <a:gd name="T1" fmla="*/ 0 h 71"/>
                <a:gd name="T2" fmla="*/ 0 w 30"/>
                <a:gd name="T3" fmla="*/ 0 h 71"/>
                <a:gd name="T4" fmla="*/ 15 w 30"/>
                <a:gd name="T5" fmla="*/ 4 h 71"/>
                <a:gd name="T6" fmla="*/ 29 w 30"/>
                <a:gd name="T7" fmla="*/ 67 h 71"/>
                <a:gd name="T8" fmla="*/ 19 w 30"/>
                <a:gd name="T9" fmla="*/ 70 h 71"/>
                <a:gd name="T10" fmla="*/ 0 w 30"/>
                <a:gd name="T11" fmla="*/ 0 h 71"/>
                <a:gd name="T12" fmla="*/ 0 w 30"/>
                <a:gd name="T13" fmla="*/ 0 h 71"/>
                <a:gd name="T14" fmla="*/ 0 60000 65536"/>
                <a:gd name="T15" fmla="*/ 0 60000 65536"/>
                <a:gd name="T16" fmla="*/ 0 60000 65536"/>
                <a:gd name="T17" fmla="*/ 0 60000 65536"/>
                <a:gd name="T18" fmla="*/ 0 60000 65536"/>
                <a:gd name="T19" fmla="*/ 0 60000 65536"/>
                <a:gd name="T20" fmla="*/ 0 60000 65536"/>
                <a:gd name="T21" fmla="*/ 0 w 30"/>
                <a:gd name="T22" fmla="*/ 0 h 71"/>
                <a:gd name="T23" fmla="*/ 30 w 3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1">
                  <a:moveTo>
                    <a:pt x="0" y="0"/>
                  </a:moveTo>
                  <a:lnTo>
                    <a:pt x="0" y="0"/>
                  </a:lnTo>
                  <a:lnTo>
                    <a:pt x="15" y="4"/>
                  </a:lnTo>
                  <a:lnTo>
                    <a:pt x="29" y="67"/>
                  </a:lnTo>
                  <a:lnTo>
                    <a:pt x="19" y="70"/>
                  </a:lnTo>
                  <a:lnTo>
                    <a:pt x="0" y="0"/>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56" name="Freeform 164">
              <a:extLst>
                <a:ext uri="{FF2B5EF4-FFF2-40B4-BE49-F238E27FC236}">
                  <a16:creationId xmlns:a16="http://schemas.microsoft.com/office/drawing/2014/main" id="{1FB57E43-D803-4023-987A-8B1B1973757D}"/>
                </a:ext>
              </a:extLst>
            </p:cNvPr>
            <p:cNvSpPr>
              <a:spLocks/>
            </p:cNvSpPr>
            <p:nvPr/>
          </p:nvSpPr>
          <p:spPr bwMode="auto">
            <a:xfrm>
              <a:off x="3486" y="3375"/>
              <a:ext cx="74" cy="73"/>
            </a:xfrm>
            <a:custGeom>
              <a:avLst/>
              <a:gdLst>
                <a:gd name="T0" fmla="*/ 0 w 74"/>
                <a:gd name="T1" fmla="*/ 72 h 73"/>
                <a:gd name="T2" fmla="*/ 0 w 74"/>
                <a:gd name="T3" fmla="*/ 72 h 73"/>
                <a:gd name="T4" fmla="*/ 11 w 74"/>
                <a:gd name="T5" fmla="*/ 68 h 73"/>
                <a:gd name="T6" fmla="*/ 29 w 74"/>
                <a:gd name="T7" fmla="*/ 67 h 73"/>
                <a:gd name="T8" fmla="*/ 29 w 74"/>
                <a:gd name="T9" fmla="*/ 57 h 73"/>
                <a:gd name="T10" fmla="*/ 58 w 74"/>
                <a:gd name="T11" fmla="*/ 51 h 73"/>
                <a:gd name="T12" fmla="*/ 73 w 74"/>
                <a:gd name="T13" fmla="*/ 26 h 73"/>
                <a:gd name="T14" fmla="*/ 58 w 74"/>
                <a:gd name="T15" fmla="*/ 0 h 73"/>
                <a:gd name="T16" fmla="*/ 16 w 74"/>
                <a:gd name="T17" fmla="*/ 5 h 73"/>
                <a:gd name="T18" fmla="*/ 21 w 74"/>
                <a:gd name="T19" fmla="*/ 24 h 73"/>
                <a:gd name="T20" fmla="*/ 12 w 74"/>
                <a:gd name="T21" fmla="*/ 37 h 73"/>
                <a:gd name="T22" fmla="*/ 0 w 74"/>
                <a:gd name="T23" fmla="*/ 72 h 73"/>
                <a:gd name="T24" fmla="*/ 0 w 74"/>
                <a:gd name="T25" fmla="*/ 72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3"/>
                <a:gd name="T41" fmla="*/ 74 w 74"/>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3">
                  <a:moveTo>
                    <a:pt x="0" y="72"/>
                  </a:moveTo>
                  <a:lnTo>
                    <a:pt x="0" y="72"/>
                  </a:lnTo>
                  <a:lnTo>
                    <a:pt x="11" y="68"/>
                  </a:lnTo>
                  <a:lnTo>
                    <a:pt x="29" y="67"/>
                  </a:lnTo>
                  <a:lnTo>
                    <a:pt x="29" y="57"/>
                  </a:lnTo>
                  <a:lnTo>
                    <a:pt x="58" y="51"/>
                  </a:lnTo>
                  <a:lnTo>
                    <a:pt x="73" y="26"/>
                  </a:lnTo>
                  <a:lnTo>
                    <a:pt x="58" y="0"/>
                  </a:lnTo>
                  <a:lnTo>
                    <a:pt x="16" y="5"/>
                  </a:lnTo>
                  <a:lnTo>
                    <a:pt x="21" y="24"/>
                  </a:lnTo>
                  <a:lnTo>
                    <a:pt x="12" y="37"/>
                  </a:lnTo>
                  <a:lnTo>
                    <a:pt x="0" y="72"/>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57" name="Freeform 165">
              <a:extLst>
                <a:ext uri="{FF2B5EF4-FFF2-40B4-BE49-F238E27FC236}">
                  <a16:creationId xmlns:a16="http://schemas.microsoft.com/office/drawing/2014/main" id="{2DA6E592-3892-40C9-8873-B6A6BEFE1CF5}"/>
                </a:ext>
              </a:extLst>
            </p:cNvPr>
            <p:cNvSpPr>
              <a:spLocks/>
            </p:cNvSpPr>
            <p:nvPr/>
          </p:nvSpPr>
          <p:spPr bwMode="auto">
            <a:xfrm>
              <a:off x="3415" y="2986"/>
              <a:ext cx="154" cy="144"/>
            </a:xfrm>
            <a:custGeom>
              <a:avLst/>
              <a:gdLst>
                <a:gd name="T0" fmla="*/ 0 w 154"/>
                <a:gd name="T1" fmla="*/ 24 h 144"/>
                <a:gd name="T2" fmla="*/ 0 w 154"/>
                <a:gd name="T3" fmla="*/ 24 h 144"/>
                <a:gd name="T4" fmla="*/ 6 w 154"/>
                <a:gd name="T5" fmla="*/ 140 h 144"/>
                <a:gd name="T6" fmla="*/ 129 w 154"/>
                <a:gd name="T7" fmla="*/ 143 h 144"/>
                <a:gd name="T8" fmla="*/ 150 w 154"/>
                <a:gd name="T9" fmla="*/ 125 h 144"/>
                <a:gd name="T10" fmla="*/ 153 w 154"/>
                <a:gd name="T11" fmla="*/ 113 h 144"/>
                <a:gd name="T12" fmla="*/ 107 w 154"/>
                <a:gd name="T13" fmla="*/ 30 h 144"/>
                <a:gd name="T14" fmla="*/ 129 w 154"/>
                <a:gd name="T15" fmla="*/ 57 h 144"/>
                <a:gd name="T16" fmla="*/ 140 w 154"/>
                <a:gd name="T17" fmla="*/ 34 h 144"/>
                <a:gd name="T18" fmla="*/ 129 w 154"/>
                <a:gd name="T19" fmla="*/ 5 h 144"/>
                <a:gd name="T20" fmla="*/ 100 w 154"/>
                <a:gd name="T21" fmla="*/ 10 h 144"/>
                <a:gd name="T22" fmla="*/ 100 w 154"/>
                <a:gd name="T23" fmla="*/ 2 h 144"/>
                <a:gd name="T24" fmla="*/ 85 w 154"/>
                <a:gd name="T25" fmla="*/ 2 h 144"/>
                <a:gd name="T26" fmla="*/ 59 w 154"/>
                <a:gd name="T27" fmla="*/ 12 h 144"/>
                <a:gd name="T28" fmla="*/ 6 w 154"/>
                <a:gd name="T29" fmla="*/ 0 h 144"/>
                <a:gd name="T30" fmla="*/ 0 w 154"/>
                <a:gd name="T31" fmla="*/ 24 h 144"/>
                <a:gd name="T32" fmla="*/ 0 w 154"/>
                <a:gd name="T33" fmla="*/ 2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144"/>
                <a:gd name="T53" fmla="*/ 154 w 15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144">
                  <a:moveTo>
                    <a:pt x="0" y="24"/>
                  </a:moveTo>
                  <a:lnTo>
                    <a:pt x="0" y="24"/>
                  </a:lnTo>
                  <a:lnTo>
                    <a:pt x="6" y="140"/>
                  </a:lnTo>
                  <a:lnTo>
                    <a:pt x="129" y="143"/>
                  </a:lnTo>
                  <a:lnTo>
                    <a:pt x="150" y="125"/>
                  </a:lnTo>
                  <a:lnTo>
                    <a:pt x="153" y="113"/>
                  </a:lnTo>
                  <a:lnTo>
                    <a:pt x="107" y="30"/>
                  </a:lnTo>
                  <a:lnTo>
                    <a:pt x="129" y="57"/>
                  </a:lnTo>
                  <a:lnTo>
                    <a:pt x="140" y="34"/>
                  </a:lnTo>
                  <a:lnTo>
                    <a:pt x="129" y="5"/>
                  </a:lnTo>
                  <a:lnTo>
                    <a:pt x="100" y="10"/>
                  </a:lnTo>
                  <a:lnTo>
                    <a:pt x="100" y="2"/>
                  </a:lnTo>
                  <a:lnTo>
                    <a:pt x="85" y="2"/>
                  </a:lnTo>
                  <a:lnTo>
                    <a:pt x="59" y="12"/>
                  </a:lnTo>
                  <a:lnTo>
                    <a:pt x="6" y="0"/>
                  </a:lnTo>
                  <a:lnTo>
                    <a:pt x="0" y="24"/>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58" name="Freeform 166">
              <a:extLst>
                <a:ext uri="{FF2B5EF4-FFF2-40B4-BE49-F238E27FC236}">
                  <a16:creationId xmlns:a16="http://schemas.microsoft.com/office/drawing/2014/main" id="{7246DC2D-117E-4AC5-B5C5-82A5F5C94D58}"/>
                </a:ext>
              </a:extLst>
            </p:cNvPr>
            <p:cNvSpPr>
              <a:spLocks/>
            </p:cNvSpPr>
            <p:nvPr/>
          </p:nvSpPr>
          <p:spPr bwMode="auto">
            <a:xfrm>
              <a:off x="3010" y="3225"/>
              <a:ext cx="103" cy="76"/>
            </a:xfrm>
            <a:custGeom>
              <a:avLst/>
              <a:gdLst>
                <a:gd name="T0" fmla="*/ 0 w 103"/>
                <a:gd name="T1" fmla="*/ 63 h 76"/>
                <a:gd name="T2" fmla="*/ 0 w 103"/>
                <a:gd name="T3" fmla="*/ 63 h 76"/>
                <a:gd name="T4" fmla="*/ 7 w 103"/>
                <a:gd name="T5" fmla="*/ 72 h 76"/>
                <a:gd name="T6" fmla="*/ 34 w 103"/>
                <a:gd name="T7" fmla="*/ 75 h 76"/>
                <a:gd name="T8" fmla="*/ 32 w 103"/>
                <a:gd name="T9" fmla="*/ 56 h 76"/>
                <a:gd name="T10" fmla="*/ 68 w 103"/>
                <a:gd name="T11" fmla="*/ 52 h 76"/>
                <a:gd name="T12" fmla="*/ 83 w 103"/>
                <a:gd name="T13" fmla="*/ 56 h 76"/>
                <a:gd name="T14" fmla="*/ 102 w 103"/>
                <a:gd name="T15" fmla="*/ 42 h 76"/>
                <a:gd name="T16" fmla="*/ 76 w 103"/>
                <a:gd name="T17" fmla="*/ 13 h 76"/>
                <a:gd name="T18" fmla="*/ 73 w 103"/>
                <a:gd name="T19" fmla="*/ 0 h 76"/>
                <a:gd name="T20" fmla="*/ 17 w 103"/>
                <a:gd name="T21" fmla="*/ 24 h 76"/>
                <a:gd name="T22" fmla="*/ 0 w 103"/>
                <a:gd name="T23" fmla="*/ 63 h 76"/>
                <a:gd name="T24" fmla="*/ 0 w 103"/>
                <a:gd name="T25" fmla="*/ 63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76"/>
                <a:gd name="T41" fmla="*/ 103 w 103"/>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76">
                  <a:moveTo>
                    <a:pt x="0" y="63"/>
                  </a:moveTo>
                  <a:lnTo>
                    <a:pt x="0" y="63"/>
                  </a:lnTo>
                  <a:lnTo>
                    <a:pt x="7" y="72"/>
                  </a:lnTo>
                  <a:lnTo>
                    <a:pt x="34" y="75"/>
                  </a:lnTo>
                  <a:lnTo>
                    <a:pt x="32" y="56"/>
                  </a:lnTo>
                  <a:lnTo>
                    <a:pt x="68" y="52"/>
                  </a:lnTo>
                  <a:lnTo>
                    <a:pt x="83" y="56"/>
                  </a:lnTo>
                  <a:lnTo>
                    <a:pt x="102" y="42"/>
                  </a:lnTo>
                  <a:lnTo>
                    <a:pt x="76" y="13"/>
                  </a:lnTo>
                  <a:lnTo>
                    <a:pt x="73" y="0"/>
                  </a:lnTo>
                  <a:lnTo>
                    <a:pt x="17" y="24"/>
                  </a:lnTo>
                  <a:lnTo>
                    <a:pt x="0" y="63"/>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59" name="Freeform 167">
              <a:extLst>
                <a:ext uri="{FF2B5EF4-FFF2-40B4-BE49-F238E27FC236}">
                  <a16:creationId xmlns:a16="http://schemas.microsoft.com/office/drawing/2014/main" id="{860F8740-7D4E-41A7-B97A-9E8D8B842334}"/>
                </a:ext>
              </a:extLst>
            </p:cNvPr>
            <p:cNvSpPr>
              <a:spLocks/>
            </p:cNvSpPr>
            <p:nvPr/>
          </p:nvSpPr>
          <p:spPr bwMode="auto">
            <a:xfrm>
              <a:off x="3380" y="3540"/>
              <a:ext cx="162" cy="134"/>
            </a:xfrm>
            <a:custGeom>
              <a:avLst/>
              <a:gdLst>
                <a:gd name="T0" fmla="*/ 0 w 162"/>
                <a:gd name="T1" fmla="*/ 65 h 134"/>
                <a:gd name="T2" fmla="*/ 0 w 162"/>
                <a:gd name="T3" fmla="*/ 65 h 134"/>
                <a:gd name="T4" fmla="*/ 0 w 162"/>
                <a:gd name="T5" fmla="*/ 116 h 134"/>
                <a:gd name="T6" fmla="*/ 17 w 162"/>
                <a:gd name="T7" fmla="*/ 129 h 134"/>
                <a:gd name="T8" fmla="*/ 43 w 162"/>
                <a:gd name="T9" fmla="*/ 132 h 134"/>
                <a:gd name="T10" fmla="*/ 67 w 162"/>
                <a:gd name="T11" fmla="*/ 133 h 134"/>
                <a:gd name="T12" fmla="*/ 91 w 162"/>
                <a:gd name="T13" fmla="*/ 115 h 134"/>
                <a:gd name="T14" fmla="*/ 92 w 162"/>
                <a:gd name="T15" fmla="*/ 107 h 134"/>
                <a:gd name="T16" fmla="*/ 113 w 162"/>
                <a:gd name="T17" fmla="*/ 102 h 134"/>
                <a:gd name="T18" fmla="*/ 109 w 162"/>
                <a:gd name="T19" fmla="*/ 95 h 134"/>
                <a:gd name="T20" fmla="*/ 153 w 162"/>
                <a:gd name="T21" fmla="*/ 81 h 134"/>
                <a:gd name="T22" fmla="*/ 147 w 162"/>
                <a:gd name="T23" fmla="*/ 75 h 134"/>
                <a:gd name="T24" fmla="*/ 161 w 162"/>
                <a:gd name="T25" fmla="*/ 34 h 134"/>
                <a:gd name="T26" fmla="*/ 150 w 162"/>
                <a:gd name="T27" fmla="*/ 17 h 134"/>
                <a:gd name="T28" fmla="*/ 125 w 162"/>
                <a:gd name="T29" fmla="*/ 5 h 134"/>
                <a:gd name="T30" fmla="*/ 118 w 162"/>
                <a:gd name="T31" fmla="*/ 0 h 134"/>
                <a:gd name="T32" fmla="*/ 93 w 162"/>
                <a:gd name="T33" fmla="*/ 12 h 134"/>
                <a:gd name="T34" fmla="*/ 90 w 162"/>
                <a:gd name="T35" fmla="*/ 48 h 134"/>
                <a:gd name="T36" fmla="*/ 106 w 162"/>
                <a:gd name="T37" fmla="*/ 55 h 134"/>
                <a:gd name="T38" fmla="*/ 106 w 162"/>
                <a:gd name="T39" fmla="*/ 69 h 134"/>
                <a:gd name="T40" fmla="*/ 28 w 162"/>
                <a:gd name="T41" fmla="*/ 37 h 134"/>
                <a:gd name="T42" fmla="*/ 31 w 162"/>
                <a:gd name="T43" fmla="*/ 65 h 134"/>
                <a:gd name="T44" fmla="*/ 0 w 162"/>
                <a:gd name="T45" fmla="*/ 65 h 134"/>
                <a:gd name="T46" fmla="*/ 0 w 162"/>
                <a:gd name="T47" fmla="*/ 65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34"/>
                <a:gd name="T74" fmla="*/ 162 w 16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34">
                  <a:moveTo>
                    <a:pt x="0" y="65"/>
                  </a:moveTo>
                  <a:lnTo>
                    <a:pt x="0" y="65"/>
                  </a:lnTo>
                  <a:lnTo>
                    <a:pt x="0" y="116"/>
                  </a:lnTo>
                  <a:lnTo>
                    <a:pt x="17" y="129"/>
                  </a:lnTo>
                  <a:lnTo>
                    <a:pt x="43" y="132"/>
                  </a:lnTo>
                  <a:lnTo>
                    <a:pt x="67" y="133"/>
                  </a:lnTo>
                  <a:lnTo>
                    <a:pt x="91" y="115"/>
                  </a:lnTo>
                  <a:lnTo>
                    <a:pt x="92" y="107"/>
                  </a:lnTo>
                  <a:lnTo>
                    <a:pt x="113" y="102"/>
                  </a:lnTo>
                  <a:lnTo>
                    <a:pt x="109" y="95"/>
                  </a:lnTo>
                  <a:lnTo>
                    <a:pt x="153" y="81"/>
                  </a:lnTo>
                  <a:lnTo>
                    <a:pt x="147" y="75"/>
                  </a:lnTo>
                  <a:lnTo>
                    <a:pt x="161" y="34"/>
                  </a:lnTo>
                  <a:lnTo>
                    <a:pt x="150" y="17"/>
                  </a:lnTo>
                  <a:lnTo>
                    <a:pt x="125" y="5"/>
                  </a:lnTo>
                  <a:lnTo>
                    <a:pt x="118" y="0"/>
                  </a:lnTo>
                  <a:lnTo>
                    <a:pt x="93" y="12"/>
                  </a:lnTo>
                  <a:lnTo>
                    <a:pt x="90" y="48"/>
                  </a:lnTo>
                  <a:lnTo>
                    <a:pt x="106" y="55"/>
                  </a:lnTo>
                  <a:lnTo>
                    <a:pt x="106" y="69"/>
                  </a:lnTo>
                  <a:lnTo>
                    <a:pt x="28" y="37"/>
                  </a:lnTo>
                  <a:lnTo>
                    <a:pt x="31" y="65"/>
                  </a:lnTo>
                  <a:lnTo>
                    <a:pt x="0" y="6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60" name="Freeform 168">
              <a:extLst>
                <a:ext uri="{FF2B5EF4-FFF2-40B4-BE49-F238E27FC236}">
                  <a16:creationId xmlns:a16="http://schemas.microsoft.com/office/drawing/2014/main" id="{C88124DB-96A2-483B-951B-1EAA0BD1DA18}"/>
                </a:ext>
              </a:extLst>
            </p:cNvPr>
            <p:cNvSpPr>
              <a:spLocks/>
            </p:cNvSpPr>
            <p:nvPr/>
          </p:nvSpPr>
          <p:spPr bwMode="auto">
            <a:xfrm>
              <a:off x="3305" y="3734"/>
              <a:ext cx="224" cy="180"/>
            </a:xfrm>
            <a:custGeom>
              <a:avLst/>
              <a:gdLst>
                <a:gd name="T0" fmla="*/ 0 w 224"/>
                <a:gd name="T1" fmla="*/ 94 h 180"/>
                <a:gd name="T2" fmla="*/ 0 w 224"/>
                <a:gd name="T3" fmla="*/ 94 h 180"/>
                <a:gd name="T4" fmla="*/ 8 w 224"/>
                <a:gd name="T5" fmla="*/ 88 h 180"/>
                <a:gd name="T6" fmla="*/ 17 w 224"/>
                <a:gd name="T7" fmla="*/ 100 h 180"/>
                <a:gd name="T8" fmla="*/ 35 w 224"/>
                <a:gd name="T9" fmla="*/ 100 h 180"/>
                <a:gd name="T10" fmla="*/ 47 w 224"/>
                <a:gd name="T11" fmla="*/ 91 h 180"/>
                <a:gd name="T12" fmla="*/ 47 w 224"/>
                <a:gd name="T13" fmla="*/ 36 h 180"/>
                <a:gd name="T14" fmla="*/ 58 w 224"/>
                <a:gd name="T15" fmla="*/ 50 h 180"/>
                <a:gd name="T16" fmla="*/ 58 w 224"/>
                <a:gd name="T17" fmla="*/ 65 h 180"/>
                <a:gd name="T18" fmla="*/ 77 w 224"/>
                <a:gd name="T19" fmla="*/ 64 h 180"/>
                <a:gd name="T20" fmla="*/ 93 w 224"/>
                <a:gd name="T21" fmla="*/ 47 h 180"/>
                <a:gd name="T22" fmla="*/ 123 w 224"/>
                <a:gd name="T23" fmla="*/ 47 h 180"/>
                <a:gd name="T24" fmla="*/ 174 w 224"/>
                <a:gd name="T25" fmla="*/ 0 h 180"/>
                <a:gd name="T26" fmla="*/ 205 w 224"/>
                <a:gd name="T27" fmla="*/ 6 h 180"/>
                <a:gd name="T28" fmla="*/ 210 w 224"/>
                <a:gd name="T29" fmla="*/ 51 h 180"/>
                <a:gd name="T30" fmla="*/ 196 w 224"/>
                <a:gd name="T31" fmla="*/ 63 h 180"/>
                <a:gd name="T32" fmla="*/ 205 w 224"/>
                <a:gd name="T33" fmla="*/ 73 h 180"/>
                <a:gd name="T34" fmla="*/ 212 w 224"/>
                <a:gd name="T35" fmla="*/ 65 h 180"/>
                <a:gd name="T36" fmla="*/ 223 w 224"/>
                <a:gd name="T37" fmla="*/ 65 h 180"/>
                <a:gd name="T38" fmla="*/ 217 w 224"/>
                <a:gd name="T39" fmla="*/ 91 h 180"/>
                <a:gd name="T40" fmla="*/ 184 w 224"/>
                <a:gd name="T41" fmla="*/ 132 h 180"/>
                <a:gd name="T42" fmla="*/ 144 w 224"/>
                <a:gd name="T43" fmla="*/ 167 h 180"/>
                <a:gd name="T44" fmla="*/ 114 w 224"/>
                <a:gd name="T45" fmla="*/ 178 h 180"/>
                <a:gd name="T46" fmla="*/ 26 w 224"/>
                <a:gd name="T47" fmla="*/ 179 h 180"/>
                <a:gd name="T48" fmla="*/ 19 w 224"/>
                <a:gd name="T49" fmla="*/ 159 h 180"/>
                <a:gd name="T50" fmla="*/ 22 w 224"/>
                <a:gd name="T51" fmla="*/ 143 h 180"/>
                <a:gd name="T52" fmla="*/ 0 w 224"/>
                <a:gd name="T53" fmla="*/ 94 h 180"/>
                <a:gd name="T54" fmla="*/ 0 w 224"/>
                <a:gd name="T55" fmla="*/ 94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80"/>
                <a:gd name="T86" fmla="*/ 224 w 224"/>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80">
                  <a:moveTo>
                    <a:pt x="0" y="94"/>
                  </a:moveTo>
                  <a:lnTo>
                    <a:pt x="0" y="94"/>
                  </a:lnTo>
                  <a:lnTo>
                    <a:pt x="8" y="88"/>
                  </a:lnTo>
                  <a:lnTo>
                    <a:pt x="17" y="100"/>
                  </a:lnTo>
                  <a:lnTo>
                    <a:pt x="35" y="100"/>
                  </a:lnTo>
                  <a:lnTo>
                    <a:pt x="47" y="91"/>
                  </a:lnTo>
                  <a:lnTo>
                    <a:pt x="47" y="36"/>
                  </a:lnTo>
                  <a:lnTo>
                    <a:pt x="58" y="50"/>
                  </a:lnTo>
                  <a:lnTo>
                    <a:pt x="58" y="65"/>
                  </a:lnTo>
                  <a:lnTo>
                    <a:pt x="77" y="64"/>
                  </a:lnTo>
                  <a:lnTo>
                    <a:pt x="93" y="47"/>
                  </a:lnTo>
                  <a:lnTo>
                    <a:pt x="123" y="47"/>
                  </a:lnTo>
                  <a:lnTo>
                    <a:pt x="174" y="0"/>
                  </a:lnTo>
                  <a:lnTo>
                    <a:pt x="205" y="6"/>
                  </a:lnTo>
                  <a:lnTo>
                    <a:pt x="210" y="51"/>
                  </a:lnTo>
                  <a:lnTo>
                    <a:pt x="196" y="63"/>
                  </a:lnTo>
                  <a:lnTo>
                    <a:pt x="205" y="73"/>
                  </a:lnTo>
                  <a:lnTo>
                    <a:pt x="212" y="65"/>
                  </a:lnTo>
                  <a:lnTo>
                    <a:pt x="223" y="65"/>
                  </a:lnTo>
                  <a:lnTo>
                    <a:pt x="217" y="91"/>
                  </a:lnTo>
                  <a:lnTo>
                    <a:pt x="184" y="132"/>
                  </a:lnTo>
                  <a:lnTo>
                    <a:pt x="144" y="167"/>
                  </a:lnTo>
                  <a:lnTo>
                    <a:pt x="114" y="178"/>
                  </a:lnTo>
                  <a:lnTo>
                    <a:pt x="26" y="179"/>
                  </a:lnTo>
                  <a:lnTo>
                    <a:pt x="19" y="159"/>
                  </a:lnTo>
                  <a:lnTo>
                    <a:pt x="22" y="143"/>
                  </a:lnTo>
                  <a:lnTo>
                    <a:pt x="0" y="94"/>
                  </a:lnTo>
                </a:path>
              </a:pathLst>
            </a:custGeom>
            <a:solidFill>
              <a:schemeClr val="tx2"/>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61" name="Freeform 169">
              <a:extLst>
                <a:ext uri="{FF2B5EF4-FFF2-40B4-BE49-F238E27FC236}">
                  <a16:creationId xmlns:a16="http://schemas.microsoft.com/office/drawing/2014/main" id="{FE9EF941-375C-4038-A350-0F61DDE34AA9}"/>
                </a:ext>
              </a:extLst>
            </p:cNvPr>
            <p:cNvSpPr>
              <a:spLocks/>
            </p:cNvSpPr>
            <p:nvPr/>
          </p:nvSpPr>
          <p:spPr bwMode="auto">
            <a:xfrm>
              <a:off x="3449" y="3830"/>
              <a:ext cx="32" cy="33"/>
            </a:xfrm>
            <a:custGeom>
              <a:avLst/>
              <a:gdLst>
                <a:gd name="T0" fmla="*/ 0 w 32"/>
                <a:gd name="T1" fmla="*/ 16 h 33"/>
                <a:gd name="T2" fmla="*/ 0 w 32"/>
                <a:gd name="T3" fmla="*/ 16 h 33"/>
                <a:gd name="T4" fmla="*/ 11 w 32"/>
                <a:gd name="T5" fmla="*/ 32 h 33"/>
                <a:gd name="T6" fmla="*/ 31 w 32"/>
                <a:gd name="T7" fmla="*/ 16 h 33"/>
                <a:gd name="T8" fmla="*/ 22 w 32"/>
                <a:gd name="T9" fmla="*/ 0 h 33"/>
                <a:gd name="T10" fmla="*/ 0 w 32"/>
                <a:gd name="T11" fmla="*/ 16 h 33"/>
                <a:gd name="T12" fmla="*/ 0 w 32"/>
                <a:gd name="T13" fmla="*/ 16 h 33"/>
                <a:gd name="T14" fmla="*/ 0 60000 65536"/>
                <a:gd name="T15" fmla="*/ 0 60000 65536"/>
                <a:gd name="T16" fmla="*/ 0 60000 65536"/>
                <a:gd name="T17" fmla="*/ 0 60000 65536"/>
                <a:gd name="T18" fmla="*/ 0 60000 65536"/>
                <a:gd name="T19" fmla="*/ 0 60000 65536"/>
                <a:gd name="T20" fmla="*/ 0 60000 65536"/>
                <a:gd name="T21" fmla="*/ 0 w 32"/>
                <a:gd name="T22" fmla="*/ 0 h 33"/>
                <a:gd name="T23" fmla="*/ 32 w 3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3">
                  <a:moveTo>
                    <a:pt x="0" y="16"/>
                  </a:moveTo>
                  <a:lnTo>
                    <a:pt x="0" y="16"/>
                  </a:lnTo>
                  <a:lnTo>
                    <a:pt x="11" y="32"/>
                  </a:lnTo>
                  <a:lnTo>
                    <a:pt x="31" y="16"/>
                  </a:lnTo>
                  <a:lnTo>
                    <a:pt x="22" y="0"/>
                  </a:lnTo>
                  <a:lnTo>
                    <a:pt x="0" y="16"/>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62" name="Freeform 170">
              <a:extLst>
                <a:ext uri="{FF2B5EF4-FFF2-40B4-BE49-F238E27FC236}">
                  <a16:creationId xmlns:a16="http://schemas.microsoft.com/office/drawing/2014/main" id="{76DB5E66-0135-49BC-9F54-259D9997ACED}"/>
                </a:ext>
              </a:extLst>
            </p:cNvPr>
            <p:cNvSpPr>
              <a:spLocks/>
            </p:cNvSpPr>
            <p:nvPr/>
          </p:nvSpPr>
          <p:spPr bwMode="auto">
            <a:xfrm>
              <a:off x="3201" y="2941"/>
              <a:ext cx="43" cy="27"/>
            </a:xfrm>
            <a:custGeom>
              <a:avLst/>
              <a:gdLst>
                <a:gd name="T0" fmla="*/ 2 w 43"/>
                <a:gd name="T1" fmla="*/ 25 h 27"/>
                <a:gd name="T2" fmla="*/ 11 w 43"/>
                <a:gd name="T3" fmla="*/ 26 h 27"/>
                <a:gd name="T4" fmla="*/ 15 w 43"/>
                <a:gd name="T5" fmla="*/ 25 h 27"/>
                <a:gd name="T6" fmla="*/ 20 w 43"/>
                <a:gd name="T7" fmla="*/ 22 h 27"/>
                <a:gd name="T8" fmla="*/ 29 w 43"/>
                <a:gd name="T9" fmla="*/ 20 h 27"/>
                <a:gd name="T10" fmla="*/ 37 w 43"/>
                <a:gd name="T11" fmla="*/ 18 h 27"/>
                <a:gd name="T12" fmla="*/ 40 w 43"/>
                <a:gd name="T13" fmla="*/ 11 h 27"/>
                <a:gd name="T14" fmla="*/ 42 w 43"/>
                <a:gd name="T15" fmla="*/ 7 h 27"/>
                <a:gd name="T16" fmla="*/ 33 w 43"/>
                <a:gd name="T17" fmla="*/ 0 h 27"/>
                <a:gd name="T18" fmla="*/ 0 w 43"/>
                <a:gd name="T19" fmla="*/ 7 h 27"/>
                <a:gd name="T20" fmla="*/ 0 w 43"/>
                <a:gd name="T21" fmla="*/ 25 h 27"/>
                <a:gd name="T22" fmla="*/ 2 w 43"/>
                <a:gd name="T23" fmla="*/ 25 h 27"/>
                <a:gd name="T24" fmla="*/ 2 w 43"/>
                <a:gd name="T25" fmla="*/ 2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7"/>
                <a:gd name="T41" fmla="*/ 43 w 4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7">
                  <a:moveTo>
                    <a:pt x="2" y="25"/>
                  </a:moveTo>
                  <a:lnTo>
                    <a:pt x="11" y="26"/>
                  </a:lnTo>
                  <a:lnTo>
                    <a:pt x="15" y="25"/>
                  </a:lnTo>
                  <a:lnTo>
                    <a:pt x="20" y="22"/>
                  </a:lnTo>
                  <a:lnTo>
                    <a:pt x="29" y="20"/>
                  </a:lnTo>
                  <a:lnTo>
                    <a:pt x="37" y="18"/>
                  </a:lnTo>
                  <a:lnTo>
                    <a:pt x="40" y="11"/>
                  </a:lnTo>
                  <a:lnTo>
                    <a:pt x="42" y="7"/>
                  </a:lnTo>
                  <a:lnTo>
                    <a:pt x="33" y="0"/>
                  </a:lnTo>
                  <a:lnTo>
                    <a:pt x="0" y="7"/>
                  </a:lnTo>
                  <a:lnTo>
                    <a:pt x="0" y="25"/>
                  </a:lnTo>
                  <a:lnTo>
                    <a:pt x="2" y="25"/>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sp>
          <p:nvSpPr>
            <p:cNvPr id="863" name="Freeform 171">
              <a:extLst>
                <a:ext uri="{FF2B5EF4-FFF2-40B4-BE49-F238E27FC236}">
                  <a16:creationId xmlns:a16="http://schemas.microsoft.com/office/drawing/2014/main" id="{BE48FC09-2A28-46EF-A56B-3884E185A8BE}"/>
                </a:ext>
              </a:extLst>
            </p:cNvPr>
            <p:cNvSpPr>
              <a:spLocks/>
            </p:cNvSpPr>
            <p:nvPr/>
          </p:nvSpPr>
          <p:spPr bwMode="auto">
            <a:xfrm>
              <a:off x="3181" y="2904"/>
              <a:ext cx="55" cy="103"/>
            </a:xfrm>
            <a:custGeom>
              <a:avLst/>
              <a:gdLst>
                <a:gd name="T0" fmla="*/ 0 w 55"/>
                <a:gd name="T1" fmla="*/ 47 h 103"/>
                <a:gd name="T2" fmla="*/ 0 w 55"/>
                <a:gd name="T3" fmla="*/ 47 h 103"/>
                <a:gd name="T4" fmla="*/ 12 w 55"/>
                <a:gd name="T5" fmla="*/ 38 h 103"/>
                <a:gd name="T6" fmla="*/ 18 w 55"/>
                <a:gd name="T7" fmla="*/ 1 h 103"/>
                <a:gd name="T8" fmla="*/ 51 w 55"/>
                <a:gd name="T9" fmla="*/ 0 h 103"/>
                <a:gd name="T10" fmla="*/ 42 w 55"/>
                <a:gd name="T11" fmla="*/ 12 h 103"/>
                <a:gd name="T12" fmla="*/ 52 w 55"/>
                <a:gd name="T13" fmla="*/ 28 h 103"/>
                <a:gd name="T14" fmla="*/ 33 w 55"/>
                <a:gd name="T15" fmla="*/ 47 h 103"/>
                <a:gd name="T16" fmla="*/ 54 w 55"/>
                <a:gd name="T17" fmla="*/ 60 h 103"/>
                <a:gd name="T18" fmla="*/ 27 w 55"/>
                <a:gd name="T19" fmla="*/ 102 h 103"/>
                <a:gd name="T20" fmla="*/ 23 w 55"/>
                <a:gd name="T21" fmla="*/ 75 h 103"/>
                <a:gd name="T22" fmla="*/ 0 w 55"/>
                <a:gd name="T23" fmla="*/ 47 h 103"/>
                <a:gd name="T24" fmla="*/ 0 w 55"/>
                <a:gd name="T25" fmla="*/ 47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103"/>
                <a:gd name="T41" fmla="*/ 55 w 5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103">
                  <a:moveTo>
                    <a:pt x="0" y="47"/>
                  </a:moveTo>
                  <a:lnTo>
                    <a:pt x="0" y="47"/>
                  </a:lnTo>
                  <a:lnTo>
                    <a:pt x="12" y="38"/>
                  </a:lnTo>
                  <a:lnTo>
                    <a:pt x="18" y="1"/>
                  </a:lnTo>
                  <a:lnTo>
                    <a:pt x="51" y="0"/>
                  </a:lnTo>
                  <a:lnTo>
                    <a:pt x="42" y="12"/>
                  </a:lnTo>
                  <a:lnTo>
                    <a:pt x="52" y="28"/>
                  </a:lnTo>
                  <a:lnTo>
                    <a:pt x="33" y="47"/>
                  </a:lnTo>
                  <a:lnTo>
                    <a:pt x="54" y="60"/>
                  </a:lnTo>
                  <a:lnTo>
                    <a:pt x="27" y="102"/>
                  </a:lnTo>
                  <a:lnTo>
                    <a:pt x="23" y="75"/>
                  </a:lnTo>
                  <a:lnTo>
                    <a:pt x="0" y="47"/>
                  </a:lnTo>
                </a:path>
              </a:pathLst>
            </a:custGeom>
            <a:grp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grpSp>
      <p:sp>
        <p:nvSpPr>
          <p:cNvPr id="864" name="Rectangle: Rounded Corners 863">
            <a:extLst>
              <a:ext uri="{FF2B5EF4-FFF2-40B4-BE49-F238E27FC236}">
                <a16:creationId xmlns:a16="http://schemas.microsoft.com/office/drawing/2014/main" id="{20749966-3FD3-4363-AEAE-F2EC87B84D2E}"/>
              </a:ext>
            </a:extLst>
          </p:cNvPr>
          <p:cNvSpPr/>
          <p:nvPr/>
        </p:nvSpPr>
        <p:spPr bwMode="gray">
          <a:xfrm>
            <a:off x="6395410" y="1814489"/>
            <a:ext cx="807407" cy="313542"/>
          </a:xfrm>
          <a:prstGeom prst="roundRect">
            <a:avLst/>
          </a:prstGeom>
          <a:solidFill>
            <a:schemeClr val="accent6">
              <a:lumMod val="20000"/>
              <a:lumOff val="80000"/>
            </a:schemeClr>
          </a:solidFill>
          <a:ln w="25400" cap="flat" cmpd="sng" algn="ctr">
            <a:solidFill>
              <a:schemeClr val="tx2"/>
            </a:solidFill>
            <a:prstDash val="solid"/>
            <a:headEnd/>
            <a:tailEnd/>
          </a:ln>
          <a:effectLst/>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ZA" sz="1200" b="0" i="0" u="none" strike="noStrike" kern="0" cap="none" spc="0" normalizeH="0" baseline="0" noProof="0" dirty="0">
                <a:ln>
                  <a:noFill/>
                </a:ln>
                <a:solidFill>
                  <a:srgbClr val="1F2D35"/>
                </a:solidFill>
                <a:effectLst/>
                <a:uLnTx/>
                <a:uFillTx/>
                <a:latin typeface="Calibri"/>
                <a:ea typeface="+mn-ea"/>
                <a:cs typeface="+mn-cs"/>
              </a:rPr>
              <a:t>Asia</a:t>
            </a:r>
          </a:p>
        </p:txBody>
      </p:sp>
      <p:cxnSp>
        <p:nvCxnSpPr>
          <p:cNvPr id="865" name="Straight Connector 864">
            <a:extLst>
              <a:ext uri="{FF2B5EF4-FFF2-40B4-BE49-F238E27FC236}">
                <a16:creationId xmlns:a16="http://schemas.microsoft.com/office/drawing/2014/main" id="{E0926E0B-8245-444A-AEB6-61FF4767EAA9}"/>
              </a:ext>
            </a:extLst>
          </p:cNvPr>
          <p:cNvCxnSpPr>
            <a:cxnSpLocks/>
            <a:stCxn id="860" idx="23"/>
            <a:endCxn id="876" idx="3"/>
          </p:cNvCxnSpPr>
          <p:nvPr/>
        </p:nvCxnSpPr>
        <p:spPr>
          <a:xfrm flipH="1">
            <a:off x="2321109" y="4395065"/>
            <a:ext cx="1159206" cy="1471"/>
          </a:xfrm>
          <a:prstGeom prst="line">
            <a:avLst/>
          </a:prstGeom>
          <a:noFill/>
          <a:ln w="9525" cap="flat" cmpd="sng" algn="ctr">
            <a:solidFill>
              <a:srgbClr val="7F7F7F"/>
            </a:solidFill>
            <a:prstDash val="dash"/>
            <a:round/>
            <a:headEnd type="none" w="med" len="med"/>
            <a:tailEnd type="none" w="med" len="med"/>
          </a:ln>
          <a:effectLst/>
        </p:spPr>
      </p:cxnSp>
      <p:pic>
        <p:nvPicPr>
          <p:cNvPr id="866" name="Picture 865">
            <a:extLst>
              <a:ext uri="{FF2B5EF4-FFF2-40B4-BE49-F238E27FC236}">
                <a16:creationId xmlns:a16="http://schemas.microsoft.com/office/drawing/2014/main" id="{06EC44B0-A4F3-4343-8523-8E71B4AC0B14}"/>
              </a:ext>
            </a:extLst>
          </p:cNvPr>
          <p:cNvPicPr>
            <a:picLocks noChangeAspect="1"/>
          </p:cNvPicPr>
          <p:nvPr/>
        </p:nvPicPr>
        <p:blipFill>
          <a:blip r:embed="rId3"/>
          <a:stretch>
            <a:fillRect/>
          </a:stretch>
        </p:blipFill>
        <p:spPr>
          <a:xfrm>
            <a:off x="6408041" y="3344524"/>
            <a:ext cx="744047" cy="276140"/>
          </a:xfrm>
          <a:prstGeom prst="rect">
            <a:avLst/>
          </a:prstGeom>
        </p:spPr>
      </p:pic>
      <p:pic>
        <p:nvPicPr>
          <p:cNvPr id="867" name="Picture 866">
            <a:extLst>
              <a:ext uri="{FF2B5EF4-FFF2-40B4-BE49-F238E27FC236}">
                <a16:creationId xmlns:a16="http://schemas.microsoft.com/office/drawing/2014/main" id="{9585CD1E-5229-4A4A-A9BE-D6496B0E9FD1}"/>
              </a:ext>
            </a:extLst>
          </p:cNvPr>
          <p:cNvPicPr>
            <a:picLocks noChangeAspect="1"/>
          </p:cNvPicPr>
          <p:nvPr/>
        </p:nvPicPr>
        <p:blipFill>
          <a:blip r:embed="rId4"/>
          <a:stretch>
            <a:fillRect/>
          </a:stretch>
        </p:blipFill>
        <p:spPr>
          <a:xfrm>
            <a:off x="6354387" y="3668383"/>
            <a:ext cx="824697" cy="276140"/>
          </a:xfrm>
          <a:prstGeom prst="rect">
            <a:avLst/>
          </a:prstGeom>
        </p:spPr>
      </p:pic>
      <p:cxnSp>
        <p:nvCxnSpPr>
          <p:cNvPr id="868" name="Connector: Elbow 867">
            <a:extLst>
              <a:ext uri="{FF2B5EF4-FFF2-40B4-BE49-F238E27FC236}">
                <a16:creationId xmlns:a16="http://schemas.microsoft.com/office/drawing/2014/main" id="{5255E658-03D2-4E91-B5D4-2139BC56F573}"/>
              </a:ext>
            </a:extLst>
          </p:cNvPr>
          <p:cNvCxnSpPr>
            <a:cxnSpLocks/>
            <a:stCxn id="347" idx="6"/>
            <a:endCxn id="299" idx="1"/>
          </p:cNvCxnSpPr>
          <p:nvPr/>
        </p:nvCxnSpPr>
        <p:spPr>
          <a:xfrm flipV="1">
            <a:off x="5327508" y="3640425"/>
            <a:ext cx="971719" cy="1801"/>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69" name="Picture 868">
            <a:extLst>
              <a:ext uri="{FF2B5EF4-FFF2-40B4-BE49-F238E27FC236}">
                <a16:creationId xmlns:a16="http://schemas.microsoft.com/office/drawing/2014/main" id="{2916E9C3-E77D-465B-8EA2-84D6491E48F4}"/>
              </a:ext>
            </a:extLst>
          </p:cNvPr>
          <p:cNvPicPr>
            <a:picLocks noChangeAspect="1"/>
          </p:cNvPicPr>
          <p:nvPr/>
        </p:nvPicPr>
        <p:blipFill>
          <a:blip r:embed="rId5"/>
          <a:stretch>
            <a:fillRect/>
          </a:stretch>
        </p:blipFill>
        <p:spPr>
          <a:xfrm>
            <a:off x="6466243" y="2306173"/>
            <a:ext cx="676320" cy="365241"/>
          </a:xfrm>
          <a:prstGeom prst="rect">
            <a:avLst/>
          </a:prstGeom>
        </p:spPr>
      </p:pic>
      <p:pic>
        <p:nvPicPr>
          <p:cNvPr id="870" name="Picture 869">
            <a:extLst>
              <a:ext uri="{FF2B5EF4-FFF2-40B4-BE49-F238E27FC236}">
                <a16:creationId xmlns:a16="http://schemas.microsoft.com/office/drawing/2014/main" id="{00EBCD17-793A-45BD-872F-D467C720FC26}"/>
              </a:ext>
            </a:extLst>
          </p:cNvPr>
          <p:cNvPicPr>
            <a:picLocks noChangeAspect="1"/>
          </p:cNvPicPr>
          <p:nvPr/>
        </p:nvPicPr>
        <p:blipFill>
          <a:blip r:embed="rId6"/>
          <a:stretch>
            <a:fillRect/>
          </a:stretch>
        </p:blipFill>
        <p:spPr>
          <a:xfrm>
            <a:off x="6313044" y="2627450"/>
            <a:ext cx="947141" cy="232384"/>
          </a:xfrm>
          <a:prstGeom prst="rect">
            <a:avLst/>
          </a:prstGeom>
        </p:spPr>
      </p:pic>
      <p:pic>
        <p:nvPicPr>
          <p:cNvPr id="871" name="Picture 870">
            <a:extLst>
              <a:ext uri="{FF2B5EF4-FFF2-40B4-BE49-F238E27FC236}">
                <a16:creationId xmlns:a16="http://schemas.microsoft.com/office/drawing/2014/main" id="{E74D837F-B501-4376-A325-D70810E98FC0}"/>
              </a:ext>
            </a:extLst>
          </p:cNvPr>
          <p:cNvPicPr>
            <a:picLocks noChangeAspect="1"/>
          </p:cNvPicPr>
          <p:nvPr/>
        </p:nvPicPr>
        <p:blipFill>
          <a:blip r:embed="rId7"/>
          <a:stretch>
            <a:fillRect/>
          </a:stretch>
        </p:blipFill>
        <p:spPr>
          <a:xfrm>
            <a:off x="6435284" y="2848921"/>
            <a:ext cx="738238" cy="260555"/>
          </a:xfrm>
          <a:prstGeom prst="rect">
            <a:avLst/>
          </a:prstGeom>
        </p:spPr>
      </p:pic>
      <p:cxnSp>
        <p:nvCxnSpPr>
          <p:cNvPr id="872" name="Connector: Elbow 871">
            <a:extLst>
              <a:ext uri="{FF2B5EF4-FFF2-40B4-BE49-F238E27FC236}">
                <a16:creationId xmlns:a16="http://schemas.microsoft.com/office/drawing/2014/main" id="{CEB6BD83-AE66-4C23-986B-A821012F9083}"/>
              </a:ext>
            </a:extLst>
          </p:cNvPr>
          <p:cNvCxnSpPr>
            <a:cxnSpLocks/>
            <a:stCxn id="636" idx="26"/>
            <a:endCxn id="298" idx="1"/>
          </p:cNvCxnSpPr>
          <p:nvPr/>
        </p:nvCxnSpPr>
        <p:spPr>
          <a:xfrm flipV="1">
            <a:off x="5291278" y="2693345"/>
            <a:ext cx="1010521" cy="4434"/>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3" name="Straight Connector 872">
            <a:extLst>
              <a:ext uri="{FF2B5EF4-FFF2-40B4-BE49-F238E27FC236}">
                <a16:creationId xmlns:a16="http://schemas.microsoft.com/office/drawing/2014/main" id="{80511672-8F83-40EA-831A-4A48A6E59BF6}"/>
              </a:ext>
            </a:extLst>
          </p:cNvPr>
          <p:cNvCxnSpPr>
            <a:cxnSpLocks/>
            <a:stCxn id="820" idx="6"/>
            <a:endCxn id="887" idx="3"/>
          </p:cNvCxnSpPr>
          <p:nvPr/>
        </p:nvCxnSpPr>
        <p:spPr>
          <a:xfrm flipH="1" flipV="1">
            <a:off x="2277658" y="3193994"/>
            <a:ext cx="838121" cy="280926"/>
          </a:xfrm>
          <a:prstGeom prst="line">
            <a:avLst/>
          </a:prstGeom>
          <a:noFill/>
          <a:ln w="9525" cap="flat" cmpd="sng" algn="ctr">
            <a:solidFill>
              <a:srgbClr val="7F7F7F"/>
            </a:solidFill>
            <a:prstDash val="dash"/>
            <a:round/>
            <a:headEnd type="none" w="med" len="med"/>
            <a:tailEnd type="none" w="med" len="med"/>
          </a:ln>
          <a:effectLst/>
        </p:spPr>
      </p:cxnSp>
      <p:grpSp>
        <p:nvGrpSpPr>
          <p:cNvPr id="874" name="Group 873">
            <a:extLst>
              <a:ext uri="{FF2B5EF4-FFF2-40B4-BE49-F238E27FC236}">
                <a16:creationId xmlns:a16="http://schemas.microsoft.com/office/drawing/2014/main" id="{E24E5229-1DCD-4435-90D9-F425BE44AF92}"/>
              </a:ext>
            </a:extLst>
          </p:cNvPr>
          <p:cNvGrpSpPr/>
          <p:nvPr/>
        </p:nvGrpSpPr>
        <p:grpSpPr>
          <a:xfrm>
            <a:off x="1289770" y="2814497"/>
            <a:ext cx="1037513" cy="2650902"/>
            <a:chOff x="1042120" y="2814497"/>
            <a:chExt cx="1037513" cy="2650902"/>
          </a:xfrm>
        </p:grpSpPr>
        <p:sp>
          <p:nvSpPr>
            <p:cNvPr id="875" name="Rectangle 874">
              <a:extLst>
                <a:ext uri="{FF2B5EF4-FFF2-40B4-BE49-F238E27FC236}">
                  <a16:creationId xmlns:a16="http://schemas.microsoft.com/office/drawing/2014/main" id="{1580577E-7EB8-4697-9190-4251F78AE3CA}"/>
                </a:ext>
              </a:extLst>
            </p:cNvPr>
            <p:cNvSpPr/>
            <p:nvPr/>
          </p:nvSpPr>
          <p:spPr>
            <a:xfrm>
              <a:off x="1112268" y="4754222"/>
              <a:ext cx="956465" cy="711177"/>
            </a:xfrm>
            <a:prstGeom prst="rect">
              <a:avLst/>
            </a:prstGeom>
            <a:solidFill>
              <a:schemeClr val="bg1"/>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6" name="Rectangle 875">
              <a:extLst>
                <a:ext uri="{FF2B5EF4-FFF2-40B4-BE49-F238E27FC236}">
                  <a16:creationId xmlns:a16="http://schemas.microsoft.com/office/drawing/2014/main" id="{6BC7DD1F-2B24-45BD-9D74-3DAAE021A98E}"/>
                </a:ext>
              </a:extLst>
            </p:cNvPr>
            <p:cNvSpPr/>
            <p:nvPr/>
          </p:nvSpPr>
          <p:spPr>
            <a:xfrm>
              <a:off x="1093246" y="4094050"/>
              <a:ext cx="980213" cy="604972"/>
            </a:xfrm>
            <a:prstGeom prst="rect">
              <a:avLst/>
            </a:prstGeom>
            <a:solidFill>
              <a:schemeClr val="bg1"/>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7" name="Rectangle 876">
              <a:extLst>
                <a:ext uri="{FF2B5EF4-FFF2-40B4-BE49-F238E27FC236}">
                  <a16:creationId xmlns:a16="http://schemas.microsoft.com/office/drawing/2014/main" id="{21CC6F46-1B23-4926-BEE5-11E0DC6847F4}"/>
                </a:ext>
              </a:extLst>
            </p:cNvPr>
            <p:cNvSpPr/>
            <p:nvPr/>
          </p:nvSpPr>
          <p:spPr>
            <a:xfrm>
              <a:off x="1096496" y="3494122"/>
              <a:ext cx="983137" cy="549064"/>
            </a:xfrm>
            <a:prstGeom prst="rect">
              <a:avLst/>
            </a:prstGeom>
            <a:solidFill>
              <a:schemeClr val="bg1"/>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8" name="Freeform 25">
              <a:extLst>
                <a:ext uri="{FF2B5EF4-FFF2-40B4-BE49-F238E27FC236}">
                  <a16:creationId xmlns:a16="http://schemas.microsoft.com/office/drawing/2014/main" id="{F0BC2AC1-A865-45D0-9406-CC82F09D9D3D}"/>
                </a:ext>
              </a:extLst>
            </p:cNvPr>
            <p:cNvSpPr>
              <a:spLocks/>
            </p:cNvSpPr>
            <p:nvPr/>
          </p:nvSpPr>
          <p:spPr bwMode="auto">
            <a:xfrm>
              <a:off x="1042120" y="2814497"/>
              <a:ext cx="545727" cy="436359"/>
            </a:xfrm>
            <a:custGeom>
              <a:avLst/>
              <a:gdLst>
                <a:gd name="T0" fmla="*/ 0 w 412"/>
                <a:gd name="T1" fmla="*/ 5082858 h 261"/>
                <a:gd name="T2" fmla="*/ 0 w 412"/>
                <a:gd name="T3" fmla="*/ 5082858 h 261"/>
                <a:gd name="T4" fmla="*/ 29795363 w 412"/>
                <a:gd name="T5" fmla="*/ 72852125 h 261"/>
                <a:gd name="T6" fmla="*/ 65864618 w 412"/>
                <a:gd name="T7" fmla="*/ 105042701 h 261"/>
                <a:gd name="T8" fmla="*/ 64295518 w 412"/>
                <a:gd name="T9" fmla="*/ 123679407 h 261"/>
                <a:gd name="T10" fmla="*/ 45477599 w 412"/>
                <a:gd name="T11" fmla="*/ 127067544 h 261"/>
                <a:gd name="T12" fmla="*/ 86250404 w 412"/>
                <a:gd name="T13" fmla="*/ 142316113 h 261"/>
                <a:gd name="T14" fmla="*/ 108205270 w 412"/>
                <a:gd name="T15" fmla="*/ 174506710 h 261"/>
                <a:gd name="T16" fmla="*/ 106637423 w 412"/>
                <a:gd name="T17" fmla="*/ 199919690 h 261"/>
                <a:gd name="T18" fmla="*/ 152115002 w 412"/>
                <a:gd name="T19" fmla="*/ 242275958 h 261"/>
                <a:gd name="T20" fmla="*/ 163092435 w 412"/>
                <a:gd name="T21" fmla="*/ 228722108 h 261"/>
                <a:gd name="T22" fmla="*/ 53318085 w 412"/>
                <a:gd name="T23" fmla="*/ 62686412 h 261"/>
                <a:gd name="T24" fmla="*/ 47045445 w 412"/>
                <a:gd name="T25" fmla="*/ 18636711 h 261"/>
                <a:gd name="T26" fmla="*/ 70568158 w 412"/>
                <a:gd name="T27" fmla="*/ 28802429 h 261"/>
                <a:gd name="T28" fmla="*/ 111340964 w 412"/>
                <a:gd name="T29" fmla="*/ 101654564 h 261"/>
                <a:gd name="T30" fmla="*/ 169365114 w 412"/>
                <a:gd name="T31" fmla="*/ 155869963 h 261"/>
                <a:gd name="T32" fmla="*/ 166228168 w 412"/>
                <a:gd name="T33" fmla="*/ 176200127 h 261"/>
                <a:gd name="T34" fmla="*/ 246205893 w 412"/>
                <a:gd name="T35" fmla="*/ 250746952 h 261"/>
                <a:gd name="T36" fmla="*/ 255615479 w 412"/>
                <a:gd name="T37" fmla="*/ 282937507 h 261"/>
                <a:gd name="T38" fmla="*/ 246205893 w 412"/>
                <a:gd name="T39" fmla="*/ 303267631 h 261"/>
                <a:gd name="T40" fmla="*/ 265023813 w 412"/>
                <a:gd name="T41" fmla="*/ 332070050 h 261"/>
                <a:gd name="T42" fmla="*/ 417138854 w 412"/>
                <a:gd name="T43" fmla="*/ 410005092 h 261"/>
                <a:gd name="T44" fmla="*/ 484571299 w 412"/>
                <a:gd name="T45" fmla="*/ 403227517 h 261"/>
                <a:gd name="T46" fmla="*/ 528479779 w 412"/>
                <a:gd name="T47" fmla="*/ 440500929 h 261"/>
                <a:gd name="T48" fmla="*/ 545729852 w 412"/>
                <a:gd name="T49" fmla="*/ 404922236 h 261"/>
                <a:gd name="T50" fmla="*/ 567684718 w 412"/>
                <a:gd name="T51" fmla="*/ 403227517 h 261"/>
                <a:gd name="T52" fmla="*/ 545729852 w 412"/>
                <a:gd name="T53" fmla="*/ 372731680 h 261"/>
                <a:gd name="T54" fmla="*/ 594344377 w 412"/>
                <a:gd name="T55" fmla="*/ 360872550 h 261"/>
                <a:gd name="T56" fmla="*/ 613162297 w 412"/>
                <a:gd name="T57" fmla="*/ 347318700 h 261"/>
                <a:gd name="T58" fmla="*/ 617867090 w 412"/>
                <a:gd name="T59" fmla="*/ 340541043 h 261"/>
                <a:gd name="T60" fmla="*/ 624139730 w 412"/>
                <a:gd name="T61" fmla="*/ 357484413 h 261"/>
                <a:gd name="T62" fmla="*/ 644526749 w 412"/>
                <a:gd name="T63" fmla="*/ 282937507 h 261"/>
                <a:gd name="T64" fmla="*/ 617867090 w 412"/>
                <a:gd name="T65" fmla="*/ 272771795 h 261"/>
                <a:gd name="T66" fmla="*/ 569253817 w 412"/>
                <a:gd name="T67" fmla="*/ 282937507 h 261"/>
                <a:gd name="T68" fmla="*/ 544162005 w 412"/>
                <a:gd name="T69" fmla="*/ 347318700 h 261"/>
                <a:gd name="T70" fmla="*/ 481434353 w 412"/>
                <a:gd name="T71" fmla="*/ 354094974 h 261"/>
                <a:gd name="T72" fmla="*/ 454775946 w 412"/>
                <a:gd name="T73" fmla="*/ 338847625 h 261"/>
                <a:gd name="T74" fmla="*/ 414001908 w 412"/>
                <a:gd name="T75" fmla="*/ 259217945 h 261"/>
                <a:gd name="T76" fmla="*/ 412434061 w 412"/>
                <a:gd name="T77" fmla="*/ 199919690 h 261"/>
                <a:gd name="T78" fmla="*/ 426548440 w 412"/>
                <a:gd name="T79" fmla="*/ 171117271 h 261"/>
                <a:gd name="T80" fmla="*/ 384206555 w 412"/>
                <a:gd name="T81" fmla="*/ 155869963 h 261"/>
                <a:gd name="T82" fmla="*/ 330888489 w 412"/>
                <a:gd name="T83" fmla="*/ 72852125 h 261"/>
                <a:gd name="T84" fmla="*/ 285410832 w 412"/>
                <a:gd name="T85" fmla="*/ 89794132 h 261"/>
                <a:gd name="T86" fmla="*/ 227387973 w 412"/>
                <a:gd name="T87" fmla="*/ 22024853 h 261"/>
                <a:gd name="T88" fmla="*/ 130160136 w 412"/>
                <a:gd name="T89" fmla="*/ 35578703 h 261"/>
                <a:gd name="T90" fmla="*/ 48614545 w 412"/>
                <a:gd name="T91" fmla="*/ 0 h 261"/>
                <a:gd name="T92" fmla="*/ 0 w 412"/>
                <a:gd name="T93" fmla="*/ 5082858 h 261"/>
                <a:gd name="T94" fmla="*/ 0 w 412"/>
                <a:gd name="T95" fmla="*/ 5082858 h 2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2"/>
                <a:gd name="T145" fmla="*/ 0 h 261"/>
                <a:gd name="T146" fmla="*/ 412 w 412"/>
                <a:gd name="T147" fmla="*/ 261 h 2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2" h="261">
                  <a:moveTo>
                    <a:pt x="0" y="3"/>
                  </a:moveTo>
                  <a:lnTo>
                    <a:pt x="0" y="3"/>
                  </a:lnTo>
                  <a:lnTo>
                    <a:pt x="19" y="43"/>
                  </a:lnTo>
                  <a:lnTo>
                    <a:pt x="42" y="62"/>
                  </a:lnTo>
                  <a:lnTo>
                    <a:pt x="41" y="73"/>
                  </a:lnTo>
                  <a:lnTo>
                    <a:pt x="29" y="75"/>
                  </a:lnTo>
                  <a:lnTo>
                    <a:pt x="55" y="84"/>
                  </a:lnTo>
                  <a:lnTo>
                    <a:pt x="69" y="103"/>
                  </a:lnTo>
                  <a:lnTo>
                    <a:pt x="68" y="118"/>
                  </a:lnTo>
                  <a:lnTo>
                    <a:pt x="97" y="143"/>
                  </a:lnTo>
                  <a:lnTo>
                    <a:pt x="104" y="135"/>
                  </a:lnTo>
                  <a:lnTo>
                    <a:pt x="34" y="37"/>
                  </a:lnTo>
                  <a:lnTo>
                    <a:pt x="30" y="11"/>
                  </a:lnTo>
                  <a:lnTo>
                    <a:pt x="45" y="17"/>
                  </a:lnTo>
                  <a:lnTo>
                    <a:pt x="71" y="60"/>
                  </a:lnTo>
                  <a:lnTo>
                    <a:pt x="108" y="92"/>
                  </a:lnTo>
                  <a:lnTo>
                    <a:pt x="106" y="104"/>
                  </a:lnTo>
                  <a:lnTo>
                    <a:pt x="157" y="148"/>
                  </a:lnTo>
                  <a:lnTo>
                    <a:pt x="163" y="167"/>
                  </a:lnTo>
                  <a:lnTo>
                    <a:pt x="157" y="179"/>
                  </a:lnTo>
                  <a:lnTo>
                    <a:pt x="169" y="196"/>
                  </a:lnTo>
                  <a:lnTo>
                    <a:pt x="266" y="242"/>
                  </a:lnTo>
                  <a:lnTo>
                    <a:pt x="309" y="238"/>
                  </a:lnTo>
                  <a:lnTo>
                    <a:pt x="337" y="260"/>
                  </a:lnTo>
                  <a:lnTo>
                    <a:pt x="348" y="239"/>
                  </a:lnTo>
                  <a:lnTo>
                    <a:pt x="362" y="238"/>
                  </a:lnTo>
                  <a:lnTo>
                    <a:pt x="348" y="220"/>
                  </a:lnTo>
                  <a:lnTo>
                    <a:pt x="379" y="213"/>
                  </a:lnTo>
                  <a:lnTo>
                    <a:pt x="391" y="205"/>
                  </a:lnTo>
                  <a:lnTo>
                    <a:pt x="394" y="201"/>
                  </a:lnTo>
                  <a:lnTo>
                    <a:pt x="398" y="211"/>
                  </a:lnTo>
                  <a:lnTo>
                    <a:pt x="411" y="167"/>
                  </a:lnTo>
                  <a:lnTo>
                    <a:pt x="394" y="161"/>
                  </a:lnTo>
                  <a:lnTo>
                    <a:pt x="363" y="167"/>
                  </a:lnTo>
                  <a:lnTo>
                    <a:pt x="347" y="205"/>
                  </a:lnTo>
                  <a:lnTo>
                    <a:pt x="307" y="209"/>
                  </a:lnTo>
                  <a:lnTo>
                    <a:pt x="290" y="200"/>
                  </a:lnTo>
                  <a:lnTo>
                    <a:pt x="264" y="153"/>
                  </a:lnTo>
                  <a:lnTo>
                    <a:pt x="263" y="118"/>
                  </a:lnTo>
                  <a:lnTo>
                    <a:pt x="272" y="101"/>
                  </a:lnTo>
                  <a:lnTo>
                    <a:pt x="245" y="92"/>
                  </a:lnTo>
                  <a:lnTo>
                    <a:pt x="211" y="43"/>
                  </a:lnTo>
                  <a:lnTo>
                    <a:pt x="182" y="53"/>
                  </a:lnTo>
                  <a:lnTo>
                    <a:pt x="145" y="13"/>
                  </a:lnTo>
                  <a:lnTo>
                    <a:pt x="83" y="21"/>
                  </a:lnTo>
                  <a:lnTo>
                    <a:pt x="31" y="0"/>
                  </a:lnTo>
                  <a:lnTo>
                    <a:pt x="0" y="3"/>
                  </a:lnTo>
                </a:path>
              </a:pathLst>
            </a:custGeom>
            <a:solidFill>
              <a:srgbClr val="7F7F7F">
                <a:lumMod val="40000"/>
                <a:lumOff val="60000"/>
              </a:srgbClr>
            </a:solidFill>
            <a:ln w="635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2D35"/>
                </a:solidFill>
                <a:effectLst/>
                <a:uLnTx/>
                <a:uFillTx/>
                <a:latin typeface="Calibri"/>
              </a:endParaRPr>
            </a:p>
          </p:txBody>
        </p:sp>
        <p:pic>
          <p:nvPicPr>
            <p:cNvPr id="879" name="Picture 878">
              <a:extLst>
                <a:ext uri="{FF2B5EF4-FFF2-40B4-BE49-F238E27FC236}">
                  <a16:creationId xmlns:a16="http://schemas.microsoft.com/office/drawing/2014/main" id="{800A738C-FD05-4018-BC56-AEC83A0A3A5D}"/>
                </a:ext>
              </a:extLst>
            </p:cNvPr>
            <p:cNvPicPr>
              <a:picLocks noChangeAspect="1"/>
            </p:cNvPicPr>
            <p:nvPr/>
          </p:nvPicPr>
          <p:blipFill>
            <a:blip r:embed="rId8"/>
            <a:stretch>
              <a:fillRect/>
            </a:stretch>
          </p:blipFill>
          <p:spPr>
            <a:xfrm>
              <a:off x="1163028" y="4341166"/>
              <a:ext cx="883234" cy="258421"/>
            </a:xfrm>
            <a:prstGeom prst="rect">
              <a:avLst/>
            </a:prstGeom>
          </p:spPr>
        </p:pic>
        <p:pic>
          <p:nvPicPr>
            <p:cNvPr id="880" name="Picture 879">
              <a:extLst>
                <a:ext uri="{FF2B5EF4-FFF2-40B4-BE49-F238E27FC236}">
                  <a16:creationId xmlns:a16="http://schemas.microsoft.com/office/drawing/2014/main" id="{38EF01D4-0B48-4A78-844A-2F48992D5C91}"/>
                </a:ext>
              </a:extLst>
            </p:cNvPr>
            <p:cNvPicPr>
              <a:picLocks noChangeAspect="1"/>
            </p:cNvPicPr>
            <p:nvPr/>
          </p:nvPicPr>
          <p:blipFill>
            <a:blip r:embed="rId9"/>
            <a:stretch>
              <a:fillRect/>
            </a:stretch>
          </p:blipFill>
          <p:spPr>
            <a:xfrm>
              <a:off x="1177990" y="4149233"/>
              <a:ext cx="783995" cy="234393"/>
            </a:xfrm>
            <a:prstGeom prst="rect">
              <a:avLst/>
            </a:prstGeom>
          </p:spPr>
        </p:pic>
        <p:pic>
          <p:nvPicPr>
            <p:cNvPr id="881" name="Picture 880">
              <a:extLst>
                <a:ext uri="{FF2B5EF4-FFF2-40B4-BE49-F238E27FC236}">
                  <a16:creationId xmlns:a16="http://schemas.microsoft.com/office/drawing/2014/main" id="{F388E707-2361-4D73-811A-EB4B0911DDCF}"/>
                </a:ext>
              </a:extLst>
            </p:cNvPr>
            <p:cNvPicPr>
              <a:picLocks noChangeAspect="1"/>
            </p:cNvPicPr>
            <p:nvPr/>
          </p:nvPicPr>
          <p:blipFill>
            <a:blip r:embed="rId10"/>
            <a:stretch>
              <a:fillRect/>
            </a:stretch>
          </p:blipFill>
          <p:spPr>
            <a:xfrm>
              <a:off x="1227227" y="3509346"/>
              <a:ext cx="764287" cy="289337"/>
            </a:xfrm>
            <a:prstGeom prst="rect">
              <a:avLst/>
            </a:prstGeom>
          </p:spPr>
        </p:pic>
        <p:pic>
          <p:nvPicPr>
            <p:cNvPr id="882" name="Picture 881">
              <a:extLst>
                <a:ext uri="{FF2B5EF4-FFF2-40B4-BE49-F238E27FC236}">
                  <a16:creationId xmlns:a16="http://schemas.microsoft.com/office/drawing/2014/main" id="{22B06D90-CC8D-488F-994A-1B083E549E1A}"/>
                </a:ext>
              </a:extLst>
            </p:cNvPr>
            <p:cNvPicPr>
              <a:picLocks noChangeAspect="1"/>
            </p:cNvPicPr>
            <p:nvPr/>
          </p:nvPicPr>
          <p:blipFill>
            <a:blip r:embed="rId11"/>
            <a:stretch>
              <a:fillRect/>
            </a:stretch>
          </p:blipFill>
          <p:spPr>
            <a:xfrm>
              <a:off x="1253917" y="3782639"/>
              <a:ext cx="677580" cy="230824"/>
            </a:xfrm>
            <a:prstGeom prst="rect">
              <a:avLst/>
            </a:prstGeom>
          </p:spPr>
        </p:pic>
        <p:pic>
          <p:nvPicPr>
            <p:cNvPr id="883" name="Picture 882">
              <a:extLst>
                <a:ext uri="{FF2B5EF4-FFF2-40B4-BE49-F238E27FC236}">
                  <a16:creationId xmlns:a16="http://schemas.microsoft.com/office/drawing/2014/main" id="{767810DB-FE2F-4917-9902-24B818478E9F}"/>
                </a:ext>
              </a:extLst>
            </p:cNvPr>
            <p:cNvPicPr>
              <a:picLocks noChangeAspect="1"/>
            </p:cNvPicPr>
            <p:nvPr/>
          </p:nvPicPr>
          <p:blipFill>
            <a:blip r:embed="rId12"/>
            <a:stretch>
              <a:fillRect/>
            </a:stretch>
          </p:blipFill>
          <p:spPr>
            <a:xfrm>
              <a:off x="1237865" y="4793775"/>
              <a:ext cx="635704" cy="353169"/>
            </a:xfrm>
            <a:prstGeom prst="rect">
              <a:avLst/>
            </a:prstGeom>
          </p:spPr>
        </p:pic>
        <p:pic>
          <p:nvPicPr>
            <p:cNvPr id="884" name="Picture 883">
              <a:extLst>
                <a:ext uri="{FF2B5EF4-FFF2-40B4-BE49-F238E27FC236}">
                  <a16:creationId xmlns:a16="http://schemas.microsoft.com/office/drawing/2014/main" id="{9F510D81-EDCF-41E8-BE89-AD221800C3FA}"/>
                </a:ext>
              </a:extLst>
            </p:cNvPr>
            <p:cNvPicPr>
              <a:picLocks noChangeAspect="1"/>
            </p:cNvPicPr>
            <p:nvPr/>
          </p:nvPicPr>
          <p:blipFill rotWithShape="1">
            <a:blip r:embed="rId13"/>
            <a:srcRect r="10262" b="27045"/>
            <a:stretch/>
          </p:blipFill>
          <p:spPr>
            <a:xfrm>
              <a:off x="1138707" y="5101457"/>
              <a:ext cx="774039" cy="346271"/>
            </a:xfrm>
            <a:prstGeom prst="rect">
              <a:avLst/>
            </a:prstGeom>
          </p:spPr>
        </p:pic>
        <p:sp>
          <p:nvSpPr>
            <p:cNvPr id="885" name="Rectangle 884">
              <a:extLst>
                <a:ext uri="{FF2B5EF4-FFF2-40B4-BE49-F238E27FC236}">
                  <a16:creationId xmlns:a16="http://schemas.microsoft.com/office/drawing/2014/main" id="{7CB32B4E-7214-4815-92A8-5DE76900092E}"/>
                </a:ext>
              </a:extLst>
            </p:cNvPr>
            <p:cNvSpPr/>
            <p:nvPr/>
          </p:nvSpPr>
          <p:spPr>
            <a:xfrm>
              <a:off x="1093551" y="2882930"/>
              <a:ext cx="983137" cy="549064"/>
            </a:xfrm>
            <a:prstGeom prst="rect">
              <a:avLst/>
            </a:prstGeom>
            <a:solidFill>
              <a:schemeClr val="bg1"/>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86" name="Picture 885">
              <a:extLst>
                <a:ext uri="{FF2B5EF4-FFF2-40B4-BE49-F238E27FC236}">
                  <a16:creationId xmlns:a16="http://schemas.microsoft.com/office/drawing/2014/main" id="{75FC3881-D2B3-4A71-9234-49809AB1698C}"/>
                </a:ext>
              </a:extLst>
            </p:cNvPr>
            <p:cNvPicPr>
              <a:picLocks noChangeAspect="1"/>
            </p:cNvPicPr>
            <p:nvPr/>
          </p:nvPicPr>
          <p:blipFill>
            <a:blip r:embed="rId14"/>
            <a:stretch>
              <a:fillRect/>
            </a:stretch>
          </p:blipFill>
          <p:spPr>
            <a:xfrm>
              <a:off x="1122176" y="3014435"/>
              <a:ext cx="349496" cy="325226"/>
            </a:xfrm>
            <a:prstGeom prst="rect">
              <a:avLst/>
            </a:prstGeom>
          </p:spPr>
        </p:pic>
        <p:pic>
          <p:nvPicPr>
            <p:cNvPr id="887" name="Picture 886">
              <a:extLst>
                <a:ext uri="{FF2B5EF4-FFF2-40B4-BE49-F238E27FC236}">
                  <a16:creationId xmlns:a16="http://schemas.microsoft.com/office/drawing/2014/main" id="{13741866-E8AC-4781-B963-E58D6B7909CD}"/>
                </a:ext>
              </a:extLst>
            </p:cNvPr>
            <p:cNvPicPr>
              <a:picLocks noChangeAspect="1"/>
            </p:cNvPicPr>
            <p:nvPr/>
          </p:nvPicPr>
          <p:blipFill>
            <a:blip r:embed="rId15"/>
            <a:stretch>
              <a:fillRect/>
            </a:stretch>
          </p:blipFill>
          <p:spPr>
            <a:xfrm>
              <a:off x="1543066" y="3054267"/>
              <a:ext cx="486942" cy="279453"/>
            </a:xfrm>
            <a:prstGeom prst="rect">
              <a:avLst/>
            </a:prstGeom>
          </p:spPr>
        </p:pic>
      </p:grpSp>
      <p:cxnSp>
        <p:nvCxnSpPr>
          <p:cNvPr id="888" name="Straight Connector 887">
            <a:extLst>
              <a:ext uri="{FF2B5EF4-FFF2-40B4-BE49-F238E27FC236}">
                <a16:creationId xmlns:a16="http://schemas.microsoft.com/office/drawing/2014/main" id="{6D31760A-2C15-47FF-A8D5-3E3E6515DF89}"/>
              </a:ext>
            </a:extLst>
          </p:cNvPr>
          <p:cNvCxnSpPr>
            <a:cxnSpLocks/>
            <a:stCxn id="828" idx="10"/>
            <a:endCxn id="877" idx="3"/>
          </p:cNvCxnSpPr>
          <p:nvPr/>
        </p:nvCxnSpPr>
        <p:spPr>
          <a:xfrm flipH="1">
            <a:off x="2327283" y="3466524"/>
            <a:ext cx="768756" cy="302130"/>
          </a:xfrm>
          <a:prstGeom prst="line">
            <a:avLst/>
          </a:prstGeom>
          <a:noFill/>
          <a:ln w="9525" cap="flat" cmpd="sng" algn="ctr">
            <a:solidFill>
              <a:srgbClr val="7F7F7F"/>
            </a:solidFill>
            <a:prstDash val="dash"/>
            <a:round/>
            <a:headEnd type="none" w="med" len="med"/>
            <a:tailEnd type="none" w="med" len="med"/>
          </a:ln>
          <a:effectLst/>
        </p:spPr>
      </p:cxnSp>
      <p:cxnSp>
        <p:nvCxnSpPr>
          <p:cNvPr id="889" name="Straight Connector 888">
            <a:extLst>
              <a:ext uri="{FF2B5EF4-FFF2-40B4-BE49-F238E27FC236}">
                <a16:creationId xmlns:a16="http://schemas.microsoft.com/office/drawing/2014/main" id="{B1B12D57-C7A1-4E17-972A-36549FFB4357}"/>
              </a:ext>
            </a:extLst>
          </p:cNvPr>
          <p:cNvCxnSpPr>
            <a:cxnSpLocks/>
            <a:stCxn id="860" idx="23"/>
            <a:endCxn id="875" idx="3"/>
          </p:cNvCxnSpPr>
          <p:nvPr/>
        </p:nvCxnSpPr>
        <p:spPr>
          <a:xfrm flipH="1">
            <a:off x="2316383" y="4395065"/>
            <a:ext cx="1163932" cy="714746"/>
          </a:xfrm>
          <a:prstGeom prst="line">
            <a:avLst/>
          </a:prstGeom>
          <a:noFill/>
          <a:ln w="9525" cap="flat" cmpd="sng" algn="ctr">
            <a:solidFill>
              <a:srgbClr val="7F7F7F"/>
            </a:solidFill>
            <a:prstDash val="dash"/>
            <a:round/>
            <a:headEnd type="none" w="med" len="med"/>
            <a:tailEnd type="none" w="med" len="med"/>
          </a:ln>
          <a:effectLst/>
        </p:spPr>
      </p:cxnSp>
      <p:pic>
        <p:nvPicPr>
          <p:cNvPr id="2" name="Picture 1">
            <a:extLst>
              <a:ext uri="{FF2B5EF4-FFF2-40B4-BE49-F238E27FC236}">
                <a16:creationId xmlns:a16="http://schemas.microsoft.com/office/drawing/2014/main" id="{D50FDDDB-1E30-47DB-BD71-D3FFF721A1BC}"/>
              </a:ext>
            </a:extLst>
          </p:cNvPr>
          <p:cNvPicPr>
            <a:picLocks noChangeAspect="1"/>
          </p:cNvPicPr>
          <p:nvPr/>
        </p:nvPicPr>
        <p:blipFill>
          <a:blip r:embed="rId16"/>
          <a:stretch>
            <a:fillRect/>
          </a:stretch>
        </p:blipFill>
        <p:spPr>
          <a:xfrm>
            <a:off x="2840901" y="4712118"/>
            <a:ext cx="4441510" cy="809501"/>
          </a:xfrm>
          <a:prstGeom prst="rect">
            <a:avLst/>
          </a:prstGeom>
        </p:spPr>
      </p:pic>
      <p:sp>
        <p:nvSpPr>
          <p:cNvPr id="356" name="TextBox 355">
            <a:extLst>
              <a:ext uri="{FF2B5EF4-FFF2-40B4-BE49-F238E27FC236}">
                <a16:creationId xmlns:a16="http://schemas.microsoft.com/office/drawing/2014/main" id="{2BB1229B-3143-41EA-A26A-6083225D1C97}"/>
              </a:ext>
            </a:extLst>
          </p:cNvPr>
          <p:cNvSpPr txBox="1"/>
          <p:nvPr/>
        </p:nvSpPr>
        <p:spPr>
          <a:xfrm>
            <a:off x="3189497" y="5496433"/>
            <a:ext cx="2929812" cy="230832"/>
          </a:xfrm>
          <a:prstGeom prst="rect">
            <a:avLst/>
          </a:prstGeom>
          <a:noFill/>
        </p:spPr>
        <p:txBody>
          <a:bodyPr wrap="square" rtlCol="0">
            <a:spAutoFit/>
          </a:bodyPr>
          <a:lstStyle/>
          <a:p>
            <a:r>
              <a:rPr lang="en-ZA" sz="900" dirty="0"/>
              <a:t>Source: i2i (forthcoming) </a:t>
            </a:r>
          </a:p>
        </p:txBody>
      </p:sp>
      <p:sp>
        <p:nvSpPr>
          <p:cNvPr id="3" name="Rectangle 2">
            <a:extLst>
              <a:ext uri="{FF2B5EF4-FFF2-40B4-BE49-F238E27FC236}">
                <a16:creationId xmlns:a16="http://schemas.microsoft.com/office/drawing/2014/main" id="{AD38AF13-E57B-4554-9072-063842C825E7}"/>
              </a:ext>
            </a:extLst>
          </p:cNvPr>
          <p:cNvSpPr/>
          <p:nvPr/>
        </p:nvSpPr>
        <p:spPr>
          <a:xfrm>
            <a:off x="3688813" y="2672834"/>
            <a:ext cx="242374" cy="369332"/>
          </a:xfrm>
          <a:prstGeom prst="rect">
            <a:avLst/>
          </a:prstGeom>
        </p:spPr>
        <p:txBody>
          <a:bodyPr wrap="none">
            <a:spAutoFit/>
          </a:bodyPr>
          <a:lstStyle/>
          <a:p>
            <a:r>
              <a:rPr lang="en-ZA" dirty="0">
                <a:solidFill>
                  <a:srgbClr val="000000"/>
                </a:solidFill>
                <a:latin typeface="Times New Roman" panose="02020603050405020304" pitchFamily="18" charset="0"/>
              </a:rPr>
              <a:t> </a:t>
            </a:r>
            <a:endParaRPr lang="en-ZA" dirty="0"/>
          </a:p>
        </p:txBody>
      </p:sp>
    </p:spTree>
    <p:extLst>
      <p:ext uri="{BB962C8B-B14F-4D97-AF65-F5344CB8AC3E}">
        <p14:creationId xmlns:p14="http://schemas.microsoft.com/office/powerpoint/2010/main" val="1950817703"/>
      </p:ext>
    </p:extLst>
  </p:cSld>
  <p:clrMapOvr>
    <a:masterClrMapping/>
  </p:clrMapOvr>
</p:sld>
</file>

<file path=ppt/theme/theme1.xml><?xml version="1.0" encoding="utf-8"?>
<a:theme xmlns:a="http://schemas.openxmlformats.org/drawingml/2006/main" name="Cover slide">
  <a:themeElements>
    <a:clrScheme name="i2i">
      <a:dk1>
        <a:srgbClr val="6E6259"/>
      </a:dk1>
      <a:lt1>
        <a:sysClr val="window" lastClr="FFFFFF"/>
      </a:lt1>
      <a:dk2>
        <a:srgbClr val="FFCD00"/>
      </a:dk2>
      <a:lt2>
        <a:srgbClr val="CBC4BC"/>
      </a:lt2>
      <a:accent1>
        <a:srgbClr val="28939D"/>
      </a:accent1>
      <a:accent2>
        <a:srgbClr val="6E6259"/>
      </a:accent2>
      <a:accent3>
        <a:srgbClr val="FFCD00"/>
      </a:accent3>
      <a:accent4>
        <a:srgbClr val="71B0B4"/>
      </a:accent4>
      <a:accent5>
        <a:srgbClr val="CBC4BC"/>
      </a:accent5>
      <a:accent6>
        <a:srgbClr val="FFE471"/>
      </a:accent6>
      <a:hlink>
        <a:srgbClr val="0000FF"/>
      </a:hlink>
      <a:folHlink>
        <a:srgbClr val="800080"/>
      </a:folHlink>
    </a:clrScheme>
    <a:fontScheme name="Arial Nova">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2.01_i2i template_LB_AF" id="{11418450-A7D8-49AF-9A85-B8E284EDCB07}" vid="{660636E6-5758-4408-8098-85BE89862CEF}"/>
    </a:ext>
  </a:extLst>
</a:theme>
</file>

<file path=ppt/theme/theme2.xml><?xml version="1.0" encoding="utf-8"?>
<a:theme xmlns:a="http://schemas.openxmlformats.org/drawingml/2006/main" name="1_Cover slide">
  <a:themeElements>
    <a:clrScheme name="i2i">
      <a:dk1>
        <a:srgbClr val="6E6259"/>
      </a:dk1>
      <a:lt1>
        <a:sysClr val="window" lastClr="FFFFFF"/>
      </a:lt1>
      <a:dk2>
        <a:srgbClr val="FFCD00"/>
      </a:dk2>
      <a:lt2>
        <a:srgbClr val="CBC4BC"/>
      </a:lt2>
      <a:accent1>
        <a:srgbClr val="28939D"/>
      </a:accent1>
      <a:accent2>
        <a:srgbClr val="6E6259"/>
      </a:accent2>
      <a:accent3>
        <a:srgbClr val="FFCD00"/>
      </a:accent3>
      <a:accent4>
        <a:srgbClr val="71B0B4"/>
      </a:accent4>
      <a:accent5>
        <a:srgbClr val="CBC4BC"/>
      </a:accent5>
      <a:accent6>
        <a:srgbClr val="FFE471"/>
      </a:accent6>
      <a:hlink>
        <a:srgbClr val="0000FF"/>
      </a:hlink>
      <a:folHlink>
        <a:srgbClr val="800080"/>
      </a:folHlink>
    </a:clrScheme>
    <a:fontScheme name="Arial Nova">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2.01_i2i template_LB_AF" id="{11418450-A7D8-49AF-9A85-B8E284EDCB07}" vid="{526848DB-C2F1-4E99-A99D-313840883319}"/>
    </a:ext>
  </a:extLst>
</a:theme>
</file>

<file path=ppt/theme/theme3.xml><?xml version="1.0" encoding="utf-8"?>
<a:theme xmlns:a="http://schemas.openxmlformats.org/drawingml/2006/main" name="Content slide">
  <a:themeElements>
    <a:clrScheme name="i2i">
      <a:dk1>
        <a:srgbClr val="6E6259"/>
      </a:dk1>
      <a:lt1>
        <a:sysClr val="window" lastClr="FFFFFF"/>
      </a:lt1>
      <a:dk2>
        <a:srgbClr val="FFCD00"/>
      </a:dk2>
      <a:lt2>
        <a:srgbClr val="CBC4BC"/>
      </a:lt2>
      <a:accent1>
        <a:srgbClr val="28939D"/>
      </a:accent1>
      <a:accent2>
        <a:srgbClr val="6E6259"/>
      </a:accent2>
      <a:accent3>
        <a:srgbClr val="FFCD00"/>
      </a:accent3>
      <a:accent4>
        <a:srgbClr val="71B0B4"/>
      </a:accent4>
      <a:accent5>
        <a:srgbClr val="CBC4BC"/>
      </a:accent5>
      <a:accent6>
        <a:srgbClr val="FFE471"/>
      </a:accent6>
      <a:hlink>
        <a:srgbClr val="0000FF"/>
      </a:hlink>
      <a:folHlink>
        <a:srgbClr val="800080"/>
      </a:folHlink>
    </a:clrScheme>
    <a:fontScheme name="Arial Nova">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02.01_i2i template_LB_AF" id="{11418450-A7D8-49AF-9A85-B8E284EDCB07}" vid="{AD1DE3B5-4FA5-472E-B1F6-B6C90C11EC6F}"/>
    </a:ext>
  </a:extLst>
</a:theme>
</file>

<file path=ppt/theme/theme4.xml><?xml version="1.0" encoding="utf-8"?>
<a:theme xmlns:a="http://schemas.openxmlformats.org/drawingml/2006/main" name="Divider slide">
  <a:themeElements>
    <a:clrScheme name="i2i">
      <a:dk1>
        <a:srgbClr val="6E6259"/>
      </a:dk1>
      <a:lt1>
        <a:sysClr val="window" lastClr="FFFFFF"/>
      </a:lt1>
      <a:dk2>
        <a:srgbClr val="FFCD00"/>
      </a:dk2>
      <a:lt2>
        <a:srgbClr val="CBC4BC"/>
      </a:lt2>
      <a:accent1>
        <a:srgbClr val="28939D"/>
      </a:accent1>
      <a:accent2>
        <a:srgbClr val="6E6259"/>
      </a:accent2>
      <a:accent3>
        <a:srgbClr val="FFCD00"/>
      </a:accent3>
      <a:accent4>
        <a:srgbClr val="71B0B4"/>
      </a:accent4>
      <a:accent5>
        <a:srgbClr val="CBC4BC"/>
      </a:accent5>
      <a:accent6>
        <a:srgbClr val="FFE471"/>
      </a:accent6>
      <a:hlink>
        <a:srgbClr val="0000FF"/>
      </a:hlink>
      <a:folHlink>
        <a:srgbClr val="800080"/>
      </a:folHlink>
    </a:clrScheme>
    <a:fontScheme name="Arial Nova">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02.01_i2i template_LB_AF" id="{11418450-A7D8-49AF-9A85-B8E284EDCB07}" vid="{D8795AFE-9AD4-4401-B827-8E851A46DF6C}"/>
    </a:ext>
  </a:extLst>
</a:theme>
</file>

<file path=ppt/theme/theme5.xml><?xml version="1.0" encoding="utf-8"?>
<a:theme xmlns:a="http://schemas.openxmlformats.org/drawingml/2006/main" name="1_Divider slide">
  <a:themeElements>
    <a:clrScheme name="i2i">
      <a:dk1>
        <a:srgbClr val="6E6259"/>
      </a:dk1>
      <a:lt1>
        <a:sysClr val="window" lastClr="FFFFFF"/>
      </a:lt1>
      <a:dk2>
        <a:srgbClr val="FFCD00"/>
      </a:dk2>
      <a:lt2>
        <a:srgbClr val="CBC4BC"/>
      </a:lt2>
      <a:accent1>
        <a:srgbClr val="28939D"/>
      </a:accent1>
      <a:accent2>
        <a:srgbClr val="6E6259"/>
      </a:accent2>
      <a:accent3>
        <a:srgbClr val="FFCD00"/>
      </a:accent3>
      <a:accent4>
        <a:srgbClr val="71B0B4"/>
      </a:accent4>
      <a:accent5>
        <a:srgbClr val="CBC4BC"/>
      </a:accent5>
      <a:accent6>
        <a:srgbClr val="FFE471"/>
      </a:accent6>
      <a:hlink>
        <a:srgbClr val="0000FF"/>
      </a:hlink>
      <a:folHlink>
        <a:srgbClr val="800080"/>
      </a:folHlink>
    </a:clrScheme>
    <a:fontScheme name="Arial Nova">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02.01_i2i template_LB_AF" id="{11418450-A7D8-49AF-9A85-B8E284EDCB07}" vid="{AD7FECF9-CAFC-45FF-9708-B845DCBEC09D}"/>
    </a:ext>
  </a:extLst>
</a:theme>
</file>

<file path=ppt/theme/theme6.xml><?xml version="1.0" encoding="utf-8"?>
<a:theme xmlns:a="http://schemas.openxmlformats.org/drawingml/2006/main" name="Contact slide">
  <a:themeElements>
    <a:clrScheme name="i2i">
      <a:dk1>
        <a:srgbClr val="6E6259"/>
      </a:dk1>
      <a:lt1>
        <a:sysClr val="window" lastClr="FFFFFF"/>
      </a:lt1>
      <a:dk2>
        <a:srgbClr val="FFCD00"/>
      </a:dk2>
      <a:lt2>
        <a:srgbClr val="CBC4BC"/>
      </a:lt2>
      <a:accent1>
        <a:srgbClr val="28939D"/>
      </a:accent1>
      <a:accent2>
        <a:srgbClr val="6E6259"/>
      </a:accent2>
      <a:accent3>
        <a:srgbClr val="FFCD00"/>
      </a:accent3>
      <a:accent4>
        <a:srgbClr val="71B0B4"/>
      </a:accent4>
      <a:accent5>
        <a:srgbClr val="CBC4BC"/>
      </a:accent5>
      <a:accent6>
        <a:srgbClr val="FFE471"/>
      </a:accent6>
      <a:hlink>
        <a:srgbClr val="0000FF"/>
      </a:hlink>
      <a:folHlink>
        <a:srgbClr val="800080"/>
      </a:folHlink>
    </a:clrScheme>
    <a:fontScheme name="Arial Nova">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2.01_i2i template_LB_AF" id="{11418450-A7D8-49AF-9A85-B8E284EDCB07}" vid="{670532C7-464C-4391-8E8C-FFC6CA179A13}"/>
    </a:ext>
  </a:extLst>
</a:theme>
</file>

<file path=ppt/theme/theme7.xml><?xml version="1.0" encoding="utf-8"?>
<a:theme xmlns:a="http://schemas.openxmlformats.org/drawingml/2006/main" name="2_Custom Design">
  <a:themeElements>
    <a:clrScheme name="i2i">
      <a:dk1>
        <a:srgbClr val="6E6259"/>
      </a:dk1>
      <a:lt1>
        <a:sysClr val="window" lastClr="FFFFFF"/>
      </a:lt1>
      <a:dk2>
        <a:srgbClr val="FFCD00"/>
      </a:dk2>
      <a:lt2>
        <a:srgbClr val="CBC4BC"/>
      </a:lt2>
      <a:accent1>
        <a:srgbClr val="28939D"/>
      </a:accent1>
      <a:accent2>
        <a:srgbClr val="6E6259"/>
      </a:accent2>
      <a:accent3>
        <a:srgbClr val="FFCD00"/>
      </a:accent3>
      <a:accent4>
        <a:srgbClr val="71B0B4"/>
      </a:accent4>
      <a:accent5>
        <a:srgbClr val="CBC4BC"/>
      </a:accent5>
      <a:accent6>
        <a:srgbClr val="FFE471"/>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2i template_July 2018" id="{6EB8E42D-8588-439D-9F55-62822DC6726A}" vid="{8588ADB1-D145-4C2F-B94E-052E4E98F8F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2BEE1A349D2E48BED03071796AA17E" ma:contentTypeVersion="7" ma:contentTypeDescription="Create a new document." ma:contentTypeScope="" ma:versionID="87dfa8f0f8498df4fd0cbc2d2bbdf7bf">
  <xsd:schema xmlns:xsd="http://www.w3.org/2001/XMLSchema" xmlns:xs="http://www.w3.org/2001/XMLSchema" xmlns:p="http://schemas.microsoft.com/office/2006/metadata/properties" xmlns:ns2="b0b8ccdc-497f-4e19-9392-fe9440d49e4f" xmlns:ns3="fa42882e-6b21-444c-9d4b-486aebd6e10c" targetNamespace="http://schemas.microsoft.com/office/2006/metadata/properties" ma:root="true" ma:fieldsID="5c252673cf08c2b98927e45243e2f4a8" ns2:_="" ns3:_="">
    <xsd:import namespace="b0b8ccdc-497f-4e19-9392-fe9440d49e4f"/>
    <xsd:import namespace="fa42882e-6b21-444c-9d4b-486aebd6e1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b8ccdc-497f-4e19-9392-fe9440d49e4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42882e-6b21-444c-9d4b-486aebd6e10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9C4EB3-2F40-48A7-A8D6-8964C1DEEC33}">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b0b8ccdc-497f-4e19-9392-fe9440d49e4f"/>
    <ds:schemaRef ds:uri="http://schemas.openxmlformats.org/package/2006/metadata/core-properties"/>
    <ds:schemaRef ds:uri="http://purl.org/dc/elements/1.1/"/>
    <ds:schemaRef ds:uri="fa42882e-6b21-444c-9d4b-486aebd6e10c"/>
    <ds:schemaRef ds:uri="http://purl.org/dc/dcmitype/"/>
  </ds:schemaRefs>
</ds:datastoreItem>
</file>

<file path=customXml/itemProps2.xml><?xml version="1.0" encoding="utf-8"?>
<ds:datastoreItem xmlns:ds="http://schemas.openxmlformats.org/officeDocument/2006/customXml" ds:itemID="{E39DC2E6-92A5-49A1-9FF1-9FF00C05B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b8ccdc-497f-4e19-9392-fe9440d49e4f"/>
    <ds:schemaRef ds:uri="fa42882e-6b21-444c-9d4b-486aebd6e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ECE5AF-1AD1-48DB-BF8C-468FD876A4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i2i template</Template>
  <TotalTime>170</TotalTime>
  <Words>2071</Words>
  <Application>Microsoft Office PowerPoint</Application>
  <PresentationFormat>Custom</PresentationFormat>
  <Paragraphs>148</Paragraphs>
  <Slides>11</Slides>
  <Notes>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vt:i4>
      </vt:variant>
    </vt:vector>
  </HeadingPairs>
  <TitlesOfParts>
    <vt:vector size="25" baseType="lpstr">
      <vt:lpstr>Arial</vt:lpstr>
      <vt:lpstr>Arial Nova</vt:lpstr>
      <vt:lpstr>Calibri</vt:lpstr>
      <vt:lpstr>Times New Roman</vt:lpstr>
      <vt:lpstr>Verdana</vt:lpstr>
      <vt:lpstr>Wingdings</vt:lpstr>
      <vt:lpstr>Wingdings 2</vt:lpstr>
      <vt:lpstr>Cover slide</vt:lpstr>
      <vt:lpstr>1_Cover slide</vt:lpstr>
      <vt:lpstr>Content slide</vt:lpstr>
      <vt:lpstr>Divider slide</vt:lpstr>
      <vt:lpstr>1_Divider slide</vt:lpstr>
      <vt:lpstr>Contact slide</vt:lpstr>
      <vt:lpstr>2_Custom Design</vt:lpstr>
      <vt:lpstr>PowerPoint Presentation</vt:lpstr>
      <vt:lpstr>PowerPoint Presentation</vt:lpstr>
      <vt:lpstr>The landscape of Africa’s digital platforms</vt:lpstr>
      <vt:lpstr>The rise of Africa’s digital platforms</vt:lpstr>
      <vt:lpstr>Online shopping and freelance platforms most common </vt:lpstr>
      <vt:lpstr>Platform-generated income reported as essential for meeting basic needs</vt:lpstr>
      <vt:lpstr>Platform workers evenly split across gender but with significantly different characteristics </vt:lpstr>
      <vt:lpstr>Opportunities to close financial barriers to platform participation</vt:lpstr>
      <vt:lpstr>Partnerships between digital platforms and FSPs bringing financial services to platform participants</vt:lpstr>
      <vt:lpstr>More content: Africa’s digital platforms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Dunn</dc:creator>
  <cp:lastModifiedBy>Chernay Johnson</cp:lastModifiedBy>
  <cp:revision>40</cp:revision>
  <dcterms:created xsi:type="dcterms:W3CDTF">2019-03-22T14:02:51Z</dcterms:created>
  <dcterms:modified xsi:type="dcterms:W3CDTF">2019-03-27T09:26:27Z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0x0101004F2BEE1A349D2E48BED03071796AA17E</vt:lpwstr>
  </property>
</Properties>
</file>