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85" r:id="rId3"/>
    <p:sldId id="312" r:id="rId4"/>
    <p:sldId id="311" r:id="rId5"/>
    <p:sldId id="310" r:id="rId6"/>
    <p:sldId id="309" r:id="rId7"/>
    <p:sldId id="307" r:id="rId8"/>
    <p:sldId id="306" r:id="rId9"/>
    <p:sldId id="268" r:id="rId10"/>
    <p:sldId id="282" r:id="rId11"/>
    <p:sldId id="273" r:id="rId12"/>
    <p:sldId id="619" r:id="rId13"/>
    <p:sldId id="265" r:id="rId14"/>
    <p:sldId id="284" r:id="rId15"/>
    <p:sldId id="31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9BBE"/>
    <a:srgbClr val="6C6C6C"/>
    <a:srgbClr val="FFFFCC"/>
    <a:srgbClr val="FFFD78"/>
    <a:srgbClr val="A00916"/>
    <a:srgbClr val="000000"/>
    <a:srgbClr val="122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667" autoAdjust="0"/>
    <p:restoredTop sz="50000" autoAdjust="0"/>
  </p:normalViewPr>
  <p:slideViewPr>
    <p:cSldViewPr>
      <p:cViewPr varScale="1">
        <p:scale>
          <a:sx n="96" d="100"/>
          <a:sy n="96" d="100"/>
        </p:scale>
        <p:origin x="1088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6" d="100"/>
          <a:sy n="76" d="100"/>
        </p:scale>
        <p:origin x="-3032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A932FD-EF63-EA49-B373-B791A3A7A451}" type="datetimeFigureOut">
              <a:rPr lang="en-US" smtClean="0"/>
              <a:t>5/16/19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23A4AE-84C0-EE40-A64C-40D86110D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8527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0ABD7A-E814-0C4A-A2CB-C59F2A8B9F4F}" type="datetimeFigureOut">
              <a:rPr lang="en-US" smtClean="0"/>
              <a:t>5/16/19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0FC36D-93B3-474D-9C00-013E8195F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096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100" dirty="0">
                <a:latin typeface="+mn-lt"/>
              </a:rPr>
              <a:t>Hi</a:t>
            </a:r>
            <a:r>
              <a:rPr lang="en-US" sz="1100" baseline="0" dirty="0">
                <a:latin typeface="+mn-lt"/>
              </a:rPr>
              <a:t> </a:t>
            </a:r>
            <a:r>
              <a:rPr lang="en-US" sz="1100" dirty="0">
                <a:latin typeface="+mn-lt"/>
              </a:rPr>
              <a:t>everyone and thanks </a:t>
            </a:r>
            <a:r>
              <a:rPr lang="en-US" sz="1100" baseline="0" dirty="0" err="1">
                <a:latin typeface="+mn-lt"/>
              </a:rPr>
              <a:t>Emmanouil</a:t>
            </a:r>
            <a:r>
              <a:rPr lang="en-US" sz="1100" baseline="0" dirty="0">
                <a:latin typeface="+mn-lt"/>
              </a:rPr>
              <a:t>, Joanna, and Doug for your interesting presentations.</a:t>
            </a:r>
            <a:endParaRPr lang="en-US" sz="1100" dirty="0">
              <a:latin typeface="+mn-lt"/>
            </a:endParaRPr>
          </a:p>
          <a:p>
            <a:pPr marL="171450" indent="-171450">
              <a:buFontTx/>
              <a:buChar char="-"/>
            </a:pPr>
            <a:r>
              <a:rPr lang="en-US" sz="1100" baseline="0" dirty="0">
                <a:latin typeface="+mn-lt"/>
              </a:rPr>
              <a:t>I am Sanna Ojanperä, and work as a researcher here with the Oxford Internet Institute </a:t>
            </a:r>
          </a:p>
          <a:p>
            <a:pPr marL="171450" indent="-171450">
              <a:buFontTx/>
              <a:buChar char="-"/>
            </a:pPr>
            <a:r>
              <a:rPr lang="en-US" sz="1100" baseline="0" dirty="0">
                <a:latin typeface="+mn-lt"/>
              </a:rPr>
              <a:t>Today I will present work carried out together with a few colleagues – including Mark, Stefano, Ralph, and Matt.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FC36D-93B3-474D-9C00-013E8195F1B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14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73D2CF-F5EC-6B4E-B3D2-5A0C6532D1A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5064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FC36D-93B3-474D-9C00-013E8195F1B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613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tiff"/><Relationship Id="rId4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5696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44016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6309320"/>
            <a:ext cx="9144000" cy="4571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 userDrawn="1"/>
        </p:nvSpPr>
        <p:spPr>
          <a:xfrm>
            <a:off x="7769571" y="6506084"/>
            <a:ext cx="12604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@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GeonetProject</a:t>
            </a:r>
            <a:endParaRPr lang="en-US" sz="1100" dirty="0">
              <a:solidFill>
                <a:schemeClr val="bg1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4211960" y="6506084"/>
            <a:ext cx="2664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0" i="0" kern="1200" baseline="0" dirty="0">
                <a:solidFill>
                  <a:schemeClr val="bg1">
                    <a:lumMod val="50000"/>
                  </a:schemeClr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Digital | Economy | Africa Conference</a:t>
            </a:r>
            <a:endParaRPr lang="en-US" sz="1100" dirty="0">
              <a:solidFill>
                <a:schemeClr val="bg1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pic>
        <p:nvPicPr>
          <p:cNvPr id="8" name="Picture 7" descr="Twitter_logo_blue_wo_background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340" y="6578152"/>
            <a:ext cx="144463" cy="11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6646167" y="6506084"/>
            <a:ext cx="1043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0" i="0" kern="1200" baseline="0" dirty="0">
                <a:solidFill>
                  <a:schemeClr val="bg1">
                    <a:lumMod val="50000"/>
                  </a:schemeClr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27-28.3.2019</a:t>
            </a:r>
            <a:endParaRPr lang="en-US" sz="1100" dirty="0">
              <a:solidFill>
                <a:schemeClr val="bg1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55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63691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576" y="4005064"/>
            <a:ext cx="7772400" cy="61786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7812360" y="44624"/>
            <a:ext cx="1296144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 userDrawn="1"/>
        </p:nvSpPr>
        <p:spPr>
          <a:xfrm>
            <a:off x="0" y="6237312"/>
            <a:ext cx="4283968" cy="620688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4" t="19351" r="2860" b="6440"/>
          <a:stretch/>
        </p:blipFill>
        <p:spPr>
          <a:xfrm>
            <a:off x="683568" y="867616"/>
            <a:ext cx="1872208" cy="8713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728" y="880960"/>
            <a:ext cx="896621" cy="8579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301" y="880960"/>
            <a:ext cx="1031480" cy="8579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733" y="1124744"/>
            <a:ext cx="947473" cy="3600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58" y="1204485"/>
            <a:ext cx="1041877" cy="3502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6" r="5578" b="7431"/>
          <a:stretch/>
        </p:blipFill>
        <p:spPr>
          <a:xfrm>
            <a:off x="6765322" y="880960"/>
            <a:ext cx="1762653" cy="891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58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7"/>
            <a:ext cx="8229600" cy="14401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44824"/>
            <a:ext cx="4038600" cy="42813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44824"/>
            <a:ext cx="4038600" cy="42813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6877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4401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313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64903"/>
            <a:ext cx="4040188" cy="356125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85313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64903"/>
            <a:ext cx="4041775" cy="356125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6899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810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4493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3008313" cy="93610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692696"/>
            <a:ext cx="5111750" cy="54334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700808"/>
            <a:ext cx="3008313" cy="442535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0276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08719"/>
            <a:ext cx="5486400" cy="38188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0382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jp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39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2776"/>
            <a:ext cx="8229600" cy="4713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4571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300986"/>
            <a:ext cx="971600" cy="5440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0" b="20621"/>
          <a:stretch/>
        </p:blipFill>
        <p:spPr>
          <a:xfrm>
            <a:off x="1295128" y="6435477"/>
            <a:ext cx="468028" cy="3715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156" y="6435476"/>
            <a:ext cx="442092" cy="3677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756" y="6525344"/>
            <a:ext cx="437021" cy="16606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932" y="6529706"/>
            <a:ext cx="718262" cy="24144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67" r="5514" b="9561"/>
          <a:stretch/>
        </p:blipFill>
        <p:spPr>
          <a:xfrm>
            <a:off x="3416193" y="6435476"/>
            <a:ext cx="754011" cy="36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434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>
              <a:lumMod val="75000"/>
            </a:schemeClr>
          </a:solidFill>
          <a:latin typeface="Avenir Book" charset="0"/>
          <a:ea typeface="Avenir Book" charset="0"/>
          <a:cs typeface="Avenir Book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venir Book" charset="0"/>
          <a:ea typeface="Avenir Book" charset="0"/>
          <a:cs typeface="Avenir Book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venir Book" charset="0"/>
          <a:ea typeface="Avenir Book" charset="0"/>
          <a:cs typeface="Avenir Book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venir Book" charset="0"/>
          <a:ea typeface="Avenir Book" charset="0"/>
          <a:cs typeface="Avenir Book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venir Book" charset="0"/>
          <a:ea typeface="Avenir Book" charset="0"/>
          <a:cs typeface="Avenir Book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venir Book" charset="0"/>
          <a:ea typeface="Avenir Book" charset="0"/>
          <a:cs typeface="Avenir Book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520" y="2276872"/>
            <a:ext cx="8640960" cy="1296144"/>
          </a:xfrm>
        </p:spPr>
        <p:txBody>
          <a:bodyPr anchor="ctr">
            <a:noAutofit/>
          </a:bodyPr>
          <a:lstStyle/>
          <a:p>
            <a:pPr algn="ctr"/>
            <a:r>
              <a:rPr lang="en-GB" sz="2800" dirty="0"/>
              <a:t>Opportunities and Constraints in Gig Economy in Africa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67544" y="3861048"/>
            <a:ext cx="8208912" cy="2592288"/>
          </a:xfrm>
        </p:spPr>
        <p:txBody>
          <a:bodyPr>
            <a:normAutofit/>
          </a:bodyPr>
          <a:lstStyle/>
          <a:p>
            <a:r>
              <a:rPr lang="en-GB" b="1" dirty="0" err="1">
                <a:solidFill>
                  <a:schemeClr val="tx1"/>
                </a:solidFill>
              </a:rPr>
              <a:t>Dr.</a:t>
            </a:r>
            <a:r>
              <a:rPr lang="en-GB" b="1" dirty="0">
                <a:solidFill>
                  <a:schemeClr val="tx1"/>
                </a:solidFill>
              </a:rPr>
              <a:t> Mohammad Amir Anwar</a:t>
            </a:r>
          </a:p>
          <a:p>
            <a:endParaRPr lang="en-GB" sz="1300" b="1" dirty="0"/>
          </a:p>
          <a:p>
            <a:r>
              <a:rPr lang="en-GB" sz="1800" b="1" dirty="0"/>
              <a:t>Oxford Internet Institute, University of Oxford </a:t>
            </a:r>
          </a:p>
          <a:p>
            <a:r>
              <a:rPr lang="en-GB" sz="1800" b="1" dirty="0"/>
              <a:t>The School of Tourism and Hospitality, University of Johannesburg</a:t>
            </a:r>
          </a:p>
          <a:p>
            <a:endParaRPr lang="en-GB" sz="1100" dirty="0"/>
          </a:p>
          <a:p>
            <a:endParaRPr lang="en-GB" sz="1100" dirty="0"/>
          </a:p>
          <a:p>
            <a:pPr>
              <a:spcAft>
                <a:spcPts val="300"/>
              </a:spcAft>
            </a:pPr>
            <a:r>
              <a:rPr lang="en-GB" sz="1600" dirty="0"/>
              <a:t>Digital | Economy | Africa Conference</a:t>
            </a:r>
          </a:p>
          <a:p>
            <a:pPr>
              <a:spcAft>
                <a:spcPts val="300"/>
              </a:spcAft>
            </a:pPr>
            <a:r>
              <a:rPr lang="en-GB" sz="1600" dirty="0"/>
              <a:t>March 27-28, 2019</a:t>
            </a:r>
          </a:p>
        </p:txBody>
      </p:sp>
    </p:spTree>
    <p:extLst>
      <p:ext uri="{BB962C8B-B14F-4D97-AF65-F5344CB8AC3E}">
        <p14:creationId xmlns:p14="http://schemas.microsoft.com/office/powerpoint/2010/main" val="394124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836" y="476672"/>
            <a:ext cx="7886700" cy="685801"/>
          </a:xfrm>
        </p:spPr>
        <p:txBody>
          <a:bodyPr>
            <a:normAutofit/>
          </a:bodyPr>
          <a:lstStyle/>
          <a:p>
            <a:r>
              <a:rPr lang="en-US" sz="2700" b="1" dirty="0">
                <a:latin typeface="Bookman Old Style" panose="02050604050505020204" pitchFamily="18" charset="0"/>
              </a:rPr>
              <a:t>Contradictions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414920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450"/>
              </a:spcAft>
              <a:buNone/>
              <a:defRPr/>
            </a:pPr>
            <a:endParaRPr lang="en-GB" sz="2000" dirty="0">
              <a:solidFill>
                <a:schemeClr val="tx2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>
              <a:spcBef>
                <a:spcPts val="0"/>
              </a:spcBef>
              <a:spcAft>
                <a:spcPts val="450"/>
              </a:spcAft>
              <a:buNone/>
              <a:defRPr/>
            </a:pPr>
            <a:r>
              <a:rPr lang="en-GB" sz="2000" dirty="0">
                <a:latin typeface="Bookman Old Style" panose="02050604050505020204" pitchFamily="18" charset="0"/>
              </a:rPr>
              <a:t>“Freelancing is the </a:t>
            </a:r>
            <a:r>
              <a:rPr lang="en-GB" sz="2000" b="1" dirty="0">
                <a:latin typeface="Bookman Old Style" panose="02050604050505020204" pitchFamily="18" charset="0"/>
              </a:rPr>
              <a:t>best thing </a:t>
            </a:r>
            <a:r>
              <a:rPr lang="en-GB" sz="2000" dirty="0">
                <a:latin typeface="Bookman Old Style" panose="02050604050505020204" pitchFamily="18" charset="0"/>
              </a:rPr>
              <a:t>that has happened to me.”   </a:t>
            </a:r>
          </a:p>
          <a:p>
            <a:pPr marL="0" indent="0">
              <a:spcBef>
                <a:spcPts val="0"/>
              </a:spcBef>
              <a:spcAft>
                <a:spcPts val="450"/>
              </a:spcAft>
              <a:buNone/>
              <a:defRPr/>
            </a:pPr>
            <a:r>
              <a:rPr lang="en-GB" sz="2000" dirty="0">
                <a:latin typeface="Bookman Old Style" panose="02050604050505020204" pitchFamily="18" charset="0"/>
              </a:rPr>
              <a:t>                                    </a:t>
            </a:r>
          </a:p>
          <a:p>
            <a:pPr marL="0" indent="0">
              <a:buNone/>
            </a:pPr>
            <a:r>
              <a:rPr lang="en-US" sz="2000" dirty="0">
                <a:latin typeface="Bookman Old Style" panose="02050604050505020204" pitchFamily="18" charset="0"/>
              </a:rPr>
              <a:t>“Yes, I’ve done that so many times, coffee and Coca-Cola, one full bottle of Coke, or maybe two</a:t>
            </a:r>
            <a:r>
              <a:rPr lang="is-IS" sz="2000" dirty="0">
                <a:latin typeface="Bookman Old Style" panose="02050604050505020204" pitchFamily="18" charset="0"/>
              </a:rPr>
              <a:t>…</a:t>
            </a:r>
            <a:r>
              <a:rPr lang="en-US" sz="2000" dirty="0">
                <a:latin typeface="Bookman Old Style" panose="02050604050505020204" pitchFamily="18" charset="0"/>
              </a:rPr>
              <a:t>there’s been times when I have been indoors on my bed and</a:t>
            </a:r>
            <a:r>
              <a:rPr lang="is-IS" sz="2000" dirty="0">
                <a:latin typeface="Bookman Old Style" panose="02050604050505020204" pitchFamily="18" charset="0"/>
              </a:rPr>
              <a:t>…</a:t>
            </a:r>
            <a:r>
              <a:rPr lang="en-US" sz="2000" dirty="0">
                <a:latin typeface="Bookman Old Style" panose="02050604050505020204" pitchFamily="18" charset="0"/>
              </a:rPr>
              <a:t>I only have water in my fridge because I’m broke, flat and I can’t call anybody to say hey, lend me 100 Ghana Cedis</a:t>
            </a:r>
            <a:r>
              <a:rPr lang="is-IS" sz="2000" dirty="0">
                <a:latin typeface="Bookman Old Style" panose="02050604050505020204" pitchFamily="18" charset="0"/>
              </a:rPr>
              <a:t>…</a:t>
            </a:r>
            <a:r>
              <a:rPr lang="en-US" sz="2000" b="1" dirty="0">
                <a:latin typeface="Bookman Old Style" panose="02050604050505020204" pitchFamily="18" charset="0"/>
              </a:rPr>
              <a:t>I’d rather stay hungry for </a:t>
            </a:r>
            <a:r>
              <a:rPr lang="en-US" sz="2000" dirty="0">
                <a:latin typeface="Bookman Old Style" panose="02050604050505020204" pitchFamily="18" charset="0"/>
              </a:rPr>
              <a:t>days...”</a:t>
            </a:r>
          </a:p>
          <a:p>
            <a:pPr marL="0" indent="0" algn="r">
              <a:buNone/>
            </a:pPr>
            <a:r>
              <a:rPr lang="en-US" sz="2000" i="1" dirty="0">
                <a:latin typeface="Bookman Old Style" panose="02050604050505020204" pitchFamily="18" charset="0"/>
              </a:rPr>
              <a:t>A Ghanian worker</a:t>
            </a:r>
          </a:p>
        </p:txBody>
      </p:sp>
    </p:spTree>
    <p:extLst>
      <p:ext uri="{BB962C8B-B14F-4D97-AF65-F5344CB8AC3E}">
        <p14:creationId xmlns:p14="http://schemas.microsoft.com/office/powerpoint/2010/main" val="1214137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971"/>
          <a:stretch/>
        </p:blipFill>
        <p:spPr bwMode="auto">
          <a:xfrm>
            <a:off x="107504" y="1888103"/>
            <a:ext cx="4034475" cy="1203192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/>
          <p:cNvPicPr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3" r="14460"/>
          <a:stretch/>
        </p:blipFill>
        <p:spPr bwMode="auto">
          <a:xfrm>
            <a:off x="4141980" y="1888103"/>
            <a:ext cx="4918894" cy="3773145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511" y="3091294"/>
            <a:ext cx="2549377" cy="30740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467544" y="332656"/>
            <a:ext cx="502780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latin typeface="Bookman Old Style" panose="02050604050505020204" pitchFamily="18" charset="0"/>
                <a:ea typeface="+mj-ea"/>
                <a:cs typeface="+mj-cs"/>
              </a:rPr>
              <a:t>Lack of bargaining Power</a:t>
            </a:r>
          </a:p>
        </p:txBody>
      </p:sp>
    </p:spTree>
    <p:extLst>
      <p:ext uri="{BB962C8B-B14F-4D97-AF65-F5344CB8AC3E}">
        <p14:creationId xmlns:p14="http://schemas.microsoft.com/office/powerpoint/2010/main" val="1555504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6227A-C573-E641-B7FB-DF77C683D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432048"/>
          </a:xfrm>
        </p:spPr>
        <p:txBody>
          <a:bodyPr>
            <a:normAutofit/>
          </a:bodyPr>
          <a:lstStyle/>
          <a:p>
            <a:r>
              <a:rPr lang="en-US" sz="1600" b="1" dirty="0">
                <a:latin typeface="Bookman Old Style" panose="02050604050505020204" pitchFamily="18" charset="0"/>
              </a:rPr>
              <a:t>Over supply of labour on Upwork (on March 27, 2019)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7813491-F6EF-7B48-A386-2F9776C07E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935127"/>
              </p:ext>
            </p:extLst>
          </p:nvPr>
        </p:nvGraphicFramePr>
        <p:xfrm>
          <a:off x="457200" y="476673"/>
          <a:ext cx="8363272" cy="540925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954560">
                  <a:extLst>
                    <a:ext uri="{9D8B030D-6E8A-4147-A177-3AD203B41FA5}">
                      <a16:colId xmlns:a16="http://schemas.microsoft.com/office/drawing/2014/main" val="254749836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4063589369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100914763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3987639610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1685235073"/>
                    </a:ext>
                  </a:extLst>
                </a:gridCol>
              </a:tblGrid>
              <a:tr h="676524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Country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Potential </a:t>
                      </a:r>
                      <a:r>
                        <a:rPr lang="en-GB" sz="1200" dirty="0" err="1">
                          <a:effectLst/>
                          <a:latin typeface="Bookman Old Style" panose="02050604050505020204" pitchFamily="18" charset="0"/>
                        </a:rPr>
                        <a:t>Workforce</a:t>
                      </a:r>
                      <a:r>
                        <a:rPr lang="en-GB" sz="1200" baseline="30000" dirty="0" err="1">
                          <a:effectLst/>
                          <a:latin typeface="Bookman Old Style" panose="02050604050505020204" pitchFamily="18" charset="0"/>
                        </a:rPr>
                        <a:t>a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Workers with $1 earned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No earnings</a:t>
                      </a: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Over-supply Percentage (%)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extLst>
                  <a:ext uri="{0D108BD9-81ED-4DB2-BD59-A6C34878D82A}">
                    <a16:rowId xmlns:a16="http://schemas.microsoft.com/office/drawing/2014/main" val="1062526449"/>
                  </a:ext>
                </a:extLst>
              </a:tr>
              <a:tr h="31135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Bookman Old Style" panose="02050604050505020204" pitchFamily="18" charset="0"/>
                        </a:rPr>
                        <a:t>Global</a:t>
                      </a:r>
                      <a:endParaRPr lang="en-GB" sz="1200" b="1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Bookman Old Style" panose="02050604050505020204" pitchFamily="18" charset="0"/>
                        </a:rPr>
                        <a:t>2,151,611</a:t>
                      </a:r>
                      <a:endParaRPr lang="en-GB" sz="1200" b="1" dirty="0">
                        <a:effectLst/>
                        <a:latin typeface="Bookman Old Style" panose="02050604050505020204" pitchFamily="18" charset="0"/>
                        <a:ea typeface="+mn-ea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Bookman Old Style" panose="02050604050505020204" pitchFamily="18" charset="0"/>
                        </a:rPr>
                        <a:t>189,342</a:t>
                      </a:r>
                      <a:endParaRPr lang="en-GB" sz="1200" b="1" dirty="0">
                        <a:effectLst/>
                        <a:latin typeface="Bookman Old Style" panose="02050604050505020204" pitchFamily="18" charset="0"/>
                        <a:ea typeface="+mn-ea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Bookman Old Style" panose="02050604050505020204" pitchFamily="18" charset="0"/>
                        </a:rPr>
                        <a:t>1,961,819</a:t>
                      </a:r>
                      <a:endParaRPr lang="en-GB" sz="1200" b="1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91.1</a:t>
                      </a:r>
                    </a:p>
                  </a:txBody>
                  <a:tcPr marL="65556" marR="65556" marT="0" marB="0"/>
                </a:tc>
                <a:extLst>
                  <a:ext uri="{0D108BD9-81ED-4DB2-BD59-A6C34878D82A}">
                    <a16:rowId xmlns:a16="http://schemas.microsoft.com/office/drawing/2014/main" val="1816884722"/>
                  </a:ext>
                </a:extLst>
              </a:tr>
              <a:tr h="31135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United States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698,065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39,120</a:t>
                      </a: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557,872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79.9</a:t>
                      </a:r>
                    </a:p>
                  </a:txBody>
                  <a:tcPr marL="65556" marR="65556" marT="0" marB="0"/>
                </a:tc>
                <a:extLst>
                  <a:ext uri="{0D108BD9-81ED-4DB2-BD59-A6C34878D82A}">
                    <a16:rowId xmlns:a16="http://schemas.microsoft.com/office/drawing/2014/main" val="3529204567"/>
                  </a:ext>
                </a:extLst>
              </a:tr>
              <a:tr h="31135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Bookman Old Style" panose="02050604050505020204" pitchFamily="18" charset="0"/>
                        </a:rPr>
                        <a:t>India</a:t>
                      </a:r>
                      <a:endParaRPr lang="en-GB" sz="120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262,630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31,420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231,210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88</a:t>
                      </a:r>
                    </a:p>
                  </a:txBody>
                  <a:tcPr marL="65556" marR="65556" marT="0" marB="0"/>
                </a:tc>
                <a:extLst>
                  <a:ext uri="{0D108BD9-81ED-4DB2-BD59-A6C34878D82A}">
                    <a16:rowId xmlns:a16="http://schemas.microsoft.com/office/drawing/2014/main" val="1342331605"/>
                  </a:ext>
                </a:extLst>
              </a:tr>
              <a:tr h="31135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Bookman Old Style" panose="02050604050505020204" pitchFamily="18" charset="0"/>
                        </a:rPr>
                        <a:t>Philippines</a:t>
                      </a:r>
                      <a:endParaRPr lang="en-GB" sz="120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173,970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23,113</a:t>
                      </a: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150,857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86.7</a:t>
                      </a:r>
                    </a:p>
                  </a:txBody>
                  <a:tcPr marL="65556" marR="65556" marT="0" marB="0"/>
                </a:tc>
                <a:extLst>
                  <a:ext uri="{0D108BD9-81ED-4DB2-BD59-A6C34878D82A}">
                    <a16:rowId xmlns:a16="http://schemas.microsoft.com/office/drawing/2014/main" val="2733552450"/>
                  </a:ext>
                </a:extLst>
              </a:tr>
              <a:tr h="31135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African Continent</a:t>
                      </a: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112,426</a:t>
                      </a: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6,569</a:t>
                      </a: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105,857</a:t>
                      </a: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  <a:tabLst>
                          <a:tab pos="331470" algn="l"/>
                        </a:tabLs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94</a:t>
                      </a:r>
                    </a:p>
                  </a:txBody>
                  <a:tcPr marL="65556" marR="65556" marT="0" marB="0"/>
                </a:tc>
                <a:extLst>
                  <a:ext uri="{0D108BD9-81ED-4DB2-BD59-A6C34878D82A}">
                    <a16:rowId xmlns:a16="http://schemas.microsoft.com/office/drawing/2014/main" val="2143428564"/>
                  </a:ext>
                </a:extLst>
              </a:tr>
              <a:tr h="31135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Egypt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40,346</a:t>
                      </a: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1,932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38,414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  <a:tabLst>
                          <a:tab pos="331470" algn="l"/>
                        </a:tabLs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95.2</a:t>
                      </a:r>
                    </a:p>
                  </a:txBody>
                  <a:tcPr marL="65556" marR="65556" marT="0" marB="0"/>
                </a:tc>
                <a:extLst>
                  <a:ext uri="{0D108BD9-81ED-4DB2-BD59-A6C34878D82A}">
                    <a16:rowId xmlns:a16="http://schemas.microsoft.com/office/drawing/2014/main" val="3866467415"/>
                  </a:ext>
                </a:extLst>
              </a:tr>
              <a:tr h="31135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Kenya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20,207</a:t>
                      </a: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1,517</a:t>
                      </a: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18,690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92.4</a:t>
                      </a:r>
                    </a:p>
                  </a:txBody>
                  <a:tcPr marL="65556" marR="65556" marT="0" marB="0"/>
                </a:tc>
                <a:extLst>
                  <a:ext uri="{0D108BD9-81ED-4DB2-BD59-A6C34878D82A}">
                    <a16:rowId xmlns:a16="http://schemas.microsoft.com/office/drawing/2014/main" val="736074092"/>
                  </a:ext>
                </a:extLst>
              </a:tr>
              <a:tr h="31135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South Africa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14,402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922</a:t>
                      </a: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13,480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93.5</a:t>
                      </a:r>
                    </a:p>
                  </a:txBody>
                  <a:tcPr marL="65556" marR="65556" marT="0" marB="0"/>
                </a:tc>
                <a:extLst>
                  <a:ext uri="{0D108BD9-81ED-4DB2-BD59-A6C34878D82A}">
                    <a16:rowId xmlns:a16="http://schemas.microsoft.com/office/drawing/2014/main" val="2104855059"/>
                  </a:ext>
                </a:extLst>
              </a:tr>
              <a:tr h="31135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Nigeria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8,822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708</a:t>
                      </a: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8,114</a:t>
                      </a: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91.9</a:t>
                      </a:r>
                    </a:p>
                  </a:txBody>
                  <a:tcPr marL="65556" marR="65556" marT="0" marB="0"/>
                </a:tc>
                <a:extLst>
                  <a:ext uri="{0D108BD9-81ED-4DB2-BD59-A6C34878D82A}">
                    <a16:rowId xmlns:a16="http://schemas.microsoft.com/office/drawing/2014/main" val="1754768394"/>
                  </a:ext>
                </a:extLst>
              </a:tr>
              <a:tr h="31135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Ghana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1,735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91</a:t>
                      </a: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1,644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94.7</a:t>
                      </a:r>
                    </a:p>
                  </a:txBody>
                  <a:tcPr marL="65556" marR="65556" marT="0" marB="0"/>
                </a:tc>
                <a:extLst>
                  <a:ext uri="{0D108BD9-81ED-4DB2-BD59-A6C34878D82A}">
                    <a16:rowId xmlns:a16="http://schemas.microsoft.com/office/drawing/2014/main" val="1422394126"/>
                  </a:ext>
                </a:extLst>
              </a:tr>
              <a:tr h="31135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Bookman Old Style" panose="02050604050505020204" pitchFamily="18" charset="0"/>
                        </a:rPr>
                        <a:t>Uganda</a:t>
                      </a:r>
                      <a:endParaRPr lang="en-GB" sz="120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1,271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57</a:t>
                      </a: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</a:rPr>
                        <a:t>1,214</a:t>
                      </a:r>
                      <a:endParaRPr lang="en-GB" sz="1200" dirty="0"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95.5</a:t>
                      </a:r>
                    </a:p>
                  </a:txBody>
                  <a:tcPr marL="65556" marR="65556" marT="0" marB="0"/>
                </a:tc>
                <a:extLst>
                  <a:ext uri="{0D108BD9-81ED-4DB2-BD59-A6C34878D82A}">
                    <a16:rowId xmlns:a16="http://schemas.microsoft.com/office/drawing/2014/main" val="1172379048"/>
                  </a:ext>
                </a:extLst>
              </a:tr>
              <a:tr h="31135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Tunisia</a:t>
                      </a: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6,269</a:t>
                      </a: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278</a:t>
                      </a: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5,991</a:t>
                      </a: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95.5</a:t>
                      </a:r>
                    </a:p>
                  </a:txBody>
                  <a:tcPr marL="65556" marR="65556" marT="0" marB="0"/>
                </a:tc>
                <a:extLst>
                  <a:ext uri="{0D108BD9-81ED-4DB2-BD59-A6C34878D82A}">
                    <a16:rowId xmlns:a16="http://schemas.microsoft.com/office/drawing/2014/main" val="548581714"/>
                  </a:ext>
                </a:extLst>
              </a:tr>
              <a:tr h="31135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Morocco</a:t>
                      </a: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8,686</a:t>
                      </a: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372</a:t>
                      </a: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8,314</a:t>
                      </a: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95.7</a:t>
                      </a:r>
                    </a:p>
                  </a:txBody>
                  <a:tcPr marL="65556" marR="65556" marT="0" marB="0"/>
                </a:tc>
                <a:extLst>
                  <a:ext uri="{0D108BD9-81ED-4DB2-BD59-A6C34878D82A}">
                    <a16:rowId xmlns:a16="http://schemas.microsoft.com/office/drawing/2014/main" val="3500002687"/>
                  </a:ext>
                </a:extLst>
              </a:tr>
              <a:tr h="676524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  <a:cs typeface="+mn-cs"/>
                        </a:rPr>
                        <a:t>Other African countries (17)* </a:t>
                      </a: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1,848 </a:t>
                      </a: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Bookman Old Style" panose="02050604050505020204" pitchFamily="18" charset="0"/>
                        <a:ea typeface="Arial" panose="020B0604020202020204" pitchFamily="34" charset="0"/>
                        <a:cs typeface="+mn-cs"/>
                      </a:endParaRP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  <a:cs typeface="+mn-cs"/>
                        </a:rPr>
                        <a:t>151</a:t>
                      </a: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  <a:cs typeface="+mn-cs"/>
                        </a:rPr>
                        <a:t>1,697</a:t>
                      </a:r>
                    </a:p>
                  </a:txBody>
                  <a:tcPr marL="65556" marR="655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Bookman Old Style" panose="02050604050505020204" pitchFamily="18" charset="0"/>
                          <a:ea typeface="Arial" panose="020B0604020202020204" pitchFamily="34" charset="0"/>
                        </a:rPr>
                        <a:t>91.8</a:t>
                      </a:r>
                    </a:p>
                  </a:txBody>
                  <a:tcPr marL="65556" marR="65556" marT="0" marB="0"/>
                </a:tc>
                <a:extLst>
                  <a:ext uri="{0D108BD9-81ED-4DB2-BD59-A6C34878D82A}">
                    <a16:rowId xmlns:a16="http://schemas.microsoft.com/office/drawing/2014/main" val="80900666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A803AD6-DF9F-6B47-BCA1-093B4FCF2B49}"/>
              </a:ext>
            </a:extLst>
          </p:cNvPr>
          <p:cNvSpPr txBox="1"/>
          <p:nvPr/>
        </p:nvSpPr>
        <p:spPr>
          <a:xfrm>
            <a:off x="457200" y="5885928"/>
            <a:ext cx="8363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* </a:t>
            </a:r>
            <a:r>
              <a:rPr lang="en-GB" sz="1000" dirty="0"/>
              <a:t>Angola, Benin, Burkina Faso, Burundi, Chad, Congo, Democratic Republic of the Congo, Ethiopia, Guinea, Mauritania, Mali, Malawi, Niger, Rwanda, Senegal, Sierra Leone, and Somalia 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009122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04664"/>
            <a:ext cx="7886700" cy="619775"/>
          </a:xfrm>
        </p:spPr>
        <p:txBody>
          <a:bodyPr>
            <a:normAutofit/>
          </a:bodyPr>
          <a:lstStyle/>
          <a:p>
            <a:r>
              <a:rPr lang="en-GB" sz="2700" b="1" dirty="0">
                <a:latin typeface="Bookman Old Style" panose="02050604050505020204" pitchFamily="18" charset="0"/>
              </a:rPr>
              <a:t>Precarity and vulnerability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163" y="1772816"/>
            <a:ext cx="8622317" cy="2664296"/>
          </a:xfrm>
        </p:spPr>
        <p:txBody>
          <a:bodyPr>
            <a:normAutofit/>
          </a:bodyPr>
          <a:lstStyle/>
          <a:p>
            <a:pPr marL="342900" lvl="1" indent="-342900"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latin typeface="Bookman Old Style" panose="02050604050505020204" pitchFamily="18" charset="0"/>
              </a:rPr>
              <a:t>Lack of choices.</a:t>
            </a:r>
          </a:p>
          <a:p>
            <a:pPr marL="342900" lvl="1" indent="-342900"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sz="2000" b="1" dirty="0">
                <a:latin typeface="Bookman Old Style" panose="02050604050505020204" pitchFamily="18" charset="0"/>
              </a:rPr>
              <a:t>Insecurities (job and income insecurities).</a:t>
            </a:r>
          </a:p>
          <a:p>
            <a:pPr marL="342900" lvl="1" indent="-342900"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sz="2000" b="1" dirty="0">
                <a:latin typeface="Bookman Old Style" panose="02050604050505020204" pitchFamily="18" charset="0"/>
              </a:rPr>
              <a:t>Withholding of wages.</a:t>
            </a:r>
          </a:p>
          <a:p>
            <a:pPr marL="342900" lvl="1" indent="-342900"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latin typeface="Bookman Old Style" panose="02050604050505020204" pitchFamily="18" charset="0"/>
              </a:rPr>
              <a:t>High work intensity.</a:t>
            </a:r>
          </a:p>
          <a:p>
            <a:pPr marL="342900" lvl="1" indent="-342900"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sz="2000" b="1" dirty="0">
                <a:latin typeface="Bookman Old Style" panose="02050604050505020204" pitchFamily="18" charset="0"/>
              </a:rPr>
              <a:t>Social isolation.</a:t>
            </a:r>
            <a:endParaRPr lang="en-GB" i="1" dirty="0">
              <a:solidFill>
                <a:schemeClr val="tx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039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1131094"/>
            <a:ext cx="7886700" cy="994172"/>
          </a:xfrm>
        </p:spPr>
        <p:txBody>
          <a:bodyPr>
            <a:normAutofit/>
          </a:bodyPr>
          <a:lstStyle/>
          <a:p>
            <a:r>
              <a:rPr lang="en-US" sz="2700" b="1" dirty="0">
                <a:latin typeface="Bookman Old Style" panose="02050604050505020204" pitchFamily="18" charset="0"/>
              </a:rPr>
              <a:t>Exception: agency of workers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8650" y="2125266"/>
            <a:ext cx="7808768" cy="3624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50" dirty="0"/>
              <a:t>“I received phone calls from clients and meet supply orders, I would phone clients to see if they have received payments, I balanced his [</a:t>
            </a:r>
            <a:r>
              <a:rPr lang="en-US" sz="1950" i="1" dirty="0"/>
              <a:t>employer’s</a:t>
            </a:r>
            <a:r>
              <a:rPr lang="en-US" sz="1950" dirty="0"/>
              <a:t>] books. I basically did almost everything</a:t>
            </a:r>
            <a:r>
              <a:rPr lang="is-IS" sz="1950" dirty="0"/>
              <a:t>…</a:t>
            </a:r>
            <a:r>
              <a:rPr lang="en-US" sz="1950" dirty="0"/>
              <a:t>So, all these things I held in my hand</a:t>
            </a:r>
            <a:r>
              <a:rPr lang="is-IS" sz="1950" dirty="0"/>
              <a:t>…</a:t>
            </a:r>
            <a:r>
              <a:rPr lang="en-US" sz="1950" dirty="0"/>
              <a:t>Every time he’d [</a:t>
            </a:r>
            <a:r>
              <a:rPr lang="en-US" sz="1950" i="1" dirty="0"/>
              <a:t>employer</a:t>
            </a:r>
            <a:r>
              <a:rPr lang="en-US" sz="1950" dirty="0"/>
              <a:t>] let me go, things would get crazy and within a week he would hire me again.” </a:t>
            </a:r>
          </a:p>
          <a:p>
            <a:pPr algn="r"/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r>
              <a:rPr lang="en-US" sz="1950" i="1" dirty="0"/>
              <a:t>A Kenyan worker</a:t>
            </a:r>
          </a:p>
          <a:p>
            <a:endParaRPr lang="en-US" sz="1350" dirty="0"/>
          </a:p>
          <a:p>
            <a:endParaRPr lang="en-US" sz="1350" dirty="0"/>
          </a:p>
          <a:p>
            <a:endParaRPr lang="en-US" sz="1350" dirty="0"/>
          </a:p>
          <a:p>
            <a:endParaRPr lang="en-US" sz="1350" dirty="0"/>
          </a:p>
          <a:p>
            <a:endParaRPr lang="en-US" sz="1350" dirty="0"/>
          </a:p>
          <a:p>
            <a:endParaRPr lang="en-US" sz="1350" dirty="0"/>
          </a:p>
          <a:p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055846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B9ECE-0D16-EF48-9BAB-6E52ADFEE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792088"/>
          </a:xfrm>
        </p:spPr>
        <p:txBody>
          <a:bodyPr/>
          <a:lstStyle/>
          <a:p>
            <a:r>
              <a:rPr lang="en-US" sz="2700" b="1" dirty="0">
                <a:latin typeface="Bookman Old Style" panose="02050604050505020204" pitchFamily="18" charset="0"/>
              </a:rPr>
              <a:t>What is to be done?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4A24FE-E01E-4C48-9044-13F5AB094207}"/>
              </a:ext>
            </a:extLst>
          </p:cNvPr>
          <p:cNvSpPr txBox="1"/>
          <p:nvPr/>
        </p:nvSpPr>
        <p:spPr>
          <a:xfrm>
            <a:off x="628651" y="2312484"/>
            <a:ext cx="7701311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/>
              <a:t>We too have worked with a concept that puts capitalist development first, and workers second. This is a mistake. And now we have to turn the problem on its head, reverse the polarity, and start again from the beginning: and the beginning is the class struggle of the working class.</a:t>
            </a:r>
            <a:endParaRPr lang="en-GB" sz="2400" dirty="0"/>
          </a:p>
          <a:p>
            <a:pPr algn="r"/>
            <a:r>
              <a:rPr lang="en-GB" sz="2400" dirty="0"/>
              <a:t>Mario </a:t>
            </a:r>
            <a:r>
              <a:rPr lang="en-GB" sz="2400" dirty="0" err="1"/>
              <a:t>Tronti</a:t>
            </a:r>
            <a:br>
              <a:rPr lang="en-GB" sz="2400" dirty="0"/>
            </a:br>
            <a:endParaRPr lang="en-US" sz="225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50" b="1" i="1" dirty="0"/>
              <a:t>Collective Action?</a:t>
            </a:r>
          </a:p>
        </p:txBody>
      </p:sp>
    </p:spTree>
    <p:extLst>
      <p:ext uri="{BB962C8B-B14F-4D97-AF65-F5344CB8AC3E}">
        <p14:creationId xmlns:p14="http://schemas.microsoft.com/office/powerpoint/2010/main" val="4175429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519556"/>
            <a:ext cx="3096344" cy="1674872"/>
          </a:xfrm>
        </p:spPr>
        <p:txBody>
          <a:bodyPr>
            <a:normAutofit fontScale="90000"/>
          </a:bodyPr>
          <a:lstStyle/>
          <a:p>
            <a:r>
              <a:rPr lang="en-IE" sz="3600" b="1" dirty="0">
                <a:solidFill>
                  <a:schemeClr val="tx1"/>
                </a:solidFill>
                <a:latin typeface="+mj-lt"/>
              </a:rPr>
              <a:t>High unemployment</a:t>
            </a:r>
            <a:br>
              <a:rPr lang="en-IE" b="1" dirty="0">
                <a:solidFill>
                  <a:schemeClr val="bg1"/>
                </a:solidFill>
                <a:latin typeface="+mj-lt"/>
              </a:rPr>
            </a:br>
            <a:endParaRPr lang="en-IE" b="1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B1B9A8-1D87-6B45-ACAA-97444F32E0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708" y="548680"/>
            <a:ext cx="6042244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514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59626-A266-414E-B623-B28BF4867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410273"/>
            <a:ext cx="7886700" cy="445410"/>
          </a:xfrm>
        </p:spPr>
        <p:txBody>
          <a:bodyPr>
            <a:normAutofit fontScale="90000"/>
          </a:bodyPr>
          <a:lstStyle/>
          <a:p>
            <a:r>
              <a:rPr lang="en-US" sz="2700" b="1" dirty="0">
                <a:latin typeface="Bookman Old Style" panose="02050604050505020204" pitchFamily="18" charset="0"/>
              </a:rPr>
              <a:t>Growth of platform work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6DAB4FB-AEB8-704F-8D8B-B0C132D3E9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855643"/>
            <a:ext cx="7143969" cy="5002930"/>
          </a:xfrm>
        </p:spPr>
      </p:pic>
    </p:spTree>
    <p:extLst>
      <p:ext uri="{BB962C8B-B14F-4D97-AF65-F5344CB8AC3E}">
        <p14:creationId xmlns:p14="http://schemas.microsoft.com/office/powerpoint/2010/main" val="1155384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4A1DC-B034-0D46-AF39-4649B436D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04" y="404664"/>
            <a:ext cx="7886700" cy="378503"/>
          </a:xfrm>
        </p:spPr>
        <p:txBody>
          <a:bodyPr>
            <a:normAutofit fontScale="90000"/>
          </a:bodyPr>
          <a:lstStyle/>
          <a:p>
            <a:r>
              <a:rPr lang="en-US" sz="2700" b="1" dirty="0">
                <a:latin typeface="Bookman Old Style" panose="02050604050505020204" pitchFamily="18" charset="0"/>
              </a:rPr>
              <a:t>Market Share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19AE0B-4F95-8F47-AD00-9F335EF2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808" y="1124744"/>
            <a:ext cx="8229600" cy="471338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49DA4C-7521-1D43-A4AE-69299EAE6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827" y="1124744"/>
            <a:ext cx="8091562" cy="478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066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18CB3-A5FC-2641-BDA8-D91E75020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891" y="404664"/>
            <a:ext cx="7886700" cy="579224"/>
          </a:xfrm>
        </p:spPr>
        <p:txBody>
          <a:bodyPr/>
          <a:lstStyle/>
          <a:p>
            <a:r>
              <a:rPr lang="en-US" sz="2700" b="1" dirty="0">
                <a:latin typeface="Bookman Old Style" panose="02050604050505020204" pitchFamily="18" charset="0"/>
              </a:rPr>
              <a:t>Workers distribution within regions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7E533F3-8F55-5946-BB03-BE28B83D32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4891" y="1196752"/>
            <a:ext cx="8003114" cy="4876006"/>
          </a:xfrm>
        </p:spPr>
      </p:pic>
    </p:spTree>
    <p:extLst>
      <p:ext uri="{BB962C8B-B14F-4D97-AF65-F5344CB8AC3E}">
        <p14:creationId xmlns:p14="http://schemas.microsoft.com/office/powerpoint/2010/main" val="3485539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15D2A-AB77-EC42-9AA7-CCF41CB89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23592A-9D6B-734A-A12C-874D1AEC1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Transcriber</a:t>
            </a:r>
          </a:p>
          <a:p>
            <a:r>
              <a:rPr lang="en-US" b="1" dirty="0"/>
              <a:t>Video-editor</a:t>
            </a:r>
          </a:p>
          <a:p>
            <a:r>
              <a:rPr lang="en-US" b="1" dirty="0"/>
              <a:t>Writer</a:t>
            </a:r>
          </a:p>
          <a:p>
            <a:r>
              <a:rPr lang="en-US" b="1" dirty="0"/>
              <a:t>Web Research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8379D0-EE3C-D749-BDF5-A5A5F1E59B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6" r="9570" b="527"/>
          <a:stretch/>
        </p:blipFill>
        <p:spPr>
          <a:xfrm>
            <a:off x="4644008" y="235254"/>
            <a:ext cx="3815117" cy="591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53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CEE41-B80D-C545-984E-14FC39ED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B57C4F-2CC4-2043-BDE2-F2113F9060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Digital Marketing </a:t>
            </a:r>
          </a:p>
          <a:p>
            <a:pPr marL="0" indent="0">
              <a:buNone/>
            </a:pPr>
            <a:r>
              <a:rPr lang="en-US" b="1" dirty="0"/>
              <a:t>   Manager</a:t>
            </a:r>
          </a:p>
          <a:p>
            <a:r>
              <a:rPr lang="en-US" b="1" dirty="0"/>
              <a:t>Writer</a:t>
            </a:r>
          </a:p>
          <a:p>
            <a:r>
              <a:rPr lang="en-US" b="1" dirty="0"/>
              <a:t>Data Entry Worker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7DB6D01-F205-4940-B357-643B72DCF1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" t="9277" r="1"/>
          <a:stretch/>
        </p:blipFill>
        <p:spPr>
          <a:xfrm>
            <a:off x="4444281" y="286796"/>
            <a:ext cx="4242519" cy="513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665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2AE6E-D771-EF43-B4E4-E0CBB168D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9E74C1-A533-5348-9598-BBBD95C66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2226469"/>
            <a:ext cx="8675649" cy="3263504"/>
          </a:xfrm>
        </p:spPr>
        <p:txBody>
          <a:bodyPr/>
          <a:lstStyle/>
          <a:p>
            <a:pPr marL="0" indent="0">
              <a:buNone/>
            </a:pPr>
            <a:r>
              <a:rPr lang="en-US" sz="1950" b="1" dirty="0"/>
              <a:t>Social Media </a:t>
            </a:r>
          </a:p>
          <a:p>
            <a:pPr marL="0" indent="0">
              <a:buNone/>
            </a:pPr>
            <a:r>
              <a:rPr lang="en-US" sz="1950" b="1" dirty="0"/>
              <a:t>Manager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F066B461-5D06-6747-A8CE-BB993CBE9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563" y="1131095"/>
            <a:ext cx="7043624" cy="467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189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387" y="476672"/>
            <a:ext cx="8617226" cy="708794"/>
          </a:xfrm>
        </p:spPr>
        <p:txBody>
          <a:bodyPr>
            <a:normAutofit/>
          </a:bodyPr>
          <a:lstStyle/>
          <a:p>
            <a:r>
              <a:rPr lang="en-US" sz="2700" b="1" dirty="0">
                <a:latin typeface="Bookman Old Style" panose="02050604050505020204" pitchFamily="18" charset="0"/>
              </a:rPr>
              <a:t>Freedom and flexibility: workers’ perspective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84784"/>
            <a:ext cx="7886700" cy="428565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200" dirty="0">
                <a:latin typeface="Bookman Old Style" panose="02050604050505020204" pitchFamily="18" charset="0"/>
              </a:rPr>
              <a:t>“I’m </a:t>
            </a:r>
            <a:r>
              <a:rPr lang="en-US" sz="2200" b="1" dirty="0">
                <a:latin typeface="Bookman Old Style" panose="02050604050505020204" pitchFamily="18" charset="0"/>
              </a:rPr>
              <a:t>making about twice </a:t>
            </a:r>
            <a:r>
              <a:rPr lang="en-US" sz="2200" dirty="0">
                <a:latin typeface="Bookman Old Style" panose="02050604050505020204" pitchFamily="18" charset="0"/>
              </a:rPr>
              <a:t>as much as I was when I was working fulltime.” </a:t>
            </a:r>
          </a:p>
          <a:p>
            <a:pPr marL="0" lvl="1" indent="0" algn="r">
              <a:spcBef>
                <a:spcPts val="750"/>
              </a:spcBef>
              <a:buNone/>
            </a:pPr>
            <a:r>
              <a:rPr lang="en-US" sz="2100" i="1" dirty="0">
                <a:latin typeface="Bookman Old Style" panose="02050604050505020204" pitchFamily="18" charset="0"/>
              </a:rPr>
              <a:t>A </a:t>
            </a:r>
            <a:r>
              <a:rPr lang="en-US" sz="2100" i="1" dirty="0" err="1">
                <a:latin typeface="Bookman Old Style" panose="02050604050505020204" pitchFamily="18" charset="0"/>
              </a:rPr>
              <a:t>Ghanian</a:t>
            </a:r>
            <a:r>
              <a:rPr lang="en-US" sz="2100" i="1" dirty="0">
                <a:latin typeface="Bookman Old Style" panose="02050604050505020204" pitchFamily="18" charset="0"/>
              </a:rPr>
              <a:t> worker</a:t>
            </a:r>
          </a:p>
          <a:p>
            <a:pPr marL="0" lvl="1" indent="0" algn="r">
              <a:spcBef>
                <a:spcPts val="750"/>
              </a:spcBef>
              <a:buNone/>
            </a:pPr>
            <a:endParaRPr lang="en-US" sz="2100" i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en-US" sz="2200" dirty="0">
                <a:latin typeface="Bookman Old Style" panose="02050604050505020204" pitchFamily="18" charset="0"/>
              </a:rPr>
              <a:t>“I was attracted to the whole concept of working online firstly for freedom</a:t>
            </a:r>
            <a:r>
              <a:rPr lang="is-IS" sz="2200" dirty="0">
                <a:latin typeface="Bookman Old Style" panose="02050604050505020204" pitchFamily="18" charset="0"/>
              </a:rPr>
              <a:t>…</a:t>
            </a:r>
            <a:r>
              <a:rPr lang="en-US" sz="2200" dirty="0">
                <a:latin typeface="Bookman Old Style" panose="02050604050505020204" pitchFamily="18" charset="0"/>
              </a:rPr>
              <a:t>I’m a kind of person that loves that freedom and having your own </a:t>
            </a:r>
            <a:r>
              <a:rPr lang="en-US" sz="2200" b="1" dirty="0">
                <a:latin typeface="Bookman Old Style" panose="02050604050505020204" pitchFamily="18" charset="0"/>
              </a:rPr>
              <a:t>opportunity to set your own schedule and do your own thing</a:t>
            </a:r>
            <a:r>
              <a:rPr lang="en-US" sz="2200" dirty="0">
                <a:latin typeface="Bookman Old Style" panose="02050604050505020204" pitchFamily="18" charset="0"/>
              </a:rPr>
              <a:t>.”</a:t>
            </a:r>
          </a:p>
          <a:p>
            <a:pPr marL="0" indent="0" algn="r">
              <a:buNone/>
            </a:pPr>
            <a:r>
              <a:rPr lang="en-US" sz="2200" i="1" dirty="0">
                <a:latin typeface="Bookman Old Style" panose="02050604050505020204" pitchFamily="18" charset="0"/>
              </a:rPr>
              <a:t>A Nigerian worker</a:t>
            </a:r>
          </a:p>
          <a:p>
            <a:pPr marL="0" indent="0">
              <a:buNone/>
            </a:pPr>
            <a:endParaRPr lang="en-US" sz="22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en-US" sz="2200" dirty="0">
                <a:latin typeface="Bookman Old Style" panose="02050604050505020204" pitchFamily="18" charset="0"/>
              </a:rPr>
              <a:t>“Positives, they are many. </a:t>
            </a:r>
            <a:r>
              <a:rPr lang="en-US" sz="2200" b="1" dirty="0">
                <a:latin typeface="Bookman Old Style" panose="02050604050505020204" pitchFamily="18" charset="0"/>
              </a:rPr>
              <a:t>You can work anytime. You can work anywhere </a:t>
            </a:r>
            <a:r>
              <a:rPr lang="en-US" sz="2200" dirty="0">
                <a:latin typeface="Bookman Old Style" panose="02050604050505020204" pitchFamily="18" charset="0"/>
              </a:rPr>
              <a:t>as long as there is a working internet connection.” </a:t>
            </a:r>
          </a:p>
          <a:p>
            <a:pPr marL="342900" lvl="1" indent="0" algn="r">
              <a:buNone/>
            </a:pPr>
            <a:r>
              <a:rPr lang="en-US" sz="2200" i="1" dirty="0">
                <a:latin typeface="Bookman Old Style" panose="02050604050505020204" pitchFamily="18" charset="0"/>
              </a:rPr>
              <a:t>A Kenyan worker</a:t>
            </a:r>
          </a:p>
          <a:p>
            <a:pPr marL="0" indent="0">
              <a:buNone/>
            </a:pPr>
            <a:endParaRPr lang="en-US" i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i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sz="21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82116"/>
      </p:ext>
    </p:extLst>
  </p:cSld>
  <p:clrMapOvr>
    <a:masterClrMapping/>
  </p:clrMapOvr>
</p:sld>
</file>

<file path=ppt/theme/theme1.xml><?xml version="1.0" encoding="utf-8"?>
<a:theme xmlns:a="http://schemas.openxmlformats.org/drawingml/2006/main" name="INET_ppt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21631"/>
      </a:hlink>
      <a:folHlink>
        <a:srgbClr val="02153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INET_ppt</Template>
  <TotalTime>32991</TotalTime>
  <Words>631</Words>
  <Application>Microsoft Macintosh PowerPoint</Application>
  <PresentationFormat>On-screen Show (4:3)</PresentationFormat>
  <Paragraphs>142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Avenir Book</vt:lpstr>
      <vt:lpstr>Bookman Old Style</vt:lpstr>
      <vt:lpstr>Calibri</vt:lpstr>
      <vt:lpstr>INET_ppt</vt:lpstr>
      <vt:lpstr>Opportunities and Constraints in Gig Economy in Africa </vt:lpstr>
      <vt:lpstr>High unemployment </vt:lpstr>
      <vt:lpstr>Growth of platform work</vt:lpstr>
      <vt:lpstr>Market Share</vt:lpstr>
      <vt:lpstr>Workers distribution within regions</vt:lpstr>
      <vt:lpstr>PowerPoint Presentation</vt:lpstr>
      <vt:lpstr>PowerPoint Presentation</vt:lpstr>
      <vt:lpstr>PowerPoint Presentation</vt:lpstr>
      <vt:lpstr>Freedom and flexibility: workers’ perspective</vt:lpstr>
      <vt:lpstr>Contradictions</vt:lpstr>
      <vt:lpstr>PowerPoint Presentation</vt:lpstr>
      <vt:lpstr>Over supply of labour on Upwork (on March 27, 2019)</vt:lpstr>
      <vt:lpstr>Precarity and vulnerability</vt:lpstr>
      <vt:lpstr>Exception: agency of workers</vt:lpstr>
      <vt:lpstr>What is to be done?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Example Talk Title</dc:title>
  <dc:creator>Tom</dc:creator>
  <cp:lastModifiedBy>Mohammad Anwar</cp:lastModifiedBy>
  <cp:revision>622</cp:revision>
  <cp:lastPrinted>2018-09-19T17:05:28Z</cp:lastPrinted>
  <dcterms:created xsi:type="dcterms:W3CDTF">2013-02-06T15:44:06Z</dcterms:created>
  <dcterms:modified xsi:type="dcterms:W3CDTF">2019-05-16T09:49:51Z</dcterms:modified>
</cp:coreProperties>
</file>