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7" r:id="rId2"/>
    <p:sldId id="278" r:id="rId3"/>
    <p:sldId id="279" r:id="rId4"/>
    <p:sldId id="280" r:id="rId5"/>
    <p:sldId id="258" r:id="rId6"/>
    <p:sldId id="260" r:id="rId7"/>
    <p:sldId id="261" r:id="rId8"/>
    <p:sldId id="262" r:id="rId9"/>
    <p:sldId id="263" r:id="rId10"/>
    <p:sldId id="274" r:id="rId11"/>
    <p:sldId id="282" r:id="rId12"/>
    <p:sldId id="271" r:id="rId13"/>
    <p:sldId id="272" r:id="rId14"/>
    <p:sldId id="283" r:id="rId15"/>
    <p:sldId id="273" r:id="rId16"/>
    <p:sldId id="275" r:id="rId17"/>
    <p:sldId id="266" r:id="rId18"/>
    <p:sldId id="267" r:id="rId19"/>
    <p:sldId id="276" r:id="rId20"/>
    <p:sldId id="277" r:id="rId21"/>
    <p:sldId id="284"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C8F1"/>
    <a:srgbClr val="8AA9C9"/>
    <a:srgbClr val="20314D"/>
    <a:srgbClr val="C3CBDF"/>
    <a:srgbClr val="2F45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32"/>
    <p:restoredTop sz="78495"/>
  </p:normalViewPr>
  <p:slideViewPr>
    <p:cSldViewPr snapToGrid="0" snapToObjects="1">
      <p:cViewPr varScale="1">
        <p:scale>
          <a:sx n="99" d="100"/>
          <a:sy n="99" d="100"/>
        </p:scale>
        <p:origin x="3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D29138-9ED6-A746-8674-66594B14D14C}" type="datetimeFigureOut">
              <a:rPr lang="en-US" smtClean="0"/>
              <a:t>3/27/19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D3D8D-5D7B-664C-BC4E-C22621A9F269}" type="slidenum">
              <a:rPr lang="en-US" smtClean="0"/>
              <a:t>‹#›</a:t>
            </a:fld>
            <a:endParaRPr lang="en-US"/>
          </a:p>
        </p:txBody>
      </p:sp>
    </p:spTree>
    <p:extLst>
      <p:ext uri="{BB962C8B-B14F-4D97-AF65-F5344CB8AC3E}">
        <p14:creationId xmlns:p14="http://schemas.microsoft.com/office/powerpoint/2010/main" val="1789476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B723C-B2C7-6D46-B139-ACECA952D531}" type="slidenum">
              <a:rPr lang="en-US" smtClean="0"/>
              <a:t>1</a:t>
            </a:fld>
            <a:endParaRPr lang="en-US"/>
          </a:p>
        </p:txBody>
      </p:sp>
    </p:spTree>
    <p:extLst>
      <p:ext uri="{BB962C8B-B14F-4D97-AF65-F5344CB8AC3E}">
        <p14:creationId xmlns:p14="http://schemas.microsoft.com/office/powerpoint/2010/main" val="226639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an entrepreneur</a:t>
            </a:r>
            <a:r>
              <a:rPr lang="en-US" dirty="0" smtClean="0"/>
              <a:t> isn’t just about the particular story you tell, but also about how those stories fit into larger narratives. It is much easier to fit into existing narratives than to try to create</a:t>
            </a:r>
            <a:r>
              <a:rPr lang="en-US" baseline="0" dirty="0" smtClean="0"/>
              <a:t> new ones</a:t>
            </a:r>
          </a:p>
          <a:p>
            <a:r>
              <a:rPr lang="en-US" baseline="0" dirty="0" smtClean="0"/>
              <a:t>-&gt; Why the iHub was successful at creating a narrative about a growing tech movement in Kenya</a:t>
            </a:r>
            <a:endParaRPr lang="en-US" dirty="0" smtClean="0"/>
          </a:p>
          <a:p>
            <a:endParaRPr lang="en-US" dirty="0"/>
          </a:p>
        </p:txBody>
      </p:sp>
      <p:sp>
        <p:nvSpPr>
          <p:cNvPr id="4" name="Slide Number Placeholder 3"/>
          <p:cNvSpPr>
            <a:spLocks noGrp="1"/>
          </p:cNvSpPr>
          <p:nvPr>
            <p:ph type="sldNum" sz="quarter" idx="10"/>
          </p:nvPr>
        </p:nvSpPr>
        <p:spPr/>
        <p:txBody>
          <a:bodyPr/>
          <a:lstStyle/>
          <a:p>
            <a:fld id="{EEAD3D8D-5D7B-664C-BC4E-C22621A9F269}" type="slidenum">
              <a:rPr lang="en-US" smtClean="0"/>
              <a:t>10</a:t>
            </a:fld>
            <a:endParaRPr lang="en-US"/>
          </a:p>
        </p:txBody>
      </p:sp>
    </p:spTree>
    <p:extLst>
      <p:ext uri="{BB962C8B-B14F-4D97-AF65-F5344CB8AC3E}">
        <p14:creationId xmlns:p14="http://schemas.microsoft.com/office/powerpoint/2010/main" val="964648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Increase</a:t>
            </a:r>
            <a:r>
              <a:rPr lang="en-US" baseline="0" dirty="0" smtClean="0"/>
              <a:t> in coverage about tech </a:t>
            </a:r>
            <a:r>
              <a:rPr lang="en-US" baseline="0" dirty="0" smtClean="0"/>
              <a:t>stories 2010 </a:t>
            </a:r>
            <a:r>
              <a:rPr lang="mr-IN" baseline="0" dirty="0" smtClean="0"/>
              <a:t>–</a:t>
            </a:r>
            <a:r>
              <a:rPr lang="en-US" baseline="0" dirty="0" smtClean="0"/>
              <a:t> 2013 </a:t>
            </a:r>
            <a:r>
              <a:rPr lang="mr-IN" baseline="0" dirty="0" smtClean="0"/>
              <a:t>–</a:t>
            </a:r>
            <a:r>
              <a:rPr lang="en-US" baseline="0" dirty="0" smtClean="0"/>
              <a:t> iHub and its members featured prominently in that</a:t>
            </a:r>
            <a:endParaRPr lang="en-US" dirty="0"/>
          </a:p>
        </p:txBody>
      </p:sp>
      <p:sp>
        <p:nvSpPr>
          <p:cNvPr id="4" name="Slide Number Placeholder 3"/>
          <p:cNvSpPr>
            <a:spLocks noGrp="1"/>
          </p:cNvSpPr>
          <p:nvPr>
            <p:ph type="sldNum" sz="quarter" idx="10"/>
          </p:nvPr>
        </p:nvSpPr>
        <p:spPr/>
        <p:txBody>
          <a:bodyPr/>
          <a:lstStyle/>
          <a:p>
            <a:fld id="{21DF7BAA-83AE-2242-8CB2-F0626F0604DB}" type="slidenum">
              <a:rPr lang="en-US" smtClean="0"/>
              <a:t>11</a:t>
            </a:fld>
            <a:endParaRPr lang="en-US"/>
          </a:p>
        </p:txBody>
      </p:sp>
    </p:spTree>
    <p:extLst>
      <p:ext uri="{BB962C8B-B14F-4D97-AF65-F5344CB8AC3E}">
        <p14:creationId xmlns:p14="http://schemas.microsoft.com/office/powerpoint/2010/main" val="46611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aseline="0" dirty="0" smtClean="0"/>
              <a:t>iHub founders played a clear role in building this narrative</a:t>
            </a:r>
            <a:endParaRPr lang="en-US" baseline="0" dirty="0" smtClean="0"/>
          </a:p>
        </p:txBody>
      </p:sp>
      <p:sp>
        <p:nvSpPr>
          <p:cNvPr id="4" name="Slide Number Placeholder 3"/>
          <p:cNvSpPr>
            <a:spLocks noGrp="1"/>
          </p:cNvSpPr>
          <p:nvPr>
            <p:ph type="sldNum" sz="quarter" idx="10"/>
          </p:nvPr>
        </p:nvSpPr>
        <p:spPr/>
        <p:txBody>
          <a:bodyPr/>
          <a:lstStyle/>
          <a:p>
            <a:fld id="{5B035C55-E7EC-EF46-B815-03453F80A71A}" type="slidenum">
              <a:rPr lang="en-US" smtClean="0"/>
              <a:t>12</a:t>
            </a:fld>
            <a:endParaRPr lang="en-US"/>
          </a:p>
        </p:txBody>
      </p:sp>
    </p:spTree>
    <p:extLst>
      <p:ext uri="{BB962C8B-B14F-4D97-AF65-F5344CB8AC3E}">
        <p14:creationId xmlns:p14="http://schemas.microsoft.com/office/powerpoint/2010/main" val="732713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Fit into broader narratives</a:t>
            </a:r>
          </a:p>
          <a:p>
            <a:endParaRPr lang="en-US" dirty="0" smtClean="0"/>
          </a:p>
          <a:p>
            <a:r>
              <a:rPr lang="en-US" dirty="0" smtClean="0"/>
              <a:t>Broader narratives about Africa</a:t>
            </a:r>
          </a:p>
          <a:p>
            <a:endParaRPr lang="en-US" dirty="0" smtClean="0"/>
          </a:p>
          <a:p>
            <a:r>
              <a:rPr lang="en-US" dirty="0" smtClean="0"/>
              <a:t>AFRICA RISIING NARRATIVE</a:t>
            </a:r>
            <a:endParaRPr lang="en-US" dirty="0"/>
          </a:p>
        </p:txBody>
      </p:sp>
      <p:sp>
        <p:nvSpPr>
          <p:cNvPr id="4" name="Slide Number Placeholder 3"/>
          <p:cNvSpPr>
            <a:spLocks noGrp="1"/>
          </p:cNvSpPr>
          <p:nvPr>
            <p:ph type="sldNum" sz="quarter" idx="10"/>
          </p:nvPr>
        </p:nvSpPr>
        <p:spPr/>
        <p:txBody>
          <a:bodyPr/>
          <a:lstStyle/>
          <a:p>
            <a:fld id="{45AA86CB-A6B9-774D-8497-F7745D4AC016}" type="slidenum">
              <a:rPr lang="en-US" smtClean="0"/>
              <a:t>13</a:t>
            </a:fld>
            <a:endParaRPr lang="en-US"/>
          </a:p>
        </p:txBody>
      </p:sp>
    </p:spTree>
    <p:extLst>
      <p:ext uri="{BB962C8B-B14F-4D97-AF65-F5344CB8AC3E}">
        <p14:creationId xmlns:p14="http://schemas.microsoft.com/office/powerpoint/2010/main" val="755437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Narratives about tech</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ANYONE ANYWHERE NARRATIVE</a:t>
            </a:r>
            <a:endParaRPr lang="en-US" dirty="0" smtClean="0"/>
          </a:p>
        </p:txBody>
      </p:sp>
      <p:sp>
        <p:nvSpPr>
          <p:cNvPr id="4" name="Slide Number Placeholder 3"/>
          <p:cNvSpPr>
            <a:spLocks noGrp="1"/>
          </p:cNvSpPr>
          <p:nvPr>
            <p:ph type="sldNum" sz="quarter" idx="10"/>
          </p:nvPr>
        </p:nvSpPr>
        <p:spPr/>
        <p:txBody>
          <a:bodyPr/>
          <a:lstStyle/>
          <a:p>
            <a:fld id="{5B035C55-E7EC-EF46-B815-03453F80A71A}" type="slidenum">
              <a:rPr lang="en-US" smtClean="0"/>
              <a:t>14</a:t>
            </a:fld>
            <a:endParaRPr lang="en-US"/>
          </a:p>
        </p:txBody>
      </p:sp>
    </p:spTree>
    <p:extLst>
      <p:ext uri="{BB962C8B-B14F-4D97-AF65-F5344CB8AC3E}">
        <p14:creationId xmlns:p14="http://schemas.microsoft.com/office/powerpoint/2010/main" val="1383291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iHub founders knew</a:t>
            </a:r>
            <a:r>
              <a:rPr lang="en-US" baseline="0" dirty="0" smtClean="0"/>
              <a:t> this as well, and purposefully played into the change in global narratives about Africa</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Tree>
    <p:extLst>
      <p:ext uri="{BB962C8B-B14F-4D97-AF65-F5344CB8AC3E}">
        <p14:creationId xmlns:p14="http://schemas.microsoft.com/office/powerpoint/2010/main" val="954479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Take the example of the entrepreneurs who worked from the iHub. Despite </a:t>
            </a:r>
            <a:r>
              <a:rPr lang="en-US" dirty="0" err="1" smtClean="0"/>
              <a:t>iHub’s</a:t>
            </a:r>
            <a:r>
              <a:rPr lang="en-US" dirty="0" smtClean="0"/>
              <a:t> success getting attention, many of the entrepreneurs struggled to raise serious investment capital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While the Africa rising narrative was taking off it hadn’t totally supplanted the failed continent narrative </a:t>
            </a:r>
            <a:r>
              <a:rPr lang="mr-IN" dirty="0" smtClean="0"/>
              <a:t>–</a:t>
            </a:r>
            <a:r>
              <a:rPr lang="en-US" dirty="0" smtClean="0"/>
              <a:t> many investors still saw it as a charity case</a:t>
            </a:r>
          </a:p>
          <a:p>
            <a:endParaRPr lang="en-US" dirty="0"/>
          </a:p>
        </p:txBody>
      </p:sp>
      <p:sp>
        <p:nvSpPr>
          <p:cNvPr id="4" name="Slide Number Placeholder 3"/>
          <p:cNvSpPr>
            <a:spLocks noGrp="1"/>
          </p:cNvSpPr>
          <p:nvPr>
            <p:ph type="sldNum" sz="quarter" idx="10"/>
          </p:nvPr>
        </p:nvSpPr>
        <p:spPr/>
        <p:txBody>
          <a:bodyPr/>
          <a:lstStyle/>
          <a:p>
            <a:fld id="{EEAD3D8D-5D7B-664C-BC4E-C22621A9F269}" type="slidenum">
              <a:rPr lang="en-US" smtClean="0"/>
              <a:t>16</a:t>
            </a:fld>
            <a:endParaRPr lang="en-US"/>
          </a:p>
        </p:txBody>
      </p:sp>
    </p:spTree>
    <p:extLst>
      <p:ext uri="{BB962C8B-B14F-4D97-AF65-F5344CB8AC3E}">
        <p14:creationId xmlns:p14="http://schemas.microsoft.com/office/powerpoint/2010/main" val="1404270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smtClean="0"/>
              <a:t>How difficult </a:t>
            </a:r>
            <a:r>
              <a:rPr lang="en-US" dirty="0" err="1" smtClean="0"/>
              <a:t>ot</a:t>
            </a:r>
            <a:r>
              <a:rPr lang="en-US" dirty="0" smtClean="0"/>
              <a:t> is to raise</a:t>
            </a:r>
            <a:r>
              <a:rPr lang="en-US" baseline="0" dirty="0" smtClean="0"/>
              <a:t> money</a:t>
            </a:r>
            <a:endParaRPr lang="en-US" dirty="0" smtClean="0"/>
          </a:p>
          <a:p>
            <a:r>
              <a:rPr lang="en-US" dirty="0" smtClean="0"/>
              <a:t>During my fieldwork </a:t>
            </a:r>
            <a:r>
              <a:rPr lang="en-US" b="1" dirty="0" smtClean="0"/>
              <a:t>most of investors in the Kenyan space were foreign </a:t>
            </a:r>
            <a:r>
              <a:rPr lang="en-US" dirty="0" smtClean="0"/>
              <a:t>often bringing with them internalized narratives about Africa as a continent that needed help, in turn looking</a:t>
            </a:r>
            <a:r>
              <a:rPr lang="en-US" baseline="0" dirty="0" smtClean="0"/>
              <a:t> only at investing in impact starts. But entrepreneurs like Sam were trying to build business facing ventures, something he believed would really help the local economy but something that the foreign investors didn’t want to fund</a:t>
            </a:r>
            <a:endParaRPr lang="en-US" dirty="0" smtClean="0"/>
          </a:p>
          <a:p>
            <a:pPr marL="0" lvl="0" indent="0" algn="l" rtl="0">
              <a:spcBef>
                <a:spcPts val="0"/>
              </a:spcBef>
              <a:spcAft>
                <a:spcPts val="0"/>
              </a:spcAft>
              <a:buNone/>
            </a:pPr>
            <a:endParaRPr lang="en-US" baseline="0" dirty="0" smtClean="0"/>
          </a:p>
        </p:txBody>
      </p:sp>
    </p:spTree>
    <p:extLst>
      <p:ext uri="{BB962C8B-B14F-4D97-AF65-F5344CB8AC3E}">
        <p14:creationId xmlns:p14="http://schemas.microsoft.com/office/powerpoint/2010/main" val="356669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smtClean="0"/>
              <a:t>As a result, many of the entrepreneurs I met had</a:t>
            </a:r>
            <a:r>
              <a:rPr lang="en-US" baseline="0" dirty="0" smtClean="0"/>
              <a:t> chosen to tell a social impact story and even a social impact business model, because they knew it would more readily appeal to investors</a:t>
            </a:r>
          </a:p>
          <a:p>
            <a:endParaRPr lang="en-US" baseline="0" dirty="0" smtClean="0"/>
          </a:p>
          <a:p>
            <a:r>
              <a:rPr lang="en-US" baseline="0" dirty="0" smtClean="0"/>
              <a:t>More diverse </a:t>
            </a:r>
            <a:r>
              <a:rPr lang="en-US" baseline="0" dirty="0" err="1" smtClean="0"/>
              <a:t>inviestors</a:t>
            </a:r>
            <a:r>
              <a:rPr lang="en-US" baseline="0" dirty="0" smtClean="0"/>
              <a:t>, including those from Africa and Kenya </a:t>
            </a:r>
            <a:r>
              <a:rPr lang="en-US" baseline="0" dirty="0" err="1" smtClean="0"/>
              <a:t>coule</a:t>
            </a:r>
            <a:r>
              <a:rPr lang="en-US" baseline="0" dirty="0" smtClean="0"/>
              <a:t> help </a:t>
            </a:r>
            <a:r>
              <a:rPr lang="en-US" baseline="0" dirty="0" err="1" smtClean="0"/>
              <a:t>aleviate</a:t>
            </a:r>
            <a:r>
              <a:rPr lang="en-US" baseline="0" dirty="0" smtClean="0"/>
              <a:t> this</a:t>
            </a:r>
          </a:p>
          <a:p>
            <a:endParaRPr lang="en-US" baseline="0" dirty="0" smtClean="0"/>
          </a:p>
          <a:p>
            <a:r>
              <a:rPr lang="en-US" sz="1200" kern="1200" dirty="0" smtClean="0">
                <a:solidFill>
                  <a:schemeClr val="tx1"/>
                </a:solidFill>
                <a:effectLst/>
                <a:latin typeface="+mn-lt"/>
                <a:ea typeface="+mn-ea"/>
                <a:cs typeface="+mn-cs"/>
              </a:rPr>
              <a:t>And while this clearly comes from a well-meaning place and a desire to “do good”, it is still an approach that sees Africa as a continent in need of help from the “more fortunate” outside, rather than a continent building and shaping its own technological future.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More diverse investors from abroad, as well as the growth of a Kenyan and African investor pool could go some way to rectifying this. </a:t>
            </a:r>
          </a:p>
        </p:txBody>
      </p:sp>
    </p:spTree>
    <p:extLst>
      <p:ext uri="{BB962C8B-B14F-4D97-AF65-F5344CB8AC3E}">
        <p14:creationId xmlns:p14="http://schemas.microsoft.com/office/powerpoint/2010/main" val="969217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While Trump’s storytelling may be effective even when it’s removed from the truth,</a:t>
            </a:r>
            <a:r>
              <a:rPr lang="en-US" baseline="0" dirty="0" smtClean="0"/>
              <a:t> I would argue that’s because of the very </a:t>
            </a:r>
            <a:r>
              <a:rPr lang="en-US" baseline="0" dirty="0" err="1" smtClean="0"/>
              <a:t>privledged</a:t>
            </a:r>
            <a:r>
              <a:rPr lang="en-US" baseline="0" dirty="0" smtClean="0"/>
              <a:t> position he holds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African entrepreneurs are starting from a disadvantaged position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Moreover </a:t>
            </a:r>
            <a:r>
              <a:rPr lang="mr-IN" baseline="0" dirty="0" smtClean="0"/>
              <a:t>–</a:t>
            </a:r>
            <a:r>
              <a:rPr lang="en-US" baseline="0" dirty="0" smtClean="0"/>
              <a:t> in the global practice of tech entrepreneurship, there is immense pressure to tell stories that aren’t YET true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Investors expect to hear</a:t>
            </a:r>
            <a:r>
              <a:rPr lang="en-US" baseline="0" dirty="0" smtClean="0"/>
              <a:t> what you WILL do and to be inspired</a:t>
            </a:r>
          </a:p>
          <a:p>
            <a:endParaRPr lang="en-US" dirty="0" smtClean="0"/>
          </a:p>
          <a:p>
            <a:r>
              <a:rPr lang="en-US" dirty="0" smtClean="0"/>
              <a:t>But</a:t>
            </a:r>
            <a:r>
              <a:rPr lang="en-US" baseline="0" dirty="0" smtClean="0"/>
              <a:t> if it emerges that this is</a:t>
            </a:r>
          </a:p>
          <a:p>
            <a:endParaRPr lang="en-US" baseline="0" dirty="0" smtClean="0"/>
          </a:p>
        </p:txBody>
      </p:sp>
      <p:sp>
        <p:nvSpPr>
          <p:cNvPr id="4" name="Slide Number Placeholder 3"/>
          <p:cNvSpPr>
            <a:spLocks noGrp="1"/>
          </p:cNvSpPr>
          <p:nvPr>
            <p:ph type="sldNum" sz="quarter" idx="10"/>
          </p:nvPr>
        </p:nvSpPr>
        <p:spPr/>
        <p:txBody>
          <a:bodyPr/>
          <a:lstStyle/>
          <a:p>
            <a:fld id="{EEAD3D8D-5D7B-664C-BC4E-C22621A9F269}" type="slidenum">
              <a:rPr lang="en-US" smtClean="0"/>
              <a:t>19</a:t>
            </a:fld>
            <a:endParaRPr lang="en-US"/>
          </a:p>
        </p:txBody>
      </p:sp>
    </p:spTree>
    <p:extLst>
      <p:ext uri="{BB962C8B-B14F-4D97-AF65-F5344CB8AC3E}">
        <p14:creationId xmlns:p14="http://schemas.microsoft.com/office/powerpoint/2010/main" val="1898317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many people know the iHub?</a:t>
            </a:r>
          </a:p>
          <a:p>
            <a:endParaRPr lang="en-US" dirty="0" smtClean="0"/>
          </a:p>
          <a:p>
            <a:r>
              <a:rPr lang="en-US" dirty="0" smtClean="0"/>
              <a:t>I’m going to use it to illustrate </a:t>
            </a:r>
          </a:p>
          <a:p>
            <a:pPr marL="228600" indent="-228600">
              <a:buAutoNum type="arabicParenR"/>
            </a:pPr>
            <a:r>
              <a:rPr lang="en-US" dirty="0" smtClean="0"/>
              <a:t>Why I think a communication lens is essential to understand African tech entrepreneurship AND</a:t>
            </a:r>
          </a:p>
          <a:p>
            <a:pPr marL="228600" indent="-228600">
              <a:buAutoNum type="arabicParenR"/>
            </a:pPr>
            <a:r>
              <a:rPr lang="en-US" dirty="0" smtClean="0"/>
              <a:t>Some</a:t>
            </a:r>
            <a:r>
              <a:rPr lang="en-US" baseline="0" dirty="0" smtClean="0"/>
              <a:t> lessons from their experiences for communicating African entrepreneurship</a:t>
            </a:r>
            <a:endParaRPr lang="en-US" dirty="0" smtClean="0"/>
          </a:p>
          <a:p>
            <a:endParaRPr lang="en-US" dirty="0"/>
          </a:p>
        </p:txBody>
      </p:sp>
      <p:sp>
        <p:nvSpPr>
          <p:cNvPr id="4" name="Slide Number Placeholder 3"/>
          <p:cNvSpPr>
            <a:spLocks noGrp="1"/>
          </p:cNvSpPr>
          <p:nvPr>
            <p:ph type="sldNum" sz="quarter" idx="10"/>
          </p:nvPr>
        </p:nvSpPr>
        <p:spPr/>
        <p:txBody>
          <a:bodyPr/>
          <a:lstStyle/>
          <a:p>
            <a:fld id="{45AA86CB-A6B9-774D-8497-F7745D4AC016}" type="slidenum">
              <a:rPr lang="en-US" smtClean="0"/>
              <a:t>2</a:t>
            </a:fld>
            <a:endParaRPr lang="en-US"/>
          </a:p>
        </p:txBody>
      </p:sp>
    </p:spTree>
    <p:extLst>
      <p:ext uri="{BB962C8B-B14F-4D97-AF65-F5344CB8AC3E}">
        <p14:creationId xmlns:p14="http://schemas.microsoft.com/office/powerpoint/2010/main" val="1774706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aseline="0" dirty="0" smtClean="0"/>
              <a:t>The iHub founders are actually forthcoming about how the story the were telling initially wasn’t YET entirely true</a:t>
            </a:r>
          </a:p>
          <a:p>
            <a:endParaRPr lang="en-US" baseline="0" dirty="0" smtClean="0"/>
          </a:p>
          <a:p>
            <a:r>
              <a:rPr lang="en-US" baseline="0" dirty="0" smtClean="0"/>
              <a:t>And while this helped raise attention for a while</a:t>
            </a:r>
          </a:p>
          <a:p>
            <a:endParaRPr lang="en-US" baseline="0" dirty="0" smtClean="0"/>
          </a:p>
          <a:p>
            <a:r>
              <a:rPr lang="en-US" baseline="0" dirty="0" smtClean="0"/>
              <a:t>It backfired eventually as some foreign investors stopped coming finding an ecosystem they didn’t think was developed enough</a:t>
            </a:r>
          </a:p>
          <a:p>
            <a:endParaRPr lang="en-US" baseline="0" dirty="0" smtClean="0"/>
          </a:p>
          <a:p>
            <a:r>
              <a:rPr lang="en-US" baseline="0" dirty="0" smtClean="0"/>
              <a:t>And it backfired with </a:t>
            </a:r>
            <a:r>
              <a:rPr lang="en-US" baseline="0" dirty="0" err="1" smtClean="0"/>
              <a:t>iHub’s</a:t>
            </a:r>
            <a:r>
              <a:rPr lang="en-US" baseline="0" dirty="0" smtClean="0"/>
              <a:t> own entrepreneurs, who had been promised that Kenya was the tech hub of Africa and anyone could be a successful tech entrepreneur</a:t>
            </a:r>
            <a:endParaRPr lang="en-US" dirty="0" smtClean="0"/>
          </a:p>
          <a:p>
            <a:pPr marL="0" lvl="0" indent="0" algn="l" rtl="0">
              <a:spcBef>
                <a:spcPts val="0"/>
              </a:spcBef>
              <a:spcAft>
                <a:spcPts val="0"/>
              </a:spcAft>
              <a:buNone/>
            </a:pPr>
            <a:endParaRPr lang="en-US" baseline="0" dirty="0" smtClean="0"/>
          </a:p>
        </p:txBody>
      </p:sp>
    </p:spTree>
    <p:extLst>
      <p:ext uri="{BB962C8B-B14F-4D97-AF65-F5344CB8AC3E}">
        <p14:creationId xmlns:p14="http://schemas.microsoft.com/office/powerpoint/2010/main" val="17855339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discrepancy between truth and the narrative the iHub built led to the emergence</a:t>
            </a:r>
          </a:p>
          <a:p>
            <a:endParaRPr lang="en-US" dirty="0" smtClean="0"/>
          </a:p>
          <a:p>
            <a:r>
              <a:rPr lang="en-US" dirty="0" smtClean="0"/>
              <a:t>The iHub is still going, but it is not the community hub and powerhouse it once was</a:t>
            </a:r>
            <a:endParaRPr lang="en-US" dirty="0" smtClean="0"/>
          </a:p>
        </p:txBody>
      </p:sp>
      <p:sp>
        <p:nvSpPr>
          <p:cNvPr id="4" name="Slide Number Placeholder 3"/>
          <p:cNvSpPr>
            <a:spLocks noGrp="1"/>
          </p:cNvSpPr>
          <p:nvPr>
            <p:ph type="sldNum" sz="quarter" idx="10"/>
          </p:nvPr>
        </p:nvSpPr>
        <p:spPr/>
        <p:txBody>
          <a:bodyPr/>
          <a:lstStyle/>
          <a:p>
            <a:fld id="{45AA86CB-A6B9-774D-8497-F7745D4AC016}" type="slidenum">
              <a:rPr lang="en-US" smtClean="0"/>
              <a:t>21</a:t>
            </a:fld>
            <a:endParaRPr lang="en-US"/>
          </a:p>
        </p:txBody>
      </p:sp>
    </p:spTree>
    <p:extLst>
      <p:ext uri="{BB962C8B-B14F-4D97-AF65-F5344CB8AC3E}">
        <p14:creationId xmlns:p14="http://schemas.microsoft.com/office/powerpoint/2010/main" val="1879090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B723C-B2C7-6D46-B139-ACECA952D531}" type="slidenum">
              <a:rPr lang="en-US" smtClean="0"/>
              <a:t>22</a:t>
            </a:fld>
            <a:endParaRPr lang="en-US"/>
          </a:p>
        </p:txBody>
      </p:sp>
    </p:spTree>
    <p:extLst>
      <p:ext uri="{BB962C8B-B14F-4D97-AF65-F5344CB8AC3E}">
        <p14:creationId xmlns:p14="http://schemas.microsoft.com/office/powerpoint/2010/main" val="1826755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Situated in Bishop Magua</a:t>
            </a:r>
          </a:p>
          <a:p>
            <a:r>
              <a:rPr lang="en-US" dirty="0" smtClean="0"/>
              <a:t>In </a:t>
            </a:r>
            <a:r>
              <a:rPr lang="en-US" dirty="0" err="1" smtClean="0"/>
              <a:t>subburb</a:t>
            </a:r>
            <a:endParaRPr lang="en-US" dirty="0"/>
          </a:p>
        </p:txBody>
      </p:sp>
      <p:sp>
        <p:nvSpPr>
          <p:cNvPr id="4" name="Slide Number Placeholder 3"/>
          <p:cNvSpPr>
            <a:spLocks noGrp="1"/>
          </p:cNvSpPr>
          <p:nvPr>
            <p:ph type="sldNum" sz="quarter" idx="10"/>
          </p:nvPr>
        </p:nvSpPr>
        <p:spPr/>
        <p:txBody>
          <a:bodyPr/>
          <a:lstStyle/>
          <a:p>
            <a:fld id="{45AA86CB-A6B9-774D-8497-F7745D4AC016}" type="slidenum">
              <a:rPr lang="en-US" smtClean="0"/>
              <a:t>3</a:t>
            </a:fld>
            <a:endParaRPr lang="en-US"/>
          </a:p>
        </p:txBody>
      </p:sp>
    </p:spTree>
    <p:extLst>
      <p:ext uri="{BB962C8B-B14F-4D97-AF65-F5344CB8AC3E}">
        <p14:creationId xmlns:p14="http://schemas.microsoft.com/office/powerpoint/2010/main" val="175313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held numerous events</a:t>
            </a:r>
            <a:endParaRPr lang="en-US" dirty="0"/>
          </a:p>
        </p:txBody>
      </p:sp>
      <p:sp>
        <p:nvSpPr>
          <p:cNvPr id="4" name="Slide Number Placeholder 3"/>
          <p:cNvSpPr>
            <a:spLocks noGrp="1"/>
          </p:cNvSpPr>
          <p:nvPr>
            <p:ph type="sldNum" sz="quarter" idx="10"/>
          </p:nvPr>
        </p:nvSpPr>
        <p:spPr/>
        <p:txBody>
          <a:bodyPr/>
          <a:lstStyle/>
          <a:p>
            <a:fld id="{45AA86CB-A6B9-774D-8497-F7745D4AC016}" type="slidenum">
              <a:rPr lang="en-US" smtClean="0"/>
              <a:t>4</a:t>
            </a:fld>
            <a:endParaRPr lang="en-US"/>
          </a:p>
        </p:txBody>
      </p:sp>
    </p:spTree>
    <p:extLst>
      <p:ext uri="{BB962C8B-B14F-4D97-AF65-F5344CB8AC3E}">
        <p14:creationId xmlns:p14="http://schemas.microsoft.com/office/powerpoint/2010/main" val="798656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035C55-E7EC-EF46-B815-03453F80A71A}" type="slidenum">
              <a:rPr lang="en-US" smtClean="0"/>
              <a:t>5</a:t>
            </a:fld>
            <a:endParaRPr lang="en-US"/>
          </a:p>
        </p:txBody>
      </p:sp>
    </p:spTree>
    <p:extLst>
      <p:ext uri="{BB962C8B-B14F-4D97-AF65-F5344CB8AC3E}">
        <p14:creationId xmlns:p14="http://schemas.microsoft.com/office/powerpoint/2010/main" val="1999844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B035C55-E7EC-EF46-B815-03453F80A71A}" type="slidenum">
              <a:rPr lang="en-US" smtClean="0"/>
              <a:t>6</a:t>
            </a:fld>
            <a:endParaRPr lang="en-US"/>
          </a:p>
        </p:txBody>
      </p:sp>
    </p:spTree>
    <p:extLst>
      <p:ext uri="{BB962C8B-B14F-4D97-AF65-F5344CB8AC3E}">
        <p14:creationId xmlns:p14="http://schemas.microsoft.com/office/powerpoint/2010/main" val="195827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NARRATIVES AND STORIES SHAPE PRACTICES AND VICE VERSA</a:t>
            </a:r>
          </a:p>
          <a:p>
            <a:endParaRPr lang="en-US" baseline="0" dirty="0" smtClean="0"/>
          </a:p>
          <a:p>
            <a:r>
              <a:rPr lang="en-US" baseline="0" dirty="0" smtClean="0"/>
              <a:t>Narratives shaping practice </a:t>
            </a:r>
            <a:r>
              <a:rPr lang="mr-IN" baseline="0" dirty="0" smtClean="0"/>
              <a:t>–</a:t>
            </a:r>
            <a:r>
              <a:rPr lang="en-US" baseline="0" dirty="0" smtClean="0"/>
              <a:t> mutual construction</a:t>
            </a:r>
            <a:endParaRPr lang="en-US" dirty="0"/>
          </a:p>
        </p:txBody>
      </p:sp>
      <p:sp>
        <p:nvSpPr>
          <p:cNvPr id="4" name="Slide Number Placeholder 3"/>
          <p:cNvSpPr>
            <a:spLocks noGrp="1"/>
          </p:cNvSpPr>
          <p:nvPr>
            <p:ph type="sldNum" sz="quarter" idx="10"/>
          </p:nvPr>
        </p:nvSpPr>
        <p:spPr/>
        <p:txBody>
          <a:bodyPr/>
          <a:lstStyle/>
          <a:p>
            <a:fld id="{45AA86CB-A6B9-774D-8497-F7745D4AC016}" type="slidenum">
              <a:rPr lang="en-US" smtClean="0"/>
              <a:t>7</a:t>
            </a:fld>
            <a:endParaRPr lang="en-US"/>
          </a:p>
        </p:txBody>
      </p:sp>
    </p:spTree>
    <p:extLst>
      <p:ext uri="{BB962C8B-B14F-4D97-AF65-F5344CB8AC3E}">
        <p14:creationId xmlns:p14="http://schemas.microsoft.com/office/powerpoint/2010/main" val="1105238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Stories build narratives</a:t>
            </a:r>
          </a:p>
          <a:p>
            <a:r>
              <a:rPr lang="en-US" baseline="0" dirty="0" smtClean="0"/>
              <a:t>Narratives interact with other narratives</a:t>
            </a:r>
          </a:p>
          <a:p>
            <a:r>
              <a:rPr lang="en-US" baseline="0" dirty="0" smtClean="0"/>
              <a:t>They are shaped by practice and they in turn shape practice</a:t>
            </a:r>
          </a:p>
          <a:p>
            <a:endParaRPr lang="en-US" dirty="0"/>
          </a:p>
        </p:txBody>
      </p:sp>
      <p:sp>
        <p:nvSpPr>
          <p:cNvPr id="4" name="Slide Number Placeholder 3"/>
          <p:cNvSpPr>
            <a:spLocks noGrp="1"/>
          </p:cNvSpPr>
          <p:nvPr>
            <p:ph type="sldNum" sz="quarter" idx="10"/>
          </p:nvPr>
        </p:nvSpPr>
        <p:spPr/>
        <p:txBody>
          <a:bodyPr/>
          <a:lstStyle/>
          <a:p>
            <a:fld id="{72D52B88-3497-E74B-B4E3-A92B386D2EE7}" type="slidenum">
              <a:rPr lang="en-US" smtClean="0"/>
              <a:t>8</a:t>
            </a:fld>
            <a:endParaRPr lang="en-US"/>
          </a:p>
        </p:txBody>
      </p:sp>
    </p:spTree>
    <p:extLst>
      <p:ext uri="{BB962C8B-B14F-4D97-AF65-F5344CB8AC3E}">
        <p14:creationId xmlns:p14="http://schemas.microsoft.com/office/powerpoint/2010/main" val="72774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Trump </a:t>
            </a:r>
            <a:r>
              <a:rPr lang="en-US" dirty="0" err="1" smtClean="0"/>
              <a:t>invidual</a:t>
            </a:r>
            <a:r>
              <a:rPr lang="en-US" baseline="0" dirty="0" smtClean="0"/>
              <a:t> stories building up a larger narrative about a corrupt and fake news</a:t>
            </a:r>
          </a:p>
          <a:p>
            <a:endParaRPr lang="en-US" dirty="0"/>
          </a:p>
        </p:txBody>
      </p:sp>
      <p:sp>
        <p:nvSpPr>
          <p:cNvPr id="4" name="Slide Number Placeholder 3"/>
          <p:cNvSpPr>
            <a:spLocks noGrp="1"/>
          </p:cNvSpPr>
          <p:nvPr>
            <p:ph type="sldNum" sz="quarter" idx="10"/>
          </p:nvPr>
        </p:nvSpPr>
        <p:spPr/>
        <p:txBody>
          <a:bodyPr/>
          <a:lstStyle/>
          <a:p>
            <a:fld id="{45AA86CB-A6B9-774D-8497-F7745D4AC016}" type="slidenum">
              <a:rPr lang="en-US" smtClean="0"/>
              <a:t>9</a:t>
            </a:fld>
            <a:endParaRPr lang="en-US"/>
          </a:p>
        </p:txBody>
      </p:sp>
    </p:spTree>
    <p:extLst>
      <p:ext uri="{BB962C8B-B14F-4D97-AF65-F5344CB8AC3E}">
        <p14:creationId xmlns:p14="http://schemas.microsoft.com/office/powerpoint/2010/main" val="2070236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F56DA5-C734-DC46-B2DE-251912263182}"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53845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F56DA5-C734-DC46-B2DE-251912263182}"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576887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F56DA5-C734-DC46-B2DE-251912263182}"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2011719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2806733" y="2984000"/>
            <a:ext cx="6578400" cy="1093200"/>
          </a:xfrm>
          <a:prstGeom prst="rect">
            <a:avLst/>
          </a:prstGeom>
        </p:spPr>
        <p:txBody>
          <a:bodyPr spcFirstLastPara="1" wrap="square" lIns="91425" tIns="91425" rIns="91425" bIns="91425" anchor="b" anchorCtr="0"/>
          <a:lstStyle>
            <a:lvl1pPr marL="609585" lvl="0" indent="-507987" algn="ctr" rtl="0">
              <a:spcBef>
                <a:spcPts val="800"/>
              </a:spcBef>
              <a:spcAft>
                <a:spcPts val="0"/>
              </a:spcAft>
              <a:buSzPts val="2400"/>
              <a:buFont typeface="Lora"/>
              <a:buChar char="◉"/>
              <a:defRPr sz="3200" i="1">
                <a:latin typeface="Lora"/>
                <a:ea typeface="Lora"/>
                <a:cs typeface="Lora"/>
                <a:sym typeface="Lora"/>
              </a:defRPr>
            </a:lvl1pPr>
            <a:lvl2pPr marL="1219170" lvl="1" indent="-474121" algn="ctr" rtl="0">
              <a:spcBef>
                <a:spcPts val="0"/>
              </a:spcBef>
              <a:spcAft>
                <a:spcPts val="0"/>
              </a:spcAft>
              <a:buSzPts val="2000"/>
              <a:buFont typeface="Lora"/>
              <a:buChar char="○"/>
              <a:defRPr i="1">
                <a:latin typeface="Lora"/>
                <a:ea typeface="Lora"/>
                <a:cs typeface="Lora"/>
                <a:sym typeface="Lora"/>
              </a:defRPr>
            </a:lvl2pPr>
            <a:lvl3pPr marL="1828754" lvl="2" indent="-474121" algn="ctr" rtl="0">
              <a:spcBef>
                <a:spcPts val="0"/>
              </a:spcBef>
              <a:spcAft>
                <a:spcPts val="0"/>
              </a:spcAft>
              <a:buSzPts val="2000"/>
              <a:buFont typeface="Lora"/>
              <a:buChar char="■"/>
              <a:defRPr i="1">
                <a:latin typeface="Lora"/>
                <a:ea typeface="Lora"/>
                <a:cs typeface="Lora"/>
                <a:sym typeface="Lora"/>
              </a:defRPr>
            </a:lvl3pPr>
            <a:lvl4pPr marL="2438339" lvl="3" indent="-507987" algn="ctr" rtl="0">
              <a:spcBef>
                <a:spcPts val="0"/>
              </a:spcBef>
              <a:spcAft>
                <a:spcPts val="0"/>
              </a:spcAft>
              <a:buSzPts val="2400"/>
              <a:buFont typeface="Lora"/>
              <a:buChar char="●"/>
              <a:defRPr sz="3200" i="1">
                <a:latin typeface="Lora"/>
                <a:ea typeface="Lora"/>
                <a:cs typeface="Lora"/>
                <a:sym typeface="Lora"/>
              </a:defRPr>
            </a:lvl4pPr>
            <a:lvl5pPr marL="3047924" lvl="4" indent="-507987" algn="ctr" rtl="0">
              <a:spcBef>
                <a:spcPts val="0"/>
              </a:spcBef>
              <a:spcAft>
                <a:spcPts val="0"/>
              </a:spcAft>
              <a:buSzPts val="2400"/>
              <a:buFont typeface="Lora"/>
              <a:buChar char="○"/>
              <a:defRPr sz="3200" i="1">
                <a:latin typeface="Lora"/>
                <a:ea typeface="Lora"/>
                <a:cs typeface="Lora"/>
                <a:sym typeface="Lora"/>
              </a:defRPr>
            </a:lvl5pPr>
            <a:lvl6pPr marL="3657509" lvl="5" indent="-507987" algn="ctr" rtl="0">
              <a:spcBef>
                <a:spcPts val="0"/>
              </a:spcBef>
              <a:spcAft>
                <a:spcPts val="0"/>
              </a:spcAft>
              <a:buSzPts val="2400"/>
              <a:buFont typeface="Lora"/>
              <a:buChar char="■"/>
              <a:defRPr sz="3200" i="1">
                <a:latin typeface="Lora"/>
                <a:ea typeface="Lora"/>
                <a:cs typeface="Lora"/>
                <a:sym typeface="Lora"/>
              </a:defRPr>
            </a:lvl6pPr>
            <a:lvl7pPr marL="4267093" lvl="6" indent="-507987" algn="ctr" rtl="0">
              <a:spcBef>
                <a:spcPts val="0"/>
              </a:spcBef>
              <a:spcAft>
                <a:spcPts val="0"/>
              </a:spcAft>
              <a:buSzPts val="2400"/>
              <a:buFont typeface="Lora"/>
              <a:buChar char="●"/>
              <a:defRPr sz="3200" i="1">
                <a:latin typeface="Lora"/>
                <a:ea typeface="Lora"/>
                <a:cs typeface="Lora"/>
                <a:sym typeface="Lora"/>
              </a:defRPr>
            </a:lvl7pPr>
            <a:lvl8pPr marL="4876678" lvl="7" indent="-507987" algn="ctr" rtl="0">
              <a:spcBef>
                <a:spcPts val="0"/>
              </a:spcBef>
              <a:spcAft>
                <a:spcPts val="0"/>
              </a:spcAft>
              <a:buSzPts val="2400"/>
              <a:buFont typeface="Lora"/>
              <a:buChar char="○"/>
              <a:defRPr sz="3200" i="1">
                <a:latin typeface="Lora"/>
                <a:ea typeface="Lora"/>
                <a:cs typeface="Lora"/>
                <a:sym typeface="Lora"/>
              </a:defRPr>
            </a:lvl8pPr>
            <a:lvl9pPr marL="5486263" lvl="8" indent="-507987" algn="ctr">
              <a:spcBef>
                <a:spcPts val="0"/>
              </a:spcBef>
              <a:spcAft>
                <a:spcPts val="0"/>
              </a:spcAft>
              <a:buSzPts val="2400"/>
              <a:buFont typeface="Lora"/>
              <a:buChar char="■"/>
              <a:defRPr sz="3200" i="1">
                <a:latin typeface="Lora"/>
                <a:ea typeface="Lora"/>
                <a:cs typeface="Lora"/>
                <a:sym typeface="Lora"/>
              </a:defRPr>
            </a:lvl9pPr>
          </a:lstStyle>
          <a:p>
            <a:endParaRPr/>
          </a:p>
        </p:txBody>
      </p:sp>
      <p:cxnSp>
        <p:nvCxnSpPr>
          <p:cNvPr id="22" name="Google Shape;22;p4"/>
          <p:cNvCxnSpPr/>
          <p:nvPr/>
        </p:nvCxnSpPr>
        <p:spPr>
          <a:xfrm>
            <a:off x="6112100" y="4902000"/>
            <a:ext cx="0" cy="1974000"/>
          </a:xfrm>
          <a:prstGeom prst="straightConnector1">
            <a:avLst/>
          </a:prstGeom>
          <a:noFill/>
          <a:ln w="9525" cap="flat" cmpd="sng">
            <a:solidFill>
              <a:srgbClr val="CCCCCC"/>
            </a:solidFill>
            <a:prstDash val="solid"/>
            <a:round/>
            <a:headEnd type="none" w="med" len="med"/>
            <a:tailEnd type="none" w="med" len="med"/>
          </a:ln>
        </p:spPr>
      </p:cxnSp>
      <p:sp>
        <p:nvSpPr>
          <p:cNvPr id="23" name="Google Shape;23;p4"/>
          <p:cNvSpPr/>
          <p:nvPr/>
        </p:nvSpPr>
        <p:spPr>
          <a:xfrm>
            <a:off x="5718000" y="4524000"/>
            <a:ext cx="756000" cy="756000"/>
          </a:xfrm>
          <a:prstGeom prst="ellipse">
            <a:avLst/>
          </a:prstGeom>
          <a:solidFill>
            <a:srgbClr val="FFCD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4"/>
          <p:cNvSpPr txBox="1"/>
          <p:nvPr/>
        </p:nvSpPr>
        <p:spPr>
          <a:xfrm>
            <a:off x="4791200" y="4550203"/>
            <a:ext cx="2609600" cy="871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4800" b="1">
                <a:latin typeface="Lora"/>
                <a:ea typeface="Lora"/>
                <a:cs typeface="Lora"/>
                <a:sym typeface="Lora"/>
              </a:rPr>
              <a:t>“</a:t>
            </a:r>
            <a:endParaRPr sz="4800" b="1">
              <a:latin typeface="Lora"/>
              <a:ea typeface="Lora"/>
              <a:cs typeface="Lora"/>
              <a:sym typeface="Lora"/>
            </a:endParaRPr>
          </a:p>
        </p:txBody>
      </p:sp>
      <p:sp>
        <p:nvSpPr>
          <p:cNvPr id="25" name="Google Shape;25;p4"/>
          <p:cNvSpPr txBox="1">
            <a:spLocks noGrp="1"/>
          </p:cNvSpPr>
          <p:nvPr>
            <p:ph type="sldNum" idx="12"/>
          </p:nvPr>
        </p:nvSpPr>
        <p:spPr>
          <a:xfrm>
            <a:off x="5730200" y="1"/>
            <a:ext cx="731600" cy="524800"/>
          </a:xfrm>
          <a:prstGeom prst="rect">
            <a:avLst/>
          </a:prstGeom>
        </p:spPr>
        <p:txBody>
          <a:bodyPr spcFirstLastPara="1" wrap="square" lIns="91425" tIns="91425" rIns="91425" bIns="91425" anchor="t"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val="192570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F56DA5-C734-DC46-B2DE-251912263182}"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886686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F56DA5-C734-DC46-B2DE-251912263182}" type="datetimeFigureOut">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114660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F56DA5-C734-DC46-B2DE-251912263182}" type="datetimeFigureOut">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1689169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F56DA5-C734-DC46-B2DE-251912263182}" type="datetimeFigureOut">
              <a:rPr lang="en-US" smtClean="0"/>
              <a:t>3/27/19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13121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F56DA5-C734-DC46-B2DE-251912263182}" type="datetimeFigureOut">
              <a:rPr lang="en-US" smtClean="0"/>
              <a:t>3/27/19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2041628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F56DA5-C734-DC46-B2DE-251912263182}" type="datetimeFigureOut">
              <a:rPr lang="en-US" smtClean="0"/>
              <a:t>3/27/19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1151445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F56DA5-C734-DC46-B2DE-251912263182}" type="datetimeFigureOut">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1371627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F56DA5-C734-DC46-B2DE-251912263182}" type="datetimeFigureOut">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90731-63DE-7341-9803-89B0D5C1F613}" type="slidenum">
              <a:rPr lang="en-US" smtClean="0"/>
              <a:t>‹#›</a:t>
            </a:fld>
            <a:endParaRPr lang="en-US"/>
          </a:p>
        </p:txBody>
      </p:sp>
    </p:spTree>
    <p:extLst>
      <p:ext uri="{BB962C8B-B14F-4D97-AF65-F5344CB8AC3E}">
        <p14:creationId xmlns:p14="http://schemas.microsoft.com/office/powerpoint/2010/main" val="18542785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F56DA5-C734-DC46-B2DE-251912263182}" type="datetimeFigureOut">
              <a:rPr lang="en-US" smtClean="0"/>
              <a:t>3/27/19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290731-63DE-7341-9803-89B0D5C1F613}" type="slidenum">
              <a:rPr lang="en-US" smtClean="0"/>
              <a:t>‹#›</a:t>
            </a:fld>
            <a:endParaRPr lang="en-US"/>
          </a:p>
        </p:txBody>
      </p:sp>
    </p:spTree>
    <p:extLst>
      <p:ext uri="{BB962C8B-B14F-4D97-AF65-F5344CB8AC3E}">
        <p14:creationId xmlns:p14="http://schemas.microsoft.com/office/powerpoint/2010/main" val="920225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eg"/><Relationship Id="rId5"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5592"/>
            <a:ext cx="12192000" cy="9495980"/>
          </a:xfrm>
          <a:prstGeom prst="rect">
            <a:avLst/>
          </a:prstGeom>
        </p:spPr>
      </p:pic>
      <p:sp>
        <p:nvSpPr>
          <p:cNvPr id="2" name="Title 1"/>
          <p:cNvSpPr>
            <a:spLocks noGrp="1"/>
          </p:cNvSpPr>
          <p:nvPr>
            <p:ph type="ctrTitle"/>
          </p:nvPr>
        </p:nvSpPr>
        <p:spPr>
          <a:xfrm>
            <a:off x="342146" y="0"/>
            <a:ext cx="10761244" cy="2624011"/>
          </a:xfrm>
        </p:spPr>
        <p:txBody>
          <a:bodyPr>
            <a:normAutofit/>
          </a:bodyPr>
          <a:lstStyle/>
          <a:p>
            <a:pPr algn="l">
              <a:lnSpc>
                <a:spcPct val="100000"/>
              </a:lnSpc>
              <a:spcBef>
                <a:spcPts val="500"/>
              </a:spcBef>
            </a:pPr>
            <a:r>
              <a:rPr lang="en-US" sz="4500" dirty="0" smtClean="0">
                <a:ea typeface="Lora" charset="0"/>
                <a:cs typeface="Lora" charset="0"/>
              </a:rPr>
              <a:t>COMMUNICATING </a:t>
            </a:r>
            <a:r>
              <a:rPr lang="en-US" sz="4500" dirty="0" smtClean="0">
                <a:ea typeface="Lora" charset="0"/>
                <a:cs typeface="Lora" charset="0"/>
              </a:rPr>
              <a:t>KENYAN </a:t>
            </a:r>
            <a:r>
              <a:rPr lang="en-US" sz="4500" dirty="0" smtClean="0">
                <a:ea typeface="Lora" charset="0"/>
                <a:cs typeface="Lora" charset="0"/>
              </a:rPr>
              <a:t>ENTREPRENEURSHIP</a:t>
            </a:r>
            <a:r>
              <a:rPr lang="en-US" sz="1200" dirty="0" smtClean="0">
                <a:ea typeface="Lora" charset="0"/>
                <a:cs typeface="Lora" charset="0"/>
              </a:rPr>
              <a:t/>
            </a:r>
            <a:br>
              <a:rPr lang="en-US" sz="1200" dirty="0" smtClean="0">
                <a:ea typeface="Lora" charset="0"/>
                <a:cs typeface="Lora" charset="0"/>
              </a:rPr>
            </a:br>
            <a:r>
              <a:rPr lang="en-US" sz="1200" dirty="0" smtClean="0">
                <a:ea typeface="Lora" charset="0"/>
                <a:cs typeface="Lora" charset="0"/>
              </a:rPr>
              <a:t/>
            </a:r>
            <a:br>
              <a:rPr lang="en-US" sz="1200" dirty="0" smtClean="0">
                <a:ea typeface="Lora" charset="0"/>
                <a:cs typeface="Lora" charset="0"/>
              </a:rPr>
            </a:br>
            <a:r>
              <a:rPr lang="en-US" sz="3000" i="1" dirty="0" err="1" smtClean="0">
                <a:ea typeface="Lora" charset="0"/>
                <a:cs typeface="Lora" charset="0"/>
              </a:rPr>
              <a:t>Geonet</a:t>
            </a:r>
            <a:r>
              <a:rPr lang="en-US" sz="3000" i="1" dirty="0" smtClean="0">
                <a:ea typeface="Lora" charset="0"/>
                <a:cs typeface="Lora" charset="0"/>
              </a:rPr>
              <a:t> Digital Economy Africa Conference</a:t>
            </a:r>
            <a:br>
              <a:rPr lang="en-US" sz="3000" i="1" dirty="0" smtClean="0">
                <a:ea typeface="Lora" charset="0"/>
                <a:cs typeface="Lora" charset="0"/>
              </a:rPr>
            </a:br>
            <a:r>
              <a:rPr lang="en-US" sz="3000" i="1" dirty="0" smtClean="0">
                <a:ea typeface="Lora" charset="0"/>
                <a:cs typeface="Lora" charset="0"/>
              </a:rPr>
              <a:t>University of Johannesburg, 2 March 2019</a:t>
            </a:r>
            <a:endParaRPr lang="en-US" sz="3000" i="1" dirty="0">
              <a:ea typeface="Lora" charset="0"/>
              <a:cs typeface="Lora" charset="0"/>
            </a:endParaRPr>
          </a:p>
        </p:txBody>
      </p:sp>
      <p:sp>
        <p:nvSpPr>
          <p:cNvPr id="5" name="Subtitle 4"/>
          <p:cNvSpPr>
            <a:spLocks noGrp="1"/>
          </p:cNvSpPr>
          <p:nvPr>
            <p:ph type="subTitle" idx="1"/>
          </p:nvPr>
        </p:nvSpPr>
        <p:spPr>
          <a:xfrm>
            <a:off x="2816339" y="2976450"/>
            <a:ext cx="9144000" cy="1655762"/>
          </a:xfrm>
        </p:spPr>
        <p:txBody>
          <a:bodyPr>
            <a:noAutofit/>
          </a:bodyPr>
          <a:lstStyle/>
          <a:p>
            <a:pPr algn="r">
              <a:lnSpc>
                <a:spcPct val="100000"/>
              </a:lnSpc>
              <a:spcBef>
                <a:spcPts val="500"/>
              </a:spcBef>
            </a:pPr>
            <a:r>
              <a:rPr lang="en-US" sz="2300" dirty="0" err="1" smtClean="0">
                <a:latin typeface="+mj-lt"/>
                <a:ea typeface="Quattrocento Sans" charset="0"/>
                <a:cs typeface="Quattrocento Sans" charset="0"/>
              </a:rPr>
              <a:t>Dr</a:t>
            </a:r>
            <a:r>
              <a:rPr lang="en-US" sz="2300" dirty="0" smtClean="0">
                <a:latin typeface="+mj-lt"/>
                <a:ea typeface="Quattrocento Sans" charset="0"/>
                <a:cs typeface="Quattrocento Sans" charset="0"/>
              </a:rPr>
              <a:t> Eleanor Marchant</a:t>
            </a:r>
          </a:p>
          <a:p>
            <a:pPr algn="r">
              <a:lnSpc>
                <a:spcPct val="100000"/>
              </a:lnSpc>
              <a:spcBef>
                <a:spcPts val="500"/>
              </a:spcBef>
            </a:pPr>
            <a:r>
              <a:rPr lang="en-US" sz="2300" dirty="0" smtClean="0">
                <a:latin typeface="+mj-lt"/>
                <a:ea typeface="Quattrocento Sans" charset="0"/>
                <a:cs typeface="Quattrocento Sans" charset="0"/>
              </a:rPr>
              <a:t>Postdoctoral Research Fellow</a:t>
            </a:r>
          </a:p>
          <a:p>
            <a:pPr algn="r">
              <a:lnSpc>
                <a:spcPct val="100000"/>
              </a:lnSpc>
              <a:spcBef>
                <a:spcPts val="500"/>
              </a:spcBef>
            </a:pPr>
            <a:r>
              <a:rPr lang="en-US" sz="2300" dirty="0" smtClean="0">
                <a:latin typeface="+mj-lt"/>
                <a:ea typeface="Quattrocento Sans" charset="0"/>
                <a:cs typeface="Quattrocento Sans" charset="0"/>
              </a:rPr>
              <a:t>Centre for Socio-Legal Studies, </a:t>
            </a:r>
            <a:r>
              <a:rPr lang="en-US" sz="2300" dirty="0" smtClean="0">
                <a:latin typeface="+mj-lt"/>
                <a:ea typeface="Quattrocento Sans" charset="0"/>
                <a:cs typeface="Quattrocento Sans" charset="0"/>
              </a:rPr>
              <a:t>University </a:t>
            </a:r>
            <a:r>
              <a:rPr lang="en-US" sz="2300" dirty="0" smtClean="0">
                <a:latin typeface="+mj-lt"/>
                <a:ea typeface="Quattrocento Sans" charset="0"/>
                <a:cs typeface="Quattrocento Sans" charset="0"/>
              </a:rPr>
              <a:t>of Oxford</a:t>
            </a:r>
          </a:p>
          <a:p>
            <a:pPr algn="r">
              <a:lnSpc>
                <a:spcPct val="100000"/>
              </a:lnSpc>
              <a:spcBef>
                <a:spcPts val="500"/>
              </a:spcBef>
            </a:pPr>
            <a:r>
              <a:rPr lang="en-US" sz="2300" dirty="0" smtClean="0">
                <a:solidFill>
                  <a:schemeClr val="accent1"/>
                </a:solidFill>
                <a:latin typeface="+mj-lt"/>
                <a:ea typeface="Quattrocento Sans" charset="0"/>
                <a:cs typeface="Quattrocento Sans" charset="0"/>
              </a:rPr>
              <a:t>@</a:t>
            </a:r>
            <a:r>
              <a:rPr lang="en-US" sz="2300" dirty="0" err="1" smtClean="0">
                <a:solidFill>
                  <a:schemeClr val="accent1"/>
                </a:solidFill>
                <a:latin typeface="+mj-lt"/>
                <a:ea typeface="Quattrocento Sans" charset="0"/>
                <a:cs typeface="Quattrocento Sans" charset="0"/>
              </a:rPr>
              <a:t>ermarchant</a:t>
            </a:r>
            <a:endParaRPr lang="en-US" sz="2300" dirty="0" smtClean="0">
              <a:solidFill>
                <a:schemeClr val="accent1"/>
              </a:solidFill>
              <a:latin typeface="+mj-lt"/>
              <a:ea typeface="Quattrocento Sans" charset="0"/>
              <a:cs typeface="Quattrocento Sans" charset="0"/>
            </a:endParaRPr>
          </a:p>
          <a:p>
            <a:pPr algn="r">
              <a:lnSpc>
                <a:spcPct val="100000"/>
              </a:lnSpc>
              <a:spcBef>
                <a:spcPts val="500"/>
              </a:spcBef>
            </a:pPr>
            <a:r>
              <a:rPr lang="en-US" sz="2300" dirty="0">
                <a:solidFill>
                  <a:schemeClr val="accent1"/>
                </a:solidFill>
                <a:latin typeface="+mj-lt"/>
                <a:ea typeface="Quattrocento Sans" charset="0"/>
                <a:cs typeface="Quattrocento Sans" charset="0"/>
              </a:rPr>
              <a:t>e</a:t>
            </a:r>
            <a:r>
              <a:rPr lang="en-US" sz="2300" dirty="0" smtClean="0">
                <a:solidFill>
                  <a:schemeClr val="accent1"/>
                </a:solidFill>
                <a:latin typeface="+mj-lt"/>
                <a:ea typeface="Quattrocento Sans" charset="0"/>
                <a:cs typeface="Quattrocento Sans" charset="0"/>
              </a:rPr>
              <a:t>leanor.marchant@csls.ox.ac.uk</a:t>
            </a:r>
            <a:endParaRPr lang="en-US" sz="2300" dirty="0">
              <a:solidFill>
                <a:schemeClr val="accent1"/>
              </a:solidFill>
              <a:latin typeface="+mj-lt"/>
              <a:ea typeface="Quattrocento Sans" charset="0"/>
              <a:cs typeface="Quattrocento Sans" charset="0"/>
            </a:endParaRPr>
          </a:p>
        </p:txBody>
      </p:sp>
    </p:spTree>
    <p:extLst>
      <p:ext uri="{BB962C8B-B14F-4D97-AF65-F5344CB8AC3E}">
        <p14:creationId xmlns:p14="http://schemas.microsoft.com/office/powerpoint/2010/main" val="1719677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AA9C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Fitting into existing narratives	</a:t>
            </a:r>
            <a:endParaRPr lang="en-US" dirty="0"/>
          </a:p>
        </p:txBody>
      </p:sp>
      <p:sp>
        <p:nvSpPr>
          <p:cNvPr id="3" name="Text Placeholder 2"/>
          <p:cNvSpPr>
            <a:spLocks noGrp="1"/>
          </p:cNvSpPr>
          <p:nvPr>
            <p:ph type="body" idx="1"/>
          </p:nvPr>
        </p:nvSpPr>
        <p:spPr/>
        <p:txBody>
          <a:bodyPr>
            <a:normAutofit/>
          </a:bodyPr>
          <a:lstStyle/>
          <a:p>
            <a:r>
              <a:rPr lang="en-US" sz="2800" dirty="0" smtClean="0">
                <a:solidFill>
                  <a:schemeClr val="bg1"/>
                </a:solidFill>
              </a:rPr>
              <a:t>Lesson 1: Entrepreneurial storytelling is easier when you can fit into existing narratives</a:t>
            </a:r>
            <a:endParaRPr lang="en-US" sz="2800" dirty="0">
              <a:solidFill>
                <a:schemeClr val="bg1"/>
              </a:solidFill>
            </a:endParaRPr>
          </a:p>
        </p:txBody>
      </p:sp>
    </p:spTree>
    <p:extLst>
      <p:ext uri="{BB962C8B-B14F-4D97-AF65-F5344CB8AC3E}">
        <p14:creationId xmlns:p14="http://schemas.microsoft.com/office/powerpoint/2010/main" val="381204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451634"/>
            <a:ext cx="9877911" cy="224687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096"/>
            <a:ext cx="10058400" cy="1180563"/>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628" y="1238658"/>
            <a:ext cx="11660372" cy="1303181"/>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4486" y="4404149"/>
            <a:ext cx="11177514" cy="1170923"/>
          </a:xfrm>
          <a:prstGeom prst="rect">
            <a:avLst/>
          </a:prstGeom>
        </p:spPr>
      </p:pic>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l="23462" t="39047" r="37103" b="37858"/>
          <a:stretch/>
        </p:blipFill>
        <p:spPr>
          <a:xfrm>
            <a:off x="1936863" y="1890248"/>
            <a:ext cx="7243834" cy="2651515"/>
          </a:xfrm>
          <a:prstGeom prst="rect">
            <a:avLst/>
          </a:prstGeom>
        </p:spPr>
      </p:pic>
    </p:spTree>
    <p:extLst>
      <p:ext uri="{BB962C8B-B14F-4D97-AF65-F5344CB8AC3E}">
        <p14:creationId xmlns:p14="http://schemas.microsoft.com/office/powerpoint/2010/main" val="668384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29" y="0"/>
            <a:ext cx="10999694" cy="6874809"/>
          </a:xfrm>
          <a:prstGeom prst="rect">
            <a:avLst/>
          </a:prstGeom>
        </p:spPr>
      </p:pic>
    </p:spTree>
    <p:extLst>
      <p:ext uri="{BB962C8B-B14F-4D97-AF65-F5344CB8AC3E}">
        <p14:creationId xmlns:p14="http://schemas.microsoft.com/office/powerpoint/2010/main" val="1537410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cdn-images-1.medium.com/max/1600/1*n14H0dHBxZ00O6opHs7qEA.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22" y="735980"/>
            <a:ext cx="11714212" cy="512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406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9 at 10.10.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759" y="0"/>
            <a:ext cx="6501408" cy="8248426"/>
          </a:xfrm>
          <a:prstGeom prst="rect">
            <a:avLst/>
          </a:prstGeom>
        </p:spPr>
      </p:pic>
      <p:sp>
        <p:nvSpPr>
          <p:cNvPr id="2" name="TextBox 1"/>
          <p:cNvSpPr txBox="1"/>
          <p:nvPr/>
        </p:nvSpPr>
        <p:spPr>
          <a:xfrm>
            <a:off x="6581274" y="1552781"/>
            <a:ext cx="1823138" cy="338554"/>
          </a:xfrm>
          <a:prstGeom prst="rect">
            <a:avLst/>
          </a:prstGeom>
          <a:solidFill>
            <a:schemeClr val="bg1"/>
          </a:solidFill>
          <a:ln>
            <a:noFill/>
          </a:ln>
        </p:spPr>
        <p:txBody>
          <a:bodyPr wrap="square" rtlCol="0">
            <a:spAutoFit/>
          </a:bodyPr>
          <a:lstStyle/>
          <a:p>
            <a:r>
              <a:rPr lang="en-US" sz="1600" dirty="0" smtClean="0">
                <a:solidFill>
                  <a:schemeClr val="accent1">
                    <a:lumMod val="75000"/>
                  </a:schemeClr>
                </a:solidFill>
                <a:latin typeface="Avenir Book" charset="0"/>
                <a:ea typeface="Avenir Book" charset="0"/>
                <a:cs typeface="Avenir Book" charset="0"/>
              </a:rPr>
              <a:t>Harrison &amp; Peter</a:t>
            </a:r>
            <a:endParaRPr lang="en-US" sz="1600" dirty="0">
              <a:solidFill>
                <a:schemeClr val="accent1">
                  <a:lumMod val="75000"/>
                </a:schemeClr>
              </a:solidFill>
              <a:latin typeface="Avenir Book" charset="0"/>
              <a:ea typeface="Avenir Book" charset="0"/>
              <a:cs typeface="Avenir Book" charset="0"/>
            </a:endParaRPr>
          </a:p>
        </p:txBody>
      </p:sp>
    </p:spTree>
    <p:extLst>
      <p:ext uri="{BB962C8B-B14F-4D97-AF65-F5344CB8AC3E}">
        <p14:creationId xmlns:p14="http://schemas.microsoft.com/office/powerpoint/2010/main" val="1027250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242046" y="2984000"/>
            <a:ext cx="11618259" cy="1093200"/>
          </a:xfrm>
          <a:prstGeom prst="rect">
            <a:avLst/>
          </a:prstGeom>
        </p:spPr>
        <p:txBody>
          <a:bodyPr spcFirstLastPara="1" vert="horz" wrap="square" lIns="121900" tIns="121900" rIns="121900" bIns="121900" rtlCol="0" anchor="b" anchorCtr="0">
            <a:noAutofit/>
          </a:bodyPr>
          <a:lstStyle/>
          <a:p>
            <a:pPr marL="101598" indent="0">
              <a:buNone/>
            </a:pPr>
            <a:r>
              <a:rPr lang="en-US" dirty="0" smtClean="0">
                <a:solidFill>
                  <a:schemeClr val="bg1"/>
                </a:solidFill>
              </a:rPr>
              <a:t>“A lot of communication is </a:t>
            </a:r>
            <a:r>
              <a:rPr lang="en-US" dirty="0" smtClean="0">
                <a:solidFill>
                  <a:srgbClr val="FFFF00"/>
                </a:solidFill>
              </a:rPr>
              <a:t>fitting into existing narratives </a:t>
            </a:r>
            <a:r>
              <a:rPr lang="mr-IN" dirty="0" smtClean="0">
                <a:solidFill>
                  <a:schemeClr val="bg1"/>
                </a:solidFill>
              </a:rPr>
              <a:t>…</a:t>
            </a:r>
            <a:r>
              <a:rPr lang="en-US" dirty="0" smtClean="0">
                <a:solidFill>
                  <a:schemeClr val="bg1"/>
                </a:solidFill>
              </a:rPr>
              <a:t>it’s easier to sculpt a narrative if you’re already moving with the flow. </a:t>
            </a:r>
            <a:r>
              <a:rPr lang="mr-IN" dirty="0" smtClean="0">
                <a:solidFill>
                  <a:schemeClr val="bg1"/>
                </a:solidFill>
              </a:rPr>
              <a:t>…</a:t>
            </a:r>
            <a:r>
              <a:rPr lang="en-US" dirty="0" smtClean="0">
                <a:solidFill>
                  <a:schemeClr val="bg1"/>
                </a:solidFill>
              </a:rPr>
              <a:t>if you’re looking for a story in the </a:t>
            </a:r>
            <a:r>
              <a:rPr lang="en-US" dirty="0" smtClean="0">
                <a:solidFill>
                  <a:srgbClr val="FFFF00"/>
                </a:solidFill>
              </a:rPr>
              <a:t>Africa Rising </a:t>
            </a:r>
            <a:r>
              <a:rPr lang="en-US" dirty="0" smtClean="0">
                <a:solidFill>
                  <a:schemeClr val="bg1"/>
                </a:solidFill>
              </a:rPr>
              <a:t>space, where do you go to find the stories? When you run the iHub, you’re the biggest target to hit</a:t>
            </a:r>
            <a:r>
              <a:rPr lang="en-US" dirty="0" smtClean="0">
                <a:solidFill>
                  <a:schemeClr val="bg1"/>
                </a:solidFill>
              </a:rPr>
              <a:t>.”</a:t>
            </a:r>
          </a:p>
          <a:p>
            <a:pPr marL="101598" indent="0">
              <a:buNone/>
            </a:pPr>
            <a:endParaRPr lang="en-US" dirty="0" smtClean="0">
              <a:solidFill>
                <a:schemeClr val="bg1"/>
              </a:solidFill>
            </a:endParaRPr>
          </a:p>
          <a:p>
            <a:endParaRPr lang="en-US" dirty="0">
              <a:solidFill>
                <a:schemeClr val="bg1"/>
              </a:solidFill>
              <a:latin typeface="+mj-lt"/>
              <a:ea typeface="Quattrocento Sans" charset="0"/>
              <a:cs typeface="Quattrocento Sans" charset="0"/>
            </a:endParaRPr>
          </a:p>
          <a:p>
            <a:pPr marL="0" indent="0">
              <a:buNone/>
            </a:pPr>
            <a:r>
              <a:rPr lang="en-US" dirty="0" smtClean="0">
                <a:solidFill>
                  <a:schemeClr val="bg1"/>
                </a:solidFill>
                <a:latin typeface="+mj-lt"/>
              </a:rPr>
              <a:t>- </a:t>
            </a:r>
            <a:r>
              <a:rPr lang="en-US" i="0" dirty="0" smtClean="0">
                <a:solidFill>
                  <a:schemeClr val="bg1"/>
                </a:solidFill>
                <a:latin typeface="+mj-lt"/>
              </a:rPr>
              <a:t>Interview with on of the iHub founders, May 2016</a:t>
            </a:r>
            <a:endParaRPr i="0" dirty="0">
              <a:solidFill>
                <a:schemeClr val="bg1"/>
              </a:solidFill>
              <a:latin typeface="+mj-lt"/>
            </a:endParaRPr>
          </a:p>
        </p:txBody>
      </p:sp>
      <p:sp>
        <p:nvSpPr>
          <p:cNvPr id="119" name="Google Shape;119;p16"/>
          <p:cNvSpPr txBox="1">
            <a:spLocks noGrp="1"/>
          </p:cNvSpPr>
          <p:nvPr>
            <p:ph type="sldNum" idx="12"/>
          </p:nvPr>
        </p:nvSpPr>
        <p:spPr>
          <a:xfrm>
            <a:off x="5730200" y="1"/>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15</a:t>
            </a:fld>
            <a:endParaRPr/>
          </a:p>
        </p:txBody>
      </p:sp>
    </p:spTree>
    <p:extLst>
      <p:ext uri="{BB962C8B-B14F-4D97-AF65-F5344CB8AC3E}">
        <p14:creationId xmlns:p14="http://schemas.microsoft.com/office/powerpoint/2010/main" val="1966869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AA9C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Restrictive narratives</a:t>
            </a:r>
            <a:endParaRPr lang="en-US" dirty="0"/>
          </a:p>
        </p:txBody>
      </p:sp>
      <p:sp>
        <p:nvSpPr>
          <p:cNvPr id="3" name="Text Placeholder 2"/>
          <p:cNvSpPr>
            <a:spLocks noGrp="1"/>
          </p:cNvSpPr>
          <p:nvPr>
            <p:ph type="body" idx="1"/>
          </p:nvPr>
        </p:nvSpPr>
        <p:spPr/>
        <p:txBody>
          <a:bodyPr>
            <a:normAutofit/>
          </a:bodyPr>
          <a:lstStyle/>
          <a:p>
            <a:r>
              <a:rPr lang="en-US" sz="2800" dirty="0" smtClean="0">
                <a:solidFill>
                  <a:schemeClr val="bg1"/>
                </a:solidFill>
              </a:rPr>
              <a:t>Lesson 2: Existing narratives can also restrict through how they shape how your audience sees you</a:t>
            </a:r>
            <a:endParaRPr lang="en-US" sz="2800" dirty="0">
              <a:solidFill>
                <a:schemeClr val="bg1"/>
              </a:solidFill>
            </a:endParaRPr>
          </a:p>
        </p:txBody>
      </p:sp>
    </p:spTree>
    <p:extLst>
      <p:ext uri="{BB962C8B-B14F-4D97-AF65-F5344CB8AC3E}">
        <p14:creationId xmlns:p14="http://schemas.microsoft.com/office/powerpoint/2010/main" val="1637452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242046" y="2984000"/>
            <a:ext cx="11618259" cy="1093200"/>
          </a:xfrm>
          <a:prstGeom prst="rect">
            <a:avLst/>
          </a:prstGeom>
        </p:spPr>
        <p:txBody>
          <a:bodyPr spcFirstLastPara="1" vert="horz" wrap="square" lIns="121900" tIns="121900" rIns="121900" bIns="121900" rtlCol="0" anchor="b" anchorCtr="0">
            <a:noAutofit/>
          </a:bodyPr>
          <a:lstStyle/>
          <a:p>
            <a:pPr marL="0" indent="0">
              <a:buNone/>
            </a:pPr>
            <a:r>
              <a:rPr lang="en-US" dirty="0">
                <a:solidFill>
                  <a:schemeClr val="bg1"/>
                </a:solidFill>
                <a:latin typeface="+mj-lt"/>
                <a:ea typeface="Quattrocento Sans" charset="0"/>
                <a:cs typeface="Quattrocento Sans" charset="0"/>
              </a:rPr>
              <a:t>“</a:t>
            </a:r>
            <a:r>
              <a:rPr lang="en-US" dirty="0">
                <a:solidFill>
                  <a:srgbClr val="FFFF00"/>
                </a:solidFill>
                <a:latin typeface="+mj-lt"/>
                <a:ea typeface="Quattrocento Sans" charset="0"/>
                <a:cs typeface="Quattrocento Sans" charset="0"/>
              </a:rPr>
              <a:t>Foreign VCs </a:t>
            </a:r>
            <a:r>
              <a:rPr lang="en-US" dirty="0">
                <a:solidFill>
                  <a:schemeClr val="bg1"/>
                </a:solidFill>
                <a:latin typeface="+mj-lt"/>
                <a:ea typeface="Quattrocento Sans" charset="0"/>
                <a:cs typeface="Quattrocento Sans" charset="0"/>
              </a:rPr>
              <a:t>can be difficult here too. They’re not the same as VCs elsewhere. These guys are always asking how something is going to influence the </a:t>
            </a:r>
            <a:r>
              <a:rPr lang="en-US" dirty="0" smtClean="0">
                <a:solidFill>
                  <a:schemeClr val="bg1"/>
                </a:solidFill>
                <a:latin typeface="+mj-lt"/>
                <a:ea typeface="Quattrocento Sans" charset="0"/>
                <a:cs typeface="Quattrocento Sans" charset="0"/>
              </a:rPr>
              <a:t>BOP. If it </a:t>
            </a:r>
            <a:r>
              <a:rPr lang="en-US" dirty="0">
                <a:solidFill>
                  <a:schemeClr val="bg1"/>
                </a:solidFill>
                <a:latin typeface="+mj-lt"/>
                <a:ea typeface="Quattrocento Sans" charset="0"/>
                <a:cs typeface="Quattrocento Sans" charset="0"/>
              </a:rPr>
              <a:t>doesn’t influence the BOP? You can’t get funding</a:t>
            </a:r>
            <a:r>
              <a:rPr lang="mr-IN" dirty="0" smtClean="0">
                <a:solidFill>
                  <a:schemeClr val="bg1"/>
                </a:solidFill>
                <a:latin typeface="+mj-lt"/>
                <a:ea typeface="Quattrocento Sans" charset="0"/>
                <a:cs typeface="Quattrocento Sans" charset="0"/>
              </a:rPr>
              <a:t>…</a:t>
            </a:r>
            <a:r>
              <a:rPr lang="en-US" dirty="0" smtClean="0">
                <a:solidFill>
                  <a:srgbClr val="FFFF00"/>
                </a:solidFill>
                <a:latin typeface="+mj-lt"/>
                <a:ea typeface="Quattrocento Sans" charset="0"/>
                <a:cs typeface="Quattrocento Sans" charset="0"/>
              </a:rPr>
              <a:t>They’re </a:t>
            </a:r>
            <a:r>
              <a:rPr lang="en-US" dirty="0">
                <a:solidFill>
                  <a:srgbClr val="FFFF00"/>
                </a:solidFill>
                <a:latin typeface="+mj-lt"/>
                <a:ea typeface="Quattrocento Sans" charset="0"/>
                <a:cs typeface="Quattrocento Sans" charset="0"/>
              </a:rPr>
              <a:t>social impact investors really. </a:t>
            </a:r>
            <a:r>
              <a:rPr lang="en-US" dirty="0">
                <a:solidFill>
                  <a:schemeClr val="bg1"/>
                </a:solidFill>
                <a:latin typeface="+mj-lt"/>
                <a:ea typeface="Quattrocento Sans" charset="0"/>
                <a:cs typeface="Quattrocento Sans" charset="0"/>
              </a:rPr>
              <a:t>And that makes it hard, you know? They want to fund solar farming or turning waste into energy, they don’t want to fund a B2B </a:t>
            </a:r>
            <a:r>
              <a:rPr lang="en-US" dirty="0" smtClean="0">
                <a:solidFill>
                  <a:schemeClr val="bg1"/>
                </a:solidFill>
                <a:latin typeface="+mj-lt"/>
                <a:ea typeface="Quattrocento Sans" charset="0"/>
                <a:cs typeface="Quattrocento Sans" charset="0"/>
              </a:rPr>
              <a:t>venture”</a:t>
            </a:r>
          </a:p>
          <a:p>
            <a:pPr marL="0" indent="0">
              <a:buNone/>
            </a:pPr>
            <a:endParaRPr lang="en-US" dirty="0">
              <a:solidFill>
                <a:schemeClr val="bg1"/>
              </a:solidFill>
              <a:latin typeface="+mj-lt"/>
            </a:endParaRPr>
          </a:p>
          <a:p>
            <a:pPr marL="0" indent="0">
              <a:buNone/>
            </a:pPr>
            <a:r>
              <a:rPr lang="en-US" dirty="0" smtClean="0">
                <a:solidFill>
                  <a:schemeClr val="bg1"/>
                </a:solidFill>
                <a:latin typeface="+mj-lt"/>
              </a:rPr>
              <a:t>- </a:t>
            </a:r>
            <a:r>
              <a:rPr lang="en-US" i="0" dirty="0" smtClean="0">
                <a:solidFill>
                  <a:schemeClr val="bg1"/>
                </a:solidFill>
                <a:latin typeface="+mj-lt"/>
              </a:rPr>
              <a:t>Kenyan entrepreneur, October 2016</a:t>
            </a:r>
            <a:endParaRPr i="0" dirty="0">
              <a:solidFill>
                <a:schemeClr val="bg1"/>
              </a:solidFill>
              <a:latin typeface="+mj-lt"/>
            </a:endParaRPr>
          </a:p>
        </p:txBody>
      </p:sp>
      <p:sp>
        <p:nvSpPr>
          <p:cNvPr id="119" name="Google Shape;119;p16"/>
          <p:cNvSpPr txBox="1">
            <a:spLocks noGrp="1"/>
          </p:cNvSpPr>
          <p:nvPr>
            <p:ph type="sldNum" idx="12"/>
          </p:nvPr>
        </p:nvSpPr>
        <p:spPr>
          <a:xfrm>
            <a:off x="5730200" y="1"/>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17</a:t>
            </a:fld>
            <a:endParaRPr/>
          </a:p>
        </p:txBody>
      </p:sp>
    </p:spTree>
    <p:extLst>
      <p:ext uri="{BB962C8B-B14F-4D97-AF65-F5344CB8AC3E}">
        <p14:creationId xmlns:p14="http://schemas.microsoft.com/office/powerpoint/2010/main" val="6592029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242046" y="2984000"/>
            <a:ext cx="11618259" cy="1093200"/>
          </a:xfrm>
          <a:prstGeom prst="rect">
            <a:avLst/>
          </a:prstGeom>
        </p:spPr>
        <p:txBody>
          <a:bodyPr spcFirstLastPara="1" vert="horz" wrap="square" lIns="121900" tIns="121900" rIns="121900" bIns="121900" rtlCol="0" anchor="b" anchorCtr="0">
            <a:noAutofit/>
          </a:bodyPr>
          <a:lstStyle/>
          <a:p>
            <a:pPr marL="0" indent="0">
              <a:buNone/>
            </a:pPr>
            <a:r>
              <a:rPr lang="en-US" dirty="0">
                <a:solidFill>
                  <a:srgbClr val="FFFF00"/>
                </a:solidFill>
                <a:latin typeface="+mj-lt"/>
                <a:ea typeface="Quattrocento Sans" charset="0"/>
                <a:cs typeface="Quattrocento Sans" charset="0"/>
              </a:rPr>
              <a:t>“Each of us individually are here for the impact. </a:t>
            </a:r>
            <a:r>
              <a:rPr lang="en-US" dirty="0">
                <a:solidFill>
                  <a:schemeClr val="bg1"/>
                </a:solidFill>
                <a:latin typeface="+mj-lt"/>
                <a:ea typeface="Quattrocento Sans" charset="0"/>
                <a:cs typeface="Quattrocento Sans" charset="0"/>
              </a:rPr>
              <a:t>If I want to just make money, there are much easier and much less risky ways of doing that than investing in startups in Africa.” </a:t>
            </a:r>
          </a:p>
          <a:p>
            <a:endParaRPr lang="en-US" dirty="0">
              <a:solidFill>
                <a:schemeClr val="bg1"/>
              </a:solidFill>
              <a:latin typeface="+mj-lt"/>
            </a:endParaRPr>
          </a:p>
          <a:p>
            <a:pPr marL="0" indent="0">
              <a:buNone/>
            </a:pPr>
            <a:r>
              <a:rPr lang="en-US" dirty="0" smtClean="0">
                <a:solidFill>
                  <a:schemeClr val="bg1"/>
                </a:solidFill>
                <a:latin typeface="+mj-lt"/>
              </a:rPr>
              <a:t>- </a:t>
            </a:r>
            <a:r>
              <a:rPr lang="en-US" i="0" dirty="0" smtClean="0">
                <a:solidFill>
                  <a:schemeClr val="bg1"/>
                </a:solidFill>
                <a:latin typeface="+mj-lt"/>
              </a:rPr>
              <a:t>Foreign investor, July 2016</a:t>
            </a:r>
            <a:endParaRPr i="0" dirty="0">
              <a:solidFill>
                <a:schemeClr val="bg1"/>
              </a:solidFill>
              <a:latin typeface="+mj-lt"/>
            </a:endParaRPr>
          </a:p>
        </p:txBody>
      </p:sp>
      <p:sp>
        <p:nvSpPr>
          <p:cNvPr id="119" name="Google Shape;119;p16"/>
          <p:cNvSpPr txBox="1">
            <a:spLocks noGrp="1"/>
          </p:cNvSpPr>
          <p:nvPr>
            <p:ph type="sldNum" idx="12"/>
          </p:nvPr>
        </p:nvSpPr>
        <p:spPr>
          <a:xfrm>
            <a:off x="5730200" y="1"/>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18</a:t>
            </a:fld>
            <a:endParaRPr/>
          </a:p>
        </p:txBody>
      </p:sp>
    </p:spTree>
    <p:extLst>
      <p:ext uri="{BB962C8B-B14F-4D97-AF65-F5344CB8AC3E}">
        <p14:creationId xmlns:p14="http://schemas.microsoft.com/office/powerpoint/2010/main" val="914402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AA9C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Grounding in truth</a:t>
            </a:r>
            <a:endParaRPr lang="en-US" dirty="0"/>
          </a:p>
        </p:txBody>
      </p:sp>
      <p:sp>
        <p:nvSpPr>
          <p:cNvPr id="3" name="Text Placeholder 2"/>
          <p:cNvSpPr>
            <a:spLocks noGrp="1"/>
          </p:cNvSpPr>
          <p:nvPr>
            <p:ph type="body" idx="1"/>
          </p:nvPr>
        </p:nvSpPr>
        <p:spPr/>
        <p:txBody>
          <a:bodyPr>
            <a:normAutofit/>
          </a:bodyPr>
          <a:lstStyle/>
          <a:p>
            <a:r>
              <a:rPr lang="en-US" sz="2800" dirty="0" smtClean="0">
                <a:solidFill>
                  <a:schemeClr val="bg1"/>
                </a:solidFill>
              </a:rPr>
              <a:t>Lesson 3: Entrepreneurial storytelling struggles when it is too removed from reality</a:t>
            </a:r>
            <a:endParaRPr lang="en-US" sz="2800" dirty="0">
              <a:solidFill>
                <a:schemeClr val="bg1"/>
              </a:solidFill>
            </a:endParaRPr>
          </a:p>
        </p:txBody>
      </p:sp>
    </p:spTree>
    <p:extLst>
      <p:ext uri="{BB962C8B-B14F-4D97-AF65-F5344CB8AC3E}">
        <p14:creationId xmlns:p14="http://schemas.microsoft.com/office/powerpoint/2010/main" val="119168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4986" t="40784" r="31682" b="34510"/>
          <a:stretch/>
        </p:blipFill>
        <p:spPr>
          <a:xfrm>
            <a:off x="889935" y="2225407"/>
            <a:ext cx="10506509" cy="2420147"/>
          </a:xfrm>
          <a:prstGeom prst="rect">
            <a:avLst/>
          </a:prstGeom>
        </p:spPr>
      </p:pic>
    </p:spTree>
    <p:extLst>
      <p:ext uri="{BB962C8B-B14F-4D97-AF65-F5344CB8AC3E}">
        <p14:creationId xmlns:p14="http://schemas.microsoft.com/office/powerpoint/2010/main" val="19126143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242046" y="2984000"/>
            <a:ext cx="11618259" cy="1093200"/>
          </a:xfrm>
          <a:prstGeom prst="rect">
            <a:avLst/>
          </a:prstGeom>
        </p:spPr>
        <p:txBody>
          <a:bodyPr spcFirstLastPara="1" vert="horz" wrap="square" lIns="121900" tIns="121900" rIns="121900" bIns="121900" rtlCol="0" anchor="b" anchorCtr="0">
            <a:noAutofit/>
          </a:bodyPr>
          <a:lstStyle/>
          <a:p>
            <a:pPr marL="101598" indent="0">
              <a:buNone/>
            </a:pPr>
            <a:r>
              <a:rPr lang="en-US" dirty="0" smtClean="0">
                <a:solidFill>
                  <a:schemeClr val="bg1"/>
                </a:solidFill>
              </a:rPr>
              <a:t>“When </a:t>
            </a:r>
            <a:r>
              <a:rPr lang="en-US" dirty="0">
                <a:solidFill>
                  <a:schemeClr val="bg1"/>
                </a:solidFill>
              </a:rPr>
              <a:t>we started saying in 2010: ‘Kenya’s the, you know, tech innovation center of Africa,’ </a:t>
            </a:r>
            <a:r>
              <a:rPr lang="en-US" dirty="0">
                <a:solidFill>
                  <a:srgbClr val="FFFF00"/>
                </a:solidFill>
              </a:rPr>
              <a:t>was it true? Eh, arguably, probably not.</a:t>
            </a:r>
            <a:r>
              <a:rPr lang="en-US" dirty="0">
                <a:solidFill>
                  <a:schemeClr val="bg1"/>
                </a:solidFill>
              </a:rPr>
              <a:t> But it became true, because enough people believed in it and built around it. And said okay, yeah, that can be true</a:t>
            </a:r>
            <a:r>
              <a:rPr lang="en-US" dirty="0" smtClean="0">
                <a:solidFill>
                  <a:schemeClr val="bg1"/>
                </a:solidFill>
              </a:rPr>
              <a:t>.”</a:t>
            </a:r>
          </a:p>
          <a:p>
            <a:endParaRPr lang="en-US" dirty="0">
              <a:solidFill>
                <a:schemeClr val="bg1"/>
              </a:solidFill>
              <a:latin typeface="+mj-lt"/>
              <a:ea typeface="Quattrocento Sans" charset="0"/>
              <a:cs typeface="Quattrocento Sans" charset="0"/>
            </a:endParaRPr>
          </a:p>
          <a:p>
            <a:pPr marL="0" indent="0">
              <a:buNone/>
            </a:pPr>
            <a:r>
              <a:rPr lang="en-US" dirty="0" smtClean="0">
                <a:solidFill>
                  <a:schemeClr val="bg1"/>
                </a:solidFill>
                <a:latin typeface="+mj-lt"/>
              </a:rPr>
              <a:t>- </a:t>
            </a:r>
            <a:r>
              <a:rPr lang="en-US" i="0" dirty="0" smtClean="0">
                <a:solidFill>
                  <a:schemeClr val="bg1"/>
                </a:solidFill>
                <a:latin typeface="+mj-lt"/>
              </a:rPr>
              <a:t>Interview with on of the iHub founders, May 2016</a:t>
            </a:r>
            <a:endParaRPr i="0" dirty="0">
              <a:solidFill>
                <a:schemeClr val="bg1"/>
              </a:solidFill>
              <a:latin typeface="+mj-lt"/>
            </a:endParaRPr>
          </a:p>
        </p:txBody>
      </p:sp>
      <p:sp>
        <p:nvSpPr>
          <p:cNvPr id="119" name="Google Shape;119;p16"/>
          <p:cNvSpPr txBox="1">
            <a:spLocks noGrp="1"/>
          </p:cNvSpPr>
          <p:nvPr>
            <p:ph type="sldNum" idx="12"/>
          </p:nvPr>
        </p:nvSpPr>
        <p:spPr>
          <a:xfrm>
            <a:off x="5730200" y="1"/>
            <a:ext cx="731600" cy="524800"/>
          </a:xfrm>
          <a:prstGeom prst="rect">
            <a:avLst/>
          </a:prstGeom>
        </p:spPr>
        <p:txBody>
          <a:bodyPr spcFirstLastPara="1" vert="horz" wrap="square" lIns="121900" tIns="121900" rIns="121900" bIns="121900" rtlCol="0" anchor="t" anchorCtr="0">
            <a:noAutofit/>
          </a:bodyPr>
          <a:lstStyle/>
          <a:p>
            <a:fld id="{00000000-1234-1234-1234-123412341234}" type="slidenum">
              <a:rPr lang="en"/>
              <a:pPr/>
              <a:t>20</a:t>
            </a:fld>
            <a:endParaRPr/>
          </a:p>
        </p:txBody>
      </p:sp>
    </p:spTree>
    <p:extLst>
      <p:ext uri="{BB962C8B-B14F-4D97-AF65-F5344CB8AC3E}">
        <p14:creationId xmlns:p14="http://schemas.microsoft.com/office/powerpoint/2010/main" val="15300621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8632" y="490654"/>
            <a:ext cx="8152809" cy="584775"/>
          </a:xfrm>
          <a:prstGeom prst="rect">
            <a:avLst/>
          </a:prstGeom>
          <a:noFill/>
        </p:spPr>
        <p:txBody>
          <a:bodyPr wrap="none" rtlCol="0">
            <a:spAutoFit/>
          </a:bodyPr>
          <a:lstStyle/>
          <a:p>
            <a:r>
              <a:rPr lang="en-US" sz="3200" dirty="0" smtClean="0">
                <a:solidFill>
                  <a:schemeClr val="bg1"/>
                </a:solidFill>
                <a:latin typeface="+mj-lt"/>
              </a:rPr>
              <a:t>“There’s no technology coming out of the iHub”</a:t>
            </a:r>
            <a:endParaRPr lang="en-US" sz="3200" dirty="0">
              <a:solidFill>
                <a:schemeClr val="bg1"/>
              </a:solidFill>
              <a:latin typeface="+mj-lt"/>
            </a:endParaRPr>
          </a:p>
        </p:txBody>
      </p:sp>
      <p:sp>
        <p:nvSpPr>
          <p:cNvPr id="3" name="TextBox 2"/>
          <p:cNvSpPr txBox="1"/>
          <p:nvPr/>
        </p:nvSpPr>
        <p:spPr>
          <a:xfrm>
            <a:off x="3635298" y="3904699"/>
            <a:ext cx="7285264" cy="584775"/>
          </a:xfrm>
          <a:prstGeom prst="rect">
            <a:avLst/>
          </a:prstGeom>
          <a:noFill/>
        </p:spPr>
        <p:txBody>
          <a:bodyPr wrap="none" rtlCol="0">
            <a:spAutoFit/>
          </a:bodyPr>
          <a:lstStyle/>
          <a:p>
            <a:r>
              <a:rPr lang="en-US" sz="3200" dirty="0" smtClean="0">
                <a:solidFill>
                  <a:schemeClr val="bg1"/>
                </a:solidFill>
                <a:latin typeface="+mj-lt"/>
              </a:rPr>
              <a:t>“What good startup came from the iHub?”</a:t>
            </a:r>
            <a:endParaRPr lang="en-US" sz="3200" dirty="0">
              <a:solidFill>
                <a:schemeClr val="bg1"/>
              </a:solidFill>
              <a:latin typeface="+mj-lt"/>
            </a:endParaRPr>
          </a:p>
        </p:txBody>
      </p:sp>
      <p:sp>
        <p:nvSpPr>
          <p:cNvPr id="4" name="TextBox 3"/>
          <p:cNvSpPr txBox="1"/>
          <p:nvPr/>
        </p:nvSpPr>
        <p:spPr>
          <a:xfrm>
            <a:off x="1563108" y="1951455"/>
            <a:ext cx="8718316" cy="1077218"/>
          </a:xfrm>
          <a:prstGeom prst="rect">
            <a:avLst/>
          </a:prstGeom>
          <a:noFill/>
        </p:spPr>
        <p:txBody>
          <a:bodyPr wrap="square" rtlCol="0">
            <a:spAutoFit/>
          </a:bodyPr>
          <a:lstStyle/>
          <a:p>
            <a:r>
              <a:rPr lang="en-US" sz="3200" dirty="0" smtClean="0">
                <a:solidFill>
                  <a:schemeClr val="bg1"/>
                </a:solidFill>
                <a:latin typeface="+mj-lt"/>
              </a:rPr>
              <a:t>“You have no companies that have gone to the iHub and grown to success”</a:t>
            </a:r>
            <a:endParaRPr lang="en-US" sz="3200" dirty="0">
              <a:solidFill>
                <a:schemeClr val="bg1"/>
              </a:solidFill>
              <a:latin typeface="+mj-lt"/>
            </a:endParaRPr>
          </a:p>
        </p:txBody>
      </p:sp>
      <p:sp>
        <p:nvSpPr>
          <p:cNvPr id="5" name="TextBox 4"/>
          <p:cNvSpPr txBox="1"/>
          <p:nvPr/>
        </p:nvSpPr>
        <p:spPr>
          <a:xfrm>
            <a:off x="5782730" y="5365500"/>
            <a:ext cx="5797421" cy="584775"/>
          </a:xfrm>
          <a:prstGeom prst="rect">
            <a:avLst/>
          </a:prstGeom>
          <a:noFill/>
        </p:spPr>
        <p:txBody>
          <a:bodyPr wrap="none" rtlCol="0">
            <a:spAutoFit/>
          </a:bodyPr>
          <a:lstStyle/>
          <a:p>
            <a:r>
              <a:rPr lang="en-US" sz="3200" dirty="0" smtClean="0">
                <a:solidFill>
                  <a:schemeClr val="bg1"/>
                </a:solidFill>
                <a:latin typeface="+mj-lt"/>
              </a:rPr>
              <a:t>”The iHub is just a hype machine”</a:t>
            </a:r>
            <a:endParaRPr lang="en-US" sz="3200" dirty="0">
              <a:solidFill>
                <a:schemeClr val="bg1"/>
              </a:solidFill>
              <a:latin typeface="+mj-lt"/>
            </a:endParaRPr>
          </a:p>
        </p:txBody>
      </p:sp>
    </p:spTree>
    <p:extLst>
      <p:ext uri="{BB962C8B-B14F-4D97-AF65-F5344CB8AC3E}">
        <p14:creationId xmlns:p14="http://schemas.microsoft.com/office/powerpoint/2010/main" val="398380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5592"/>
            <a:ext cx="12192000" cy="9495980"/>
          </a:xfrm>
          <a:prstGeom prst="rect">
            <a:avLst/>
          </a:prstGeom>
        </p:spPr>
      </p:pic>
      <p:sp>
        <p:nvSpPr>
          <p:cNvPr id="2" name="Title 1"/>
          <p:cNvSpPr>
            <a:spLocks noGrp="1"/>
          </p:cNvSpPr>
          <p:nvPr>
            <p:ph type="ctrTitle"/>
          </p:nvPr>
        </p:nvSpPr>
        <p:spPr>
          <a:xfrm>
            <a:off x="342146" y="0"/>
            <a:ext cx="10761244" cy="2624011"/>
          </a:xfrm>
        </p:spPr>
        <p:txBody>
          <a:bodyPr>
            <a:normAutofit/>
          </a:bodyPr>
          <a:lstStyle/>
          <a:p>
            <a:pPr algn="l">
              <a:lnSpc>
                <a:spcPct val="100000"/>
              </a:lnSpc>
              <a:spcBef>
                <a:spcPts val="500"/>
              </a:spcBef>
            </a:pPr>
            <a:r>
              <a:rPr lang="en-US" sz="5500" dirty="0" smtClean="0">
                <a:ea typeface="Lora" charset="0"/>
                <a:cs typeface="Lora" charset="0"/>
              </a:rPr>
              <a:t>THANK YOU!</a:t>
            </a:r>
            <a:br>
              <a:rPr lang="en-US" sz="5500" dirty="0" smtClean="0">
                <a:ea typeface="Lora" charset="0"/>
                <a:cs typeface="Lora" charset="0"/>
              </a:rPr>
            </a:br>
            <a:endParaRPr lang="en-US" sz="5500" i="1" dirty="0">
              <a:ea typeface="Lora" charset="0"/>
              <a:cs typeface="Lora" charset="0"/>
            </a:endParaRPr>
          </a:p>
        </p:txBody>
      </p:sp>
      <p:sp>
        <p:nvSpPr>
          <p:cNvPr id="5" name="Subtitle 4"/>
          <p:cNvSpPr>
            <a:spLocks noGrp="1"/>
          </p:cNvSpPr>
          <p:nvPr>
            <p:ph type="subTitle" idx="1"/>
          </p:nvPr>
        </p:nvSpPr>
        <p:spPr>
          <a:xfrm>
            <a:off x="2816339" y="2976450"/>
            <a:ext cx="9144000" cy="1655762"/>
          </a:xfrm>
        </p:spPr>
        <p:txBody>
          <a:bodyPr>
            <a:noAutofit/>
          </a:bodyPr>
          <a:lstStyle/>
          <a:p>
            <a:pPr algn="r">
              <a:lnSpc>
                <a:spcPct val="100000"/>
              </a:lnSpc>
              <a:spcBef>
                <a:spcPts val="500"/>
              </a:spcBef>
            </a:pPr>
            <a:r>
              <a:rPr lang="en-US" sz="2300" dirty="0" err="1" smtClean="0">
                <a:latin typeface="+mj-lt"/>
                <a:ea typeface="Quattrocento Sans" charset="0"/>
                <a:cs typeface="Quattrocento Sans" charset="0"/>
              </a:rPr>
              <a:t>Dr</a:t>
            </a:r>
            <a:r>
              <a:rPr lang="en-US" sz="2300" dirty="0" smtClean="0">
                <a:latin typeface="+mj-lt"/>
                <a:ea typeface="Quattrocento Sans" charset="0"/>
                <a:cs typeface="Quattrocento Sans" charset="0"/>
              </a:rPr>
              <a:t> Eleanor Marchant</a:t>
            </a:r>
          </a:p>
          <a:p>
            <a:pPr algn="r">
              <a:lnSpc>
                <a:spcPct val="100000"/>
              </a:lnSpc>
              <a:spcBef>
                <a:spcPts val="500"/>
              </a:spcBef>
            </a:pPr>
            <a:r>
              <a:rPr lang="en-US" sz="2300" dirty="0" smtClean="0">
                <a:latin typeface="+mj-lt"/>
                <a:ea typeface="Quattrocento Sans" charset="0"/>
                <a:cs typeface="Quattrocento Sans" charset="0"/>
              </a:rPr>
              <a:t>Postdoctoral Research Fellow</a:t>
            </a:r>
          </a:p>
          <a:p>
            <a:pPr algn="r">
              <a:lnSpc>
                <a:spcPct val="100000"/>
              </a:lnSpc>
              <a:spcBef>
                <a:spcPts val="500"/>
              </a:spcBef>
            </a:pPr>
            <a:r>
              <a:rPr lang="en-US" sz="2300" dirty="0" smtClean="0">
                <a:latin typeface="+mj-lt"/>
                <a:ea typeface="Quattrocento Sans" charset="0"/>
                <a:cs typeface="Quattrocento Sans" charset="0"/>
              </a:rPr>
              <a:t>Centre for Socio-Legal Studies, </a:t>
            </a:r>
            <a:r>
              <a:rPr lang="en-US" sz="2300" dirty="0" smtClean="0">
                <a:latin typeface="+mj-lt"/>
                <a:ea typeface="Quattrocento Sans" charset="0"/>
                <a:cs typeface="Quattrocento Sans" charset="0"/>
              </a:rPr>
              <a:t>University </a:t>
            </a:r>
            <a:r>
              <a:rPr lang="en-US" sz="2300" dirty="0" smtClean="0">
                <a:latin typeface="+mj-lt"/>
                <a:ea typeface="Quattrocento Sans" charset="0"/>
                <a:cs typeface="Quattrocento Sans" charset="0"/>
              </a:rPr>
              <a:t>of Oxford</a:t>
            </a:r>
          </a:p>
          <a:p>
            <a:pPr algn="r">
              <a:lnSpc>
                <a:spcPct val="100000"/>
              </a:lnSpc>
              <a:spcBef>
                <a:spcPts val="500"/>
              </a:spcBef>
            </a:pPr>
            <a:r>
              <a:rPr lang="en-US" sz="2300" dirty="0" smtClean="0">
                <a:solidFill>
                  <a:schemeClr val="accent1"/>
                </a:solidFill>
                <a:latin typeface="+mj-lt"/>
                <a:ea typeface="Quattrocento Sans" charset="0"/>
                <a:cs typeface="Quattrocento Sans" charset="0"/>
              </a:rPr>
              <a:t>@</a:t>
            </a:r>
            <a:r>
              <a:rPr lang="en-US" sz="2300" dirty="0" err="1" smtClean="0">
                <a:solidFill>
                  <a:schemeClr val="accent1"/>
                </a:solidFill>
                <a:latin typeface="+mj-lt"/>
                <a:ea typeface="Quattrocento Sans" charset="0"/>
                <a:cs typeface="Quattrocento Sans" charset="0"/>
              </a:rPr>
              <a:t>ermarchant</a:t>
            </a:r>
            <a:endParaRPr lang="en-US" sz="2300" dirty="0" smtClean="0">
              <a:solidFill>
                <a:schemeClr val="accent1"/>
              </a:solidFill>
              <a:latin typeface="+mj-lt"/>
              <a:ea typeface="Quattrocento Sans" charset="0"/>
              <a:cs typeface="Quattrocento Sans" charset="0"/>
            </a:endParaRPr>
          </a:p>
          <a:p>
            <a:pPr algn="r">
              <a:lnSpc>
                <a:spcPct val="100000"/>
              </a:lnSpc>
              <a:spcBef>
                <a:spcPts val="500"/>
              </a:spcBef>
            </a:pPr>
            <a:r>
              <a:rPr lang="en-US" sz="2300" dirty="0">
                <a:solidFill>
                  <a:schemeClr val="accent1"/>
                </a:solidFill>
                <a:latin typeface="+mj-lt"/>
                <a:ea typeface="Quattrocento Sans" charset="0"/>
                <a:cs typeface="Quattrocento Sans" charset="0"/>
              </a:rPr>
              <a:t>e</a:t>
            </a:r>
            <a:r>
              <a:rPr lang="en-US" sz="2300" dirty="0" smtClean="0">
                <a:solidFill>
                  <a:schemeClr val="accent1"/>
                </a:solidFill>
                <a:latin typeface="+mj-lt"/>
                <a:ea typeface="Quattrocento Sans" charset="0"/>
                <a:cs typeface="Quattrocento Sans" charset="0"/>
              </a:rPr>
              <a:t>leanor.marchant@csls.ox.ac.uk</a:t>
            </a:r>
            <a:endParaRPr lang="en-US" sz="2300" dirty="0">
              <a:solidFill>
                <a:schemeClr val="accent1"/>
              </a:solidFill>
              <a:latin typeface="+mj-lt"/>
              <a:ea typeface="Quattrocento Sans" charset="0"/>
              <a:cs typeface="Quattrocento Sans" charset="0"/>
            </a:endParaRPr>
          </a:p>
        </p:txBody>
      </p:sp>
    </p:spTree>
    <p:extLst>
      <p:ext uri="{BB962C8B-B14F-4D97-AF65-F5344CB8AC3E}">
        <p14:creationId xmlns:p14="http://schemas.microsoft.com/office/powerpoint/2010/main" val="339985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96639"/>
            <a:ext cx="6576164" cy="812742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5647" y="-1153713"/>
            <a:ext cx="6006353" cy="9040491"/>
          </a:xfrm>
          <a:prstGeom prst="rect">
            <a:avLst/>
          </a:prstGeom>
        </p:spPr>
      </p:pic>
    </p:spTree>
    <p:extLst>
      <p:ext uri="{BB962C8B-B14F-4D97-AF65-F5344CB8AC3E}">
        <p14:creationId xmlns:p14="http://schemas.microsoft.com/office/powerpoint/2010/main" val="218119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9802"/>
            <a:ext cx="5822576" cy="7763434"/>
          </a:xfrm>
          <a:prstGeom prst="rect">
            <a:avLst/>
          </a:prstGeom>
        </p:spPr>
      </p:pic>
      <p:pic>
        <p:nvPicPr>
          <p:cNvPr id="4" name="Picture 3" descr="int Cerf, Google VP and a founder of the internet, visits the iHub"/>
          <p:cNvPicPr>
            <a:picLocks noChangeAspect="1" noChangeArrowheads="1"/>
          </p:cNvPicPr>
          <p:nvPr/>
        </p:nvPicPr>
        <p:blipFill rotWithShape="1">
          <a:blip r:embed="rId4">
            <a:extLst>
              <a:ext uri="{28A0092B-C50C-407E-A947-70E740481C1C}">
                <a14:useLocalDpi xmlns:a14="http://schemas.microsoft.com/office/drawing/2010/main" val="0"/>
              </a:ext>
            </a:extLst>
          </a:blip>
          <a:srcRect l="2629" t="12230" r="2065" b="18911"/>
          <a:stretch/>
        </p:blipFill>
        <p:spPr bwMode="auto">
          <a:xfrm>
            <a:off x="5822576" y="-222320"/>
            <a:ext cx="6369424" cy="39577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b="14382"/>
          <a:stretch/>
        </p:blipFill>
        <p:spPr>
          <a:xfrm>
            <a:off x="5822576" y="3563437"/>
            <a:ext cx="6491046" cy="3762139"/>
          </a:xfrm>
          <a:prstGeom prst="rect">
            <a:avLst/>
          </a:prstGeom>
        </p:spPr>
      </p:pic>
    </p:spTree>
    <p:extLst>
      <p:ext uri="{BB962C8B-B14F-4D97-AF65-F5344CB8AC3E}">
        <p14:creationId xmlns:p14="http://schemas.microsoft.com/office/powerpoint/2010/main" val="413265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ea typeface="Lora" charset="0"/>
                <a:cs typeface="Lora" charset="0"/>
              </a:rPr>
              <a:t>Methodology</a:t>
            </a:r>
            <a:endParaRPr lang="en-US" dirty="0">
              <a:solidFill>
                <a:schemeClr val="bg1"/>
              </a:solidFill>
              <a:ea typeface="Lora" charset="0"/>
              <a:cs typeface="Lora" charset="0"/>
            </a:endParaRPr>
          </a:p>
        </p:txBody>
      </p:sp>
      <p:sp>
        <p:nvSpPr>
          <p:cNvPr id="3" name="Content Placeholder 2"/>
          <p:cNvSpPr>
            <a:spLocks noGrp="1"/>
          </p:cNvSpPr>
          <p:nvPr>
            <p:ph idx="1"/>
          </p:nvPr>
        </p:nvSpPr>
        <p:spPr/>
        <p:txBody>
          <a:bodyPr>
            <a:noAutofit/>
          </a:bodyPr>
          <a:lstStyle/>
          <a:p>
            <a:pPr marL="0" indent="0" algn="ctr">
              <a:buNone/>
            </a:pPr>
            <a:r>
              <a:rPr lang="en-US" sz="3000" dirty="0" smtClean="0">
                <a:solidFill>
                  <a:schemeClr val="bg1"/>
                </a:solidFill>
                <a:latin typeface="+mj-lt"/>
                <a:ea typeface="Quattrocento Sans" charset="0"/>
                <a:cs typeface="Quattrocento Sans" charset="0"/>
              </a:rPr>
              <a:t>Ethnography</a:t>
            </a:r>
          </a:p>
          <a:p>
            <a:pPr marL="0" indent="0" algn="ctr">
              <a:buNone/>
            </a:pPr>
            <a:r>
              <a:rPr lang="en-US" sz="3000" dirty="0">
                <a:solidFill>
                  <a:schemeClr val="bg1"/>
                </a:solidFill>
                <a:latin typeface="+mj-lt"/>
                <a:ea typeface="Quattrocento Sans" charset="0"/>
                <a:cs typeface="Quattrocento Sans" charset="0"/>
              </a:rPr>
              <a:t>3</a:t>
            </a:r>
            <a:r>
              <a:rPr lang="en-US" sz="3000" dirty="0" smtClean="0">
                <a:solidFill>
                  <a:schemeClr val="bg1"/>
                </a:solidFill>
                <a:latin typeface="+mj-lt"/>
                <a:ea typeface="Quattrocento Sans" charset="0"/>
                <a:cs typeface="Quattrocento Sans" charset="0"/>
              </a:rPr>
              <a:t> months of preliminary research in 2013 &amp; 2014</a:t>
            </a:r>
          </a:p>
          <a:p>
            <a:pPr marL="0" indent="0" algn="ctr">
              <a:buNone/>
            </a:pPr>
            <a:r>
              <a:rPr lang="en-US" sz="3000" dirty="0" smtClean="0">
                <a:solidFill>
                  <a:schemeClr val="bg1"/>
                </a:solidFill>
                <a:latin typeface="+mj-lt"/>
                <a:ea typeface="Quattrocento Sans" charset="0"/>
                <a:cs typeface="Quattrocento Sans" charset="0"/>
              </a:rPr>
              <a:t>12 months of participant observation in 2016</a:t>
            </a:r>
          </a:p>
          <a:p>
            <a:pPr marL="0" indent="0" algn="ctr">
              <a:buNone/>
            </a:pPr>
            <a:r>
              <a:rPr lang="en-US" sz="3000" dirty="0" smtClean="0">
                <a:solidFill>
                  <a:schemeClr val="bg1"/>
                </a:solidFill>
                <a:latin typeface="+mj-lt"/>
                <a:ea typeface="Quattrocento Sans" charset="0"/>
                <a:cs typeface="Quattrocento Sans" charset="0"/>
              </a:rPr>
              <a:t>82 interviews</a:t>
            </a:r>
          </a:p>
          <a:p>
            <a:pPr marL="0" indent="0" algn="ctr">
              <a:buNone/>
            </a:pPr>
            <a:r>
              <a:rPr lang="en-US" sz="3000" dirty="0">
                <a:solidFill>
                  <a:schemeClr val="bg1"/>
                </a:solidFill>
                <a:latin typeface="+mj-lt"/>
                <a:ea typeface="Quattrocento Sans" charset="0"/>
                <a:cs typeface="Quattrocento Sans" charset="0"/>
              </a:rPr>
              <a:t>1</a:t>
            </a:r>
            <a:r>
              <a:rPr lang="en-US" sz="3000" dirty="0" smtClean="0">
                <a:solidFill>
                  <a:schemeClr val="bg1"/>
                </a:solidFill>
                <a:latin typeface="+mj-lt"/>
                <a:ea typeface="Quattrocento Sans" charset="0"/>
                <a:cs typeface="Quattrocento Sans" charset="0"/>
              </a:rPr>
              <a:t> focus group discussion</a:t>
            </a:r>
          </a:p>
          <a:p>
            <a:pPr marL="0" indent="0" algn="ctr">
              <a:buNone/>
            </a:pPr>
            <a:r>
              <a:rPr lang="en-US" sz="3000" dirty="0" smtClean="0">
                <a:solidFill>
                  <a:schemeClr val="bg1"/>
                </a:solidFill>
                <a:latin typeface="+mj-lt"/>
                <a:ea typeface="Quattrocento Sans" charset="0"/>
                <a:cs typeface="Quattrocento Sans" charset="0"/>
              </a:rPr>
              <a:t>34 events attended</a:t>
            </a:r>
          </a:p>
          <a:p>
            <a:pPr marL="0" indent="0" algn="ctr">
              <a:buNone/>
            </a:pPr>
            <a:r>
              <a:rPr lang="en-US" sz="3000" dirty="0" smtClean="0">
                <a:solidFill>
                  <a:schemeClr val="bg1"/>
                </a:solidFill>
                <a:latin typeface="+mj-lt"/>
                <a:ea typeface="Quattrocento Sans" charset="0"/>
                <a:cs typeface="Quattrocento Sans" charset="0"/>
              </a:rPr>
              <a:t>534 pages of fieldnotes</a:t>
            </a:r>
          </a:p>
          <a:p>
            <a:pPr marL="0" indent="0" algn="ctr">
              <a:buNone/>
            </a:pPr>
            <a:r>
              <a:rPr lang="en-US" sz="3000" dirty="0" smtClean="0">
                <a:solidFill>
                  <a:schemeClr val="bg1"/>
                </a:solidFill>
                <a:latin typeface="+mj-lt"/>
                <a:ea typeface="Quattrocento Sans" charset="0"/>
                <a:cs typeface="Quattrocento Sans" charset="0"/>
              </a:rPr>
              <a:t>9 site visits to other hubs</a:t>
            </a:r>
            <a:endParaRPr lang="en-US" sz="3000" dirty="0">
              <a:solidFill>
                <a:schemeClr val="bg1"/>
              </a:solidFill>
              <a:latin typeface="+mj-lt"/>
              <a:ea typeface="Quattrocento Sans" charset="0"/>
              <a:cs typeface="Quattrocento Sans" charset="0"/>
            </a:endParaRPr>
          </a:p>
          <a:p>
            <a:pPr marL="0" indent="0" algn="ctr">
              <a:buNone/>
            </a:pPr>
            <a:r>
              <a:rPr lang="en-US" sz="3000" dirty="0" smtClean="0">
                <a:solidFill>
                  <a:schemeClr val="bg1"/>
                </a:solidFill>
                <a:latin typeface="+mj-lt"/>
                <a:ea typeface="Quattrocento Sans" charset="0"/>
                <a:cs typeface="Quattrocento Sans" charset="0"/>
              </a:rPr>
              <a:t>“deep hanging out”</a:t>
            </a:r>
            <a:endParaRPr lang="en-US" sz="3000" dirty="0">
              <a:solidFill>
                <a:schemeClr val="bg1"/>
              </a:solidFill>
              <a:latin typeface="+mj-lt"/>
              <a:ea typeface="Quattrocento Sans" charset="0"/>
              <a:cs typeface="Quattrocento Sans" charset="0"/>
            </a:endParaRPr>
          </a:p>
        </p:txBody>
      </p:sp>
    </p:spTree>
    <p:extLst>
      <p:ext uri="{BB962C8B-B14F-4D97-AF65-F5344CB8AC3E}">
        <p14:creationId xmlns:p14="http://schemas.microsoft.com/office/powerpoint/2010/main" val="33041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9194"/>
            <a:ext cx="12192000" cy="8125969"/>
          </a:xfrm>
          <a:prstGeom prst="rect">
            <a:avLst/>
          </a:prstGeom>
        </p:spPr>
      </p:pic>
      <p:sp>
        <p:nvSpPr>
          <p:cNvPr id="4" name="TextBox 3"/>
          <p:cNvSpPr txBox="1"/>
          <p:nvPr/>
        </p:nvSpPr>
        <p:spPr>
          <a:xfrm>
            <a:off x="8118796" y="6488670"/>
            <a:ext cx="2585964" cy="307777"/>
          </a:xfrm>
          <a:prstGeom prst="rect">
            <a:avLst/>
          </a:prstGeom>
          <a:solidFill>
            <a:schemeClr val="tx1"/>
          </a:solidFill>
          <a:ln>
            <a:noFill/>
          </a:ln>
        </p:spPr>
        <p:txBody>
          <a:bodyPr wrap="none" rtlCol="0">
            <a:spAutoFit/>
          </a:bodyPr>
          <a:lstStyle/>
          <a:p>
            <a:r>
              <a:rPr lang="en-US" sz="1400" i="1" dirty="0">
                <a:solidFill>
                  <a:schemeClr val="bg1"/>
                </a:solidFill>
                <a:latin typeface="Avenir Light Oblique" charset="0"/>
                <a:ea typeface="Avenir Light Oblique" charset="0"/>
                <a:cs typeface="Avenir Light Oblique" charset="0"/>
              </a:rPr>
              <a:t>iHub official photo (Sept 2016)</a:t>
            </a:r>
          </a:p>
        </p:txBody>
      </p:sp>
      <p:sp>
        <p:nvSpPr>
          <p:cNvPr id="5" name="Freeform 4"/>
          <p:cNvSpPr/>
          <p:nvPr/>
        </p:nvSpPr>
        <p:spPr>
          <a:xfrm>
            <a:off x="511727" y="262312"/>
            <a:ext cx="1979112" cy="2141951"/>
          </a:xfrm>
          <a:custGeom>
            <a:avLst/>
            <a:gdLst>
              <a:gd name="connsiteX0" fmla="*/ 1665961 w 1665961"/>
              <a:gd name="connsiteY0" fmla="*/ 876822 h 1665977"/>
              <a:gd name="connsiteX1" fmla="*/ 1615857 w 1665961"/>
              <a:gd name="connsiteY1" fmla="*/ 914400 h 1665977"/>
              <a:gd name="connsiteX2" fmla="*/ 1490597 w 1665961"/>
              <a:gd name="connsiteY2" fmla="*/ 964504 h 1665977"/>
              <a:gd name="connsiteX3" fmla="*/ 1427967 w 1665961"/>
              <a:gd name="connsiteY3" fmla="*/ 989556 h 1665977"/>
              <a:gd name="connsiteX4" fmla="*/ 1352811 w 1665961"/>
              <a:gd name="connsiteY4" fmla="*/ 1014608 h 1665977"/>
              <a:gd name="connsiteX5" fmla="*/ 1227550 w 1665961"/>
              <a:gd name="connsiteY5" fmla="*/ 1064712 h 1665977"/>
              <a:gd name="connsiteX6" fmla="*/ 1177446 w 1665961"/>
              <a:gd name="connsiteY6" fmla="*/ 1089764 h 1665977"/>
              <a:gd name="connsiteX7" fmla="*/ 701457 w 1665961"/>
              <a:gd name="connsiteY7" fmla="*/ 1089764 h 1665977"/>
              <a:gd name="connsiteX8" fmla="*/ 613775 w 1665961"/>
              <a:gd name="connsiteY8" fmla="*/ 1052186 h 1665977"/>
              <a:gd name="connsiteX9" fmla="*/ 563671 w 1665961"/>
              <a:gd name="connsiteY9" fmla="*/ 1014608 h 1665977"/>
              <a:gd name="connsiteX10" fmla="*/ 501041 w 1665961"/>
              <a:gd name="connsiteY10" fmla="*/ 989556 h 1665977"/>
              <a:gd name="connsiteX11" fmla="*/ 375781 w 1665961"/>
              <a:gd name="connsiteY11" fmla="*/ 914400 h 1665977"/>
              <a:gd name="connsiteX12" fmla="*/ 212942 w 1665961"/>
              <a:gd name="connsiteY12" fmla="*/ 814192 h 1665977"/>
              <a:gd name="connsiteX13" fmla="*/ 75156 w 1665961"/>
              <a:gd name="connsiteY13" fmla="*/ 688931 h 1665977"/>
              <a:gd name="connsiteX14" fmla="*/ 25052 w 1665961"/>
              <a:gd name="connsiteY14" fmla="*/ 626301 h 1665977"/>
              <a:gd name="connsiteX15" fmla="*/ 0 w 1665961"/>
              <a:gd name="connsiteY15" fmla="*/ 563671 h 1665977"/>
              <a:gd name="connsiteX16" fmla="*/ 25052 w 1665961"/>
              <a:gd name="connsiteY16" fmla="*/ 313151 h 1665977"/>
              <a:gd name="connsiteX17" fmla="*/ 75156 w 1665961"/>
              <a:gd name="connsiteY17" fmla="*/ 212942 h 1665977"/>
              <a:gd name="connsiteX18" fmla="*/ 112734 w 1665961"/>
              <a:gd name="connsiteY18" fmla="*/ 162838 h 1665977"/>
              <a:gd name="connsiteX19" fmla="*/ 137786 w 1665961"/>
              <a:gd name="connsiteY19" fmla="*/ 125260 h 1665977"/>
              <a:gd name="connsiteX20" fmla="*/ 187890 w 1665961"/>
              <a:gd name="connsiteY20" fmla="*/ 87682 h 1665977"/>
              <a:gd name="connsiteX21" fmla="*/ 275572 w 1665961"/>
              <a:gd name="connsiteY21" fmla="*/ 37578 h 1665977"/>
              <a:gd name="connsiteX22" fmla="*/ 338203 w 1665961"/>
              <a:gd name="connsiteY22" fmla="*/ 25052 h 1665977"/>
              <a:gd name="connsiteX23" fmla="*/ 425885 w 1665961"/>
              <a:gd name="connsiteY23" fmla="*/ 0 h 1665977"/>
              <a:gd name="connsiteX24" fmla="*/ 688931 w 1665961"/>
              <a:gd name="connsiteY24" fmla="*/ 12526 h 1665977"/>
              <a:gd name="connsiteX25" fmla="*/ 739035 w 1665961"/>
              <a:gd name="connsiteY25" fmla="*/ 25052 h 1665977"/>
              <a:gd name="connsiteX26" fmla="*/ 826718 w 1665961"/>
              <a:gd name="connsiteY26" fmla="*/ 75156 h 1665977"/>
              <a:gd name="connsiteX27" fmla="*/ 864296 w 1665961"/>
              <a:gd name="connsiteY27" fmla="*/ 112734 h 1665977"/>
              <a:gd name="connsiteX28" fmla="*/ 914400 w 1665961"/>
              <a:gd name="connsiteY28" fmla="*/ 150312 h 1665977"/>
              <a:gd name="connsiteX29" fmla="*/ 939452 w 1665961"/>
              <a:gd name="connsiteY29" fmla="*/ 187890 h 1665977"/>
              <a:gd name="connsiteX30" fmla="*/ 1027134 w 1665961"/>
              <a:gd name="connsiteY30" fmla="*/ 263047 h 1665977"/>
              <a:gd name="connsiteX31" fmla="*/ 1052186 w 1665961"/>
              <a:gd name="connsiteY31" fmla="*/ 313151 h 1665977"/>
              <a:gd name="connsiteX32" fmla="*/ 1102290 w 1665961"/>
              <a:gd name="connsiteY32" fmla="*/ 388307 h 1665977"/>
              <a:gd name="connsiteX33" fmla="*/ 1152394 w 1665961"/>
              <a:gd name="connsiteY33" fmla="*/ 475989 h 1665977"/>
              <a:gd name="connsiteX34" fmla="*/ 1189972 w 1665961"/>
              <a:gd name="connsiteY34" fmla="*/ 576197 h 1665977"/>
              <a:gd name="connsiteX35" fmla="*/ 1189972 w 1665961"/>
              <a:gd name="connsiteY35" fmla="*/ 951978 h 1665977"/>
              <a:gd name="connsiteX36" fmla="*/ 1152394 w 1665961"/>
              <a:gd name="connsiteY36" fmla="*/ 1064712 h 1665977"/>
              <a:gd name="connsiteX37" fmla="*/ 1139868 w 1665961"/>
              <a:gd name="connsiteY37" fmla="*/ 1114816 h 1665977"/>
              <a:gd name="connsiteX38" fmla="*/ 1102290 w 1665961"/>
              <a:gd name="connsiteY38" fmla="*/ 1177447 h 1665977"/>
              <a:gd name="connsiteX39" fmla="*/ 1014608 w 1665961"/>
              <a:gd name="connsiteY39" fmla="*/ 1277655 h 1665977"/>
              <a:gd name="connsiteX40" fmla="*/ 964504 w 1665961"/>
              <a:gd name="connsiteY40" fmla="*/ 1315233 h 1665977"/>
              <a:gd name="connsiteX41" fmla="*/ 889348 w 1665961"/>
              <a:gd name="connsiteY41" fmla="*/ 1390389 h 1665977"/>
              <a:gd name="connsiteX42" fmla="*/ 839244 w 1665961"/>
              <a:gd name="connsiteY42" fmla="*/ 1440493 h 1665977"/>
              <a:gd name="connsiteX43" fmla="*/ 801666 w 1665961"/>
              <a:gd name="connsiteY43" fmla="*/ 1465545 h 1665977"/>
              <a:gd name="connsiteX44" fmla="*/ 764087 w 1665961"/>
              <a:gd name="connsiteY44" fmla="*/ 1503123 h 1665977"/>
              <a:gd name="connsiteX45" fmla="*/ 676405 w 1665961"/>
              <a:gd name="connsiteY45" fmla="*/ 1553227 h 1665977"/>
              <a:gd name="connsiteX46" fmla="*/ 588723 w 1665961"/>
              <a:gd name="connsiteY46" fmla="*/ 1615857 h 1665977"/>
              <a:gd name="connsiteX47" fmla="*/ 501041 w 1665961"/>
              <a:gd name="connsiteY47" fmla="*/ 1665962 h 166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65961" h="1665977">
                <a:moveTo>
                  <a:pt x="1665961" y="876822"/>
                </a:moveTo>
                <a:cubicBezTo>
                  <a:pt x="1649260" y="889348"/>
                  <a:pt x="1633560" y="903335"/>
                  <a:pt x="1615857" y="914400"/>
                </a:cubicBezTo>
                <a:cubicBezTo>
                  <a:pt x="1563634" y="947040"/>
                  <a:pt x="1553062" y="939518"/>
                  <a:pt x="1490597" y="964504"/>
                </a:cubicBezTo>
                <a:cubicBezTo>
                  <a:pt x="1469720" y="972855"/>
                  <a:pt x="1449098" y="981872"/>
                  <a:pt x="1427967" y="989556"/>
                </a:cubicBezTo>
                <a:cubicBezTo>
                  <a:pt x="1403150" y="998580"/>
                  <a:pt x="1375455" y="1001022"/>
                  <a:pt x="1352811" y="1014608"/>
                </a:cubicBezTo>
                <a:cubicBezTo>
                  <a:pt x="1271925" y="1063140"/>
                  <a:pt x="1314054" y="1047411"/>
                  <a:pt x="1227550" y="1064712"/>
                </a:cubicBezTo>
                <a:cubicBezTo>
                  <a:pt x="1210849" y="1073063"/>
                  <a:pt x="1195400" y="1084634"/>
                  <a:pt x="1177446" y="1089764"/>
                </a:cubicBezTo>
                <a:cubicBezTo>
                  <a:pt x="994901" y="1141920"/>
                  <a:pt x="935980" y="1106516"/>
                  <a:pt x="701457" y="1089764"/>
                </a:cubicBezTo>
                <a:cubicBezTo>
                  <a:pt x="564676" y="998576"/>
                  <a:pt x="775547" y="1133072"/>
                  <a:pt x="613775" y="1052186"/>
                </a:cubicBezTo>
                <a:cubicBezTo>
                  <a:pt x="595102" y="1042850"/>
                  <a:pt x="581920" y="1024747"/>
                  <a:pt x="563671" y="1014608"/>
                </a:cubicBezTo>
                <a:cubicBezTo>
                  <a:pt x="544016" y="1003688"/>
                  <a:pt x="520881" y="1000137"/>
                  <a:pt x="501041" y="989556"/>
                </a:cubicBezTo>
                <a:cubicBezTo>
                  <a:pt x="458077" y="966642"/>
                  <a:pt x="420991" y="932484"/>
                  <a:pt x="375781" y="914400"/>
                </a:cubicBezTo>
                <a:cubicBezTo>
                  <a:pt x="274383" y="873841"/>
                  <a:pt x="331138" y="902839"/>
                  <a:pt x="212942" y="814192"/>
                </a:cubicBezTo>
                <a:cubicBezTo>
                  <a:pt x="143568" y="762161"/>
                  <a:pt x="150283" y="770889"/>
                  <a:pt x="75156" y="688931"/>
                </a:cubicBezTo>
                <a:cubicBezTo>
                  <a:pt x="57090" y="669223"/>
                  <a:pt x="38807" y="649226"/>
                  <a:pt x="25052" y="626301"/>
                </a:cubicBezTo>
                <a:cubicBezTo>
                  <a:pt x="13484" y="607020"/>
                  <a:pt x="8351" y="584548"/>
                  <a:pt x="0" y="563671"/>
                </a:cubicBezTo>
                <a:cubicBezTo>
                  <a:pt x="8351" y="480164"/>
                  <a:pt x="14197" y="396369"/>
                  <a:pt x="25052" y="313151"/>
                </a:cubicBezTo>
                <a:cubicBezTo>
                  <a:pt x="29321" y="280421"/>
                  <a:pt x="60206" y="235367"/>
                  <a:pt x="75156" y="212942"/>
                </a:cubicBezTo>
                <a:cubicBezTo>
                  <a:pt x="86736" y="195572"/>
                  <a:pt x="100600" y="179826"/>
                  <a:pt x="112734" y="162838"/>
                </a:cubicBezTo>
                <a:cubicBezTo>
                  <a:pt x="121484" y="150588"/>
                  <a:pt x="127141" y="135905"/>
                  <a:pt x="137786" y="125260"/>
                </a:cubicBezTo>
                <a:cubicBezTo>
                  <a:pt x="152548" y="110498"/>
                  <a:pt x="170902" y="99816"/>
                  <a:pt x="187890" y="87682"/>
                </a:cubicBezTo>
                <a:cubicBezTo>
                  <a:pt x="211943" y="70501"/>
                  <a:pt x="248050" y="46752"/>
                  <a:pt x="275572" y="37578"/>
                </a:cubicBezTo>
                <a:cubicBezTo>
                  <a:pt x="295770" y="30845"/>
                  <a:pt x="317420" y="29671"/>
                  <a:pt x="338203" y="25052"/>
                </a:cubicBezTo>
                <a:cubicBezTo>
                  <a:pt x="385387" y="14567"/>
                  <a:pt x="384039" y="13949"/>
                  <a:pt x="425885" y="0"/>
                </a:cubicBezTo>
                <a:cubicBezTo>
                  <a:pt x="513567" y="4175"/>
                  <a:pt x="601429" y="5526"/>
                  <a:pt x="688931" y="12526"/>
                </a:cubicBezTo>
                <a:cubicBezTo>
                  <a:pt x="706092" y="13899"/>
                  <a:pt x="723637" y="17353"/>
                  <a:pt x="739035" y="25052"/>
                </a:cubicBezTo>
                <a:cubicBezTo>
                  <a:pt x="890698" y="100883"/>
                  <a:pt x="711781" y="36845"/>
                  <a:pt x="826718" y="75156"/>
                </a:cubicBezTo>
                <a:cubicBezTo>
                  <a:pt x="839244" y="87682"/>
                  <a:pt x="850846" y="101206"/>
                  <a:pt x="864296" y="112734"/>
                </a:cubicBezTo>
                <a:cubicBezTo>
                  <a:pt x="880147" y="126320"/>
                  <a:pt x="899638" y="135550"/>
                  <a:pt x="914400" y="150312"/>
                </a:cubicBezTo>
                <a:cubicBezTo>
                  <a:pt x="925045" y="160957"/>
                  <a:pt x="928807" y="177245"/>
                  <a:pt x="939452" y="187890"/>
                </a:cubicBezTo>
                <a:cubicBezTo>
                  <a:pt x="982220" y="230658"/>
                  <a:pt x="993044" y="215321"/>
                  <a:pt x="1027134" y="263047"/>
                </a:cubicBezTo>
                <a:cubicBezTo>
                  <a:pt x="1037987" y="278242"/>
                  <a:pt x="1042579" y="297139"/>
                  <a:pt x="1052186" y="313151"/>
                </a:cubicBezTo>
                <a:cubicBezTo>
                  <a:pt x="1067677" y="338969"/>
                  <a:pt x="1085589" y="363255"/>
                  <a:pt x="1102290" y="388307"/>
                </a:cubicBezTo>
                <a:cubicBezTo>
                  <a:pt x="1123057" y="419457"/>
                  <a:pt x="1138772" y="439664"/>
                  <a:pt x="1152394" y="475989"/>
                </a:cubicBezTo>
                <a:cubicBezTo>
                  <a:pt x="1203558" y="612427"/>
                  <a:pt x="1120224" y="436701"/>
                  <a:pt x="1189972" y="576197"/>
                </a:cubicBezTo>
                <a:cubicBezTo>
                  <a:pt x="1211869" y="751374"/>
                  <a:pt x="1209583" y="687229"/>
                  <a:pt x="1189972" y="951978"/>
                </a:cubicBezTo>
                <a:cubicBezTo>
                  <a:pt x="1184060" y="1031796"/>
                  <a:pt x="1177955" y="996549"/>
                  <a:pt x="1152394" y="1064712"/>
                </a:cubicBezTo>
                <a:cubicBezTo>
                  <a:pt x="1146349" y="1080831"/>
                  <a:pt x="1146860" y="1099084"/>
                  <a:pt x="1139868" y="1114816"/>
                </a:cubicBezTo>
                <a:cubicBezTo>
                  <a:pt x="1129980" y="1137064"/>
                  <a:pt x="1115795" y="1157189"/>
                  <a:pt x="1102290" y="1177447"/>
                </a:cubicBezTo>
                <a:cubicBezTo>
                  <a:pt x="1075808" y="1217171"/>
                  <a:pt x="1050887" y="1245911"/>
                  <a:pt x="1014608" y="1277655"/>
                </a:cubicBezTo>
                <a:cubicBezTo>
                  <a:pt x="998897" y="1291402"/>
                  <a:pt x="980022" y="1301267"/>
                  <a:pt x="964504" y="1315233"/>
                </a:cubicBezTo>
                <a:cubicBezTo>
                  <a:pt x="938170" y="1338934"/>
                  <a:pt x="914400" y="1365337"/>
                  <a:pt x="889348" y="1390389"/>
                </a:cubicBezTo>
                <a:cubicBezTo>
                  <a:pt x="872647" y="1407090"/>
                  <a:pt x="858896" y="1427391"/>
                  <a:pt x="839244" y="1440493"/>
                </a:cubicBezTo>
                <a:cubicBezTo>
                  <a:pt x="826718" y="1448844"/>
                  <a:pt x="813231" y="1455907"/>
                  <a:pt x="801666" y="1465545"/>
                </a:cubicBezTo>
                <a:cubicBezTo>
                  <a:pt x="788057" y="1476886"/>
                  <a:pt x="777696" y="1491782"/>
                  <a:pt x="764087" y="1503123"/>
                </a:cubicBezTo>
                <a:cubicBezTo>
                  <a:pt x="730794" y="1530867"/>
                  <a:pt x="715389" y="1530951"/>
                  <a:pt x="676405" y="1553227"/>
                </a:cubicBezTo>
                <a:cubicBezTo>
                  <a:pt x="644732" y="1571326"/>
                  <a:pt x="618593" y="1594948"/>
                  <a:pt x="588723" y="1615857"/>
                </a:cubicBezTo>
                <a:cubicBezTo>
                  <a:pt x="513837" y="1668278"/>
                  <a:pt x="543157" y="1665962"/>
                  <a:pt x="501041" y="1665962"/>
                </a:cubicBezTo>
              </a:path>
            </a:pathLst>
          </a:cu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72729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AA9C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communications lens</a:t>
            </a:r>
            <a:endParaRPr lang="en-US" dirty="0"/>
          </a:p>
        </p:txBody>
      </p:sp>
      <p:sp>
        <p:nvSpPr>
          <p:cNvPr id="3" name="Text Placeholder 2"/>
          <p:cNvSpPr>
            <a:spLocks noGrp="1"/>
          </p:cNvSpPr>
          <p:nvPr>
            <p:ph type="body" idx="1"/>
          </p:nvPr>
        </p:nvSpPr>
        <p:spPr/>
        <p:txBody>
          <a:bodyPr>
            <a:normAutofit/>
          </a:bodyPr>
          <a:lstStyle/>
          <a:p>
            <a:r>
              <a:rPr lang="en-US" sz="2800" dirty="0" smtClean="0">
                <a:solidFill>
                  <a:schemeClr val="bg1"/>
                </a:solidFill>
              </a:rPr>
              <a:t>Stories and narratives in a community of practice</a:t>
            </a:r>
            <a:endParaRPr lang="en-US" sz="2800" dirty="0">
              <a:solidFill>
                <a:schemeClr val="bg1"/>
              </a:solidFill>
            </a:endParaRPr>
          </a:p>
        </p:txBody>
      </p:sp>
    </p:spTree>
    <p:extLst>
      <p:ext uri="{BB962C8B-B14F-4D97-AF65-F5344CB8AC3E}">
        <p14:creationId xmlns:p14="http://schemas.microsoft.com/office/powerpoint/2010/main" val="796220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Stories &amp; Narratives</a:t>
            </a:r>
            <a:endParaRPr lang="en-US"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en-US" sz="3300" dirty="0" smtClean="0">
                <a:solidFill>
                  <a:srgbClr val="FFFF00"/>
                </a:solidFill>
                <a:latin typeface="+mj-lt"/>
              </a:rPr>
              <a:t>Stories</a:t>
            </a:r>
            <a:r>
              <a:rPr lang="en-US" sz="3300" dirty="0" smtClean="0">
                <a:solidFill>
                  <a:schemeClr val="bg1"/>
                </a:solidFill>
                <a:latin typeface="+mj-lt"/>
              </a:rPr>
              <a:t>: True and untrue tales told by individuals or organizations that come with a story arc, a hero, and sometimes a lesson</a:t>
            </a:r>
          </a:p>
          <a:p>
            <a:pPr marL="0" indent="0">
              <a:buNone/>
            </a:pPr>
            <a:endParaRPr lang="en-US" sz="3300" dirty="0" smtClean="0">
              <a:solidFill>
                <a:schemeClr val="bg1"/>
              </a:solidFill>
              <a:latin typeface="+mj-lt"/>
            </a:endParaRPr>
          </a:p>
          <a:p>
            <a:pPr marL="0" indent="0">
              <a:buNone/>
            </a:pPr>
            <a:r>
              <a:rPr lang="en-US" sz="3300" dirty="0" smtClean="0">
                <a:solidFill>
                  <a:srgbClr val="FFFF00"/>
                </a:solidFill>
                <a:latin typeface="+mj-lt"/>
              </a:rPr>
              <a:t>Narratives</a:t>
            </a:r>
            <a:r>
              <a:rPr lang="en-US" sz="3300" dirty="0" smtClean="0">
                <a:solidFill>
                  <a:schemeClr val="bg1"/>
                </a:solidFill>
                <a:latin typeface="+mj-lt"/>
              </a:rPr>
              <a:t>: Larger culturally dominant tales that are formed through the telling and retelling of individual stories</a:t>
            </a:r>
            <a:endParaRPr lang="en-US" sz="3300" dirty="0">
              <a:solidFill>
                <a:schemeClr val="bg1"/>
              </a:solidFill>
              <a:latin typeface="+mj-lt"/>
            </a:endParaRPr>
          </a:p>
        </p:txBody>
      </p:sp>
    </p:spTree>
    <p:extLst>
      <p:ext uri="{BB962C8B-B14F-4D97-AF65-F5344CB8AC3E}">
        <p14:creationId xmlns:p14="http://schemas.microsoft.com/office/powerpoint/2010/main" val="2126277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6446"/>
            <a:ext cx="6034683" cy="436655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6358" y="1156446"/>
            <a:ext cx="6075642" cy="4366559"/>
          </a:xfrm>
          <a:prstGeom prst="rect">
            <a:avLst/>
          </a:prstGeom>
        </p:spPr>
      </p:pic>
    </p:spTree>
    <p:extLst>
      <p:ext uri="{BB962C8B-B14F-4D97-AF65-F5344CB8AC3E}">
        <p14:creationId xmlns:p14="http://schemas.microsoft.com/office/powerpoint/2010/main" val="961744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1187</Words>
  <Application>Microsoft Macintosh PowerPoint</Application>
  <PresentationFormat>Widescreen</PresentationFormat>
  <Paragraphs>132</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Avenir Book</vt:lpstr>
      <vt:lpstr>Avenir Light Oblique</vt:lpstr>
      <vt:lpstr>Calibri</vt:lpstr>
      <vt:lpstr>Calibri Light</vt:lpstr>
      <vt:lpstr>Lora</vt:lpstr>
      <vt:lpstr>Mangal</vt:lpstr>
      <vt:lpstr>Quattrocento Sans</vt:lpstr>
      <vt:lpstr>Arial</vt:lpstr>
      <vt:lpstr>Office Theme</vt:lpstr>
      <vt:lpstr>COMMUNICATING KENYAN ENTREPRENEURSHIP  Geonet Digital Economy Africa Conference University of Johannesburg, 2 March 2019</vt:lpstr>
      <vt:lpstr>PowerPoint Presentation</vt:lpstr>
      <vt:lpstr>PowerPoint Presentation</vt:lpstr>
      <vt:lpstr>PowerPoint Presentation</vt:lpstr>
      <vt:lpstr>Methodology</vt:lpstr>
      <vt:lpstr>PowerPoint Presentation</vt:lpstr>
      <vt:lpstr>A communications lens</vt:lpstr>
      <vt:lpstr>Stories &amp; Narratives</vt:lpstr>
      <vt:lpstr>PowerPoint Presentation</vt:lpstr>
      <vt:lpstr>Fitting into existing narratives </vt:lpstr>
      <vt:lpstr>PowerPoint Presentation</vt:lpstr>
      <vt:lpstr>PowerPoint Presentation</vt:lpstr>
      <vt:lpstr>PowerPoint Presentation</vt:lpstr>
      <vt:lpstr>PowerPoint Presentation</vt:lpstr>
      <vt:lpstr>PowerPoint Presentation</vt:lpstr>
      <vt:lpstr>Restrictive narratives</vt:lpstr>
      <vt:lpstr>PowerPoint Presentation</vt:lpstr>
      <vt:lpstr>PowerPoint Presentation</vt:lpstr>
      <vt:lpstr>Grounding in truth</vt:lpstr>
      <vt:lpstr>PowerPoint Presentation</vt:lpstr>
      <vt:lpstr>PowerPoint Presentation</vt:lpstr>
      <vt:lpstr>THANK YOU! </vt:lpstr>
    </vt:vector>
  </TitlesOfParts>
  <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AFRICAN ENTREPRENEURSHIP  Geonet Digital Economy Africa Conference University of Johannesburg, 2 March 2019</dc:title>
  <dc:creator>Marchant, Eleanor Rosalind</dc:creator>
  <cp:lastModifiedBy>Marchant, Eleanor Rosalind</cp:lastModifiedBy>
  <cp:revision>11</cp:revision>
  <dcterms:created xsi:type="dcterms:W3CDTF">2019-03-27T04:02:02Z</dcterms:created>
  <dcterms:modified xsi:type="dcterms:W3CDTF">2019-03-27T05:39:16Z</dcterms:modified>
</cp:coreProperties>
</file>