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7" r:id="rId2"/>
    <p:sldId id="273" r:id="rId3"/>
    <p:sldId id="269" r:id="rId4"/>
    <p:sldId id="271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595"/>
  </p:normalViewPr>
  <p:slideViewPr>
    <p:cSldViewPr snapToGrid="0" snapToObjects="1">
      <p:cViewPr varScale="1">
        <p:scale>
          <a:sx n="90" d="100"/>
          <a:sy n="90" d="100"/>
        </p:scale>
        <p:origin x="232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BE0E3F-9465-BD43-8E1C-4F23D76ADA3C}" type="datetimeFigureOut">
              <a:rPr lang="en-US" smtClean="0"/>
              <a:t>3/27/19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C4A3F7-ABE2-EC4D-BABC-DCB9FDB94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85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071B-DEA6-8A4A-9DE4-5808BF32A647}" type="datetimeFigureOut">
              <a:rPr lang="en-US" smtClean="0"/>
              <a:t>3/27/19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E17F2-6F6F-014D-8A0D-7C99C4AD4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071B-DEA6-8A4A-9DE4-5808BF32A647}" type="datetimeFigureOut">
              <a:rPr lang="en-US" smtClean="0"/>
              <a:t>3/27/19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E17F2-6F6F-014D-8A0D-7C99C4AD4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368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071B-DEA6-8A4A-9DE4-5808BF32A647}" type="datetimeFigureOut">
              <a:rPr lang="en-US" smtClean="0"/>
              <a:t>3/27/19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E17F2-6F6F-014D-8A0D-7C99C4AD4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81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071B-DEA6-8A4A-9DE4-5808BF32A647}" type="datetimeFigureOut">
              <a:rPr lang="en-US" smtClean="0"/>
              <a:t>3/27/19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E17F2-6F6F-014D-8A0D-7C99C4AD4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217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071B-DEA6-8A4A-9DE4-5808BF32A647}" type="datetimeFigureOut">
              <a:rPr lang="en-US" smtClean="0"/>
              <a:t>3/27/19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E17F2-6F6F-014D-8A0D-7C99C4AD4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501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071B-DEA6-8A4A-9DE4-5808BF32A647}" type="datetimeFigureOut">
              <a:rPr lang="en-US" smtClean="0"/>
              <a:t>3/27/19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E17F2-6F6F-014D-8A0D-7C99C4AD4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02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071B-DEA6-8A4A-9DE4-5808BF32A647}" type="datetimeFigureOut">
              <a:rPr lang="en-US" smtClean="0"/>
              <a:t>3/27/19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E17F2-6F6F-014D-8A0D-7C99C4AD4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904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071B-DEA6-8A4A-9DE4-5808BF32A647}" type="datetimeFigureOut">
              <a:rPr lang="en-US" smtClean="0"/>
              <a:t>3/27/19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E17F2-6F6F-014D-8A0D-7C99C4AD4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238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071B-DEA6-8A4A-9DE4-5808BF32A647}" type="datetimeFigureOut">
              <a:rPr lang="en-US" smtClean="0"/>
              <a:t>3/27/19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E17F2-6F6F-014D-8A0D-7C99C4AD4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112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071B-DEA6-8A4A-9DE4-5808BF32A647}" type="datetimeFigureOut">
              <a:rPr lang="en-US" smtClean="0"/>
              <a:t>3/27/19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E17F2-6F6F-014D-8A0D-7C99C4AD4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809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071B-DEA6-8A4A-9DE4-5808BF32A647}" type="datetimeFigureOut">
              <a:rPr lang="en-US" smtClean="0"/>
              <a:t>3/27/19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E17F2-6F6F-014D-8A0D-7C99C4AD4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262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4071B-DEA6-8A4A-9DE4-5808BF32A647}" type="datetimeFigureOut">
              <a:rPr lang="en-US" smtClean="0"/>
              <a:t>3/27/19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E17F2-6F6F-014D-8A0D-7C99C4AD4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193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TowardsFairWor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s://twitter.com/TowardsFairWork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3939" y="1410661"/>
            <a:ext cx="31000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Researcher</a:t>
            </a:r>
            <a:br>
              <a:rPr lang="en-US" sz="2000" dirty="0"/>
            </a:br>
            <a:r>
              <a:rPr lang="en-US" sz="2000" dirty="0"/>
              <a:t>Dept. Information Systems</a:t>
            </a:r>
            <a:br>
              <a:rPr lang="en-US" sz="2000" dirty="0"/>
            </a:br>
            <a:r>
              <a:rPr lang="en-US" sz="2000" dirty="0"/>
              <a:t>University of Cape Town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57067" y="719089"/>
            <a:ext cx="3100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Paul Mungai, PhD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57067" y="2967335"/>
            <a:ext cx="35067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t</a:t>
            </a:r>
            <a:r>
              <a:rPr lang="en-US" sz="2400" dirty="0"/>
              <a:t>: @</a:t>
            </a:r>
            <a:r>
              <a:rPr lang="en-US" sz="2400" dirty="0" err="1"/>
              <a:t>paulmungaiw</a:t>
            </a:r>
            <a:endParaRPr lang="en-US" sz="2400" dirty="0"/>
          </a:p>
          <a:p>
            <a:r>
              <a:rPr lang="en-US" sz="2400" i="1" dirty="0"/>
              <a:t>e: </a:t>
            </a:r>
            <a:r>
              <a:rPr lang="en-US" sz="2400" i="1" dirty="0" err="1"/>
              <a:t>paul.mungai@uct.ac.za</a:t>
            </a:r>
            <a:r>
              <a:rPr lang="en-US" sz="2400" i="1" dirty="0"/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5750" y="4471988"/>
            <a:ext cx="38683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>
                <a:solidFill>
                  <a:schemeClr val="accent5">
                    <a:lumMod val="50000"/>
                  </a:schemeClr>
                </a:solidFill>
              </a:rPr>
              <a:t>w</a:t>
            </a:r>
            <a:r>
              <a:rPr lang="en-US" sz="4800" dirty="0">
                <a:solidFill>
                  <a:schemeClr val="accent5">
                    <a:lumMod val="50000"/>
                  </a:schemeClr>
                </a:solidFill>
              </a:rPr>
              <a:t>: Fair.Work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50" y="719089"/>
            <a:ext cx="4104341" cy="375289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88790" y="5302985"/>
            <a:ext cx="33566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solidFill>
                  <a:schemeClr val="accent5">
                    <a:lumMod val="50000"/>
                  </a:schemeClr>
                </a:solidFill>
              </a:rPr>
              <a:t>t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:  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hlinkClick r:id="rId3"/>
              </a:rPr>
              <a:t>@towardsfairwork</a:t>
            </a:r>
            <a:r>
              <a:rPr lang="en-US" sz="2800" dirty="0"/>
              <a:t> 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E4F6BC-C639-184C-AED5-DCDFFE6DF2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9489" y="4197310"/>
            <a:ext cx="4764490" cy="24140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384819-758C-274C-97A6-C1BC4B9A9A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055" y="1395959"/>
            <a:ext cx="1120430" cy="113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45954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F9619-4A77-8D45-B9D2-781724820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3687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Brief on Data Collection Process</a:t>
            </a:r>
          </a:p>
        </p:txBody>
      </p:sp>
    </p:spTree>
    <p:extLst>
      <p:ext uri="{BB962C8B-B14F-4D97-AF65-F5344CB8AC3E}">
        <p14:creationId xmlns:p14="http://schemas.microsoft.com/office/powerpoint/2010/main" val="3347292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FAAFE-D72D-DC4B-99EF-65F7A1673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-22859"/>
            <a:ext cx="10828020" cy="947738"/>
          </a:xfrm>
        </p:spPr>
        <p:txBody>
          <a:bodyPr/>
          <a:lstStyle/>
          <a:p>
            <a:r>
              <a:rPr lang="en-US" b="1" dirty="0"/>
              <a:t>Fieldwork Brief Based on </a:t>
            </a:r>
            <a:r>
              <a:rPr lang="en-US" b="1" dirty="0" err="1"/>
              <a:t>Fair.Work</a:t>
            </a:r>
            <a:r>
              <a:rPr lang="en-US" b="1" dirty="0"/>
              <a:t> Principles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D3C175-63EE-1B4A-AF0E-5E48A9A43818}"/>
              </a:ext>
            </a:extLst>
          </p:cNvPr>
          <p:cNvSpPr txBox="1">
            <a:spLocks/>
          </p:cNvSpPr>
          <p:nvPr/>
        </p:nvSpPr>
        <p:spPr>
          <a:xfrm>
            <a:off x="320040" y="924878"/>
            <a:ext cx="11532870" cy="59331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900" dirty="0"/>
              <a:t>Pay (min wage)</a:t>
            </a:r>
          </a:p>
          <a:p>
            <a:pPr lvl="1"/>
            <a:r>
              <a:rPr lang="en-US" sz="1900" dirty="0"/>
              <a:t>Bottles, </a:t>
            </a:r>
            <a:r>
              <a:rPr lang="en-US" sz="1900" dirty="0" err="1"/>
              <a:t>NoSweat</a:t>
            </a:r>
            <a:r>
              <a:rPr lang="en-US" sz="1900" dirty="0"/>
              <a:t>, </a:t>
            </a:r>
            <a:r>
              <a:rPr lang="en-US" sz="1900" dirty="0" err="1"/>
              <a:t>PicUp</a:t>
            </a:r>
            <a:r>
              <a:rPr lang="en-US" sz="1900" dirty="0"/>
              <a:t>, Uber,  Bolt (</a:t>
            </a:r>
            <a:r>
              <a:rPr lang="en-US" sz="1900" dirty="0" err="1"/>
              <a:t>Taxify</a:t>
            </a:r>
            <a:r>
              <a:rPr lang="en-US" sz="1900" dirty="0"/>
              <a:t>), </a:t>
            </a:r>
            <a:r>
              <a:rPr lang="en-US" sz="1900" dirty="0" err="1"/>
              <a:t>SweepSouth</a:t>
            </a:r>
            <a:endParaRPr lang="en-US" sz="1900" dirty="0"/>
          </a:p>
          <a:p>
            <a:pPr lvl="2"/>
            <a:r>
              <a:rPr lang="en-US" sz="1900" dirty="0"/>
              <a:t>“</a:t>
            </a:r>
            <a:r>
              <a:rPr lang="en-US" sz="1900" b="1" dirty="0"/>
              <a:t>We were making more money in meter taxi where 1km was charged R10, but only R5/km for </a:t>
            </a:r>
            <a:r>
              <a:rPr lang="en-US" sz="1900" b="1" dirty="0" err="1"/>
              <a:t>uber</a:t>
            </a:r>
            <a:r>
              <a:rPr lang="en-US" sz="1900" b="1" dirty="0"/>
              <a:t> platform</a:t>
            </a:r>
            <a:r>
              <a:rPr lang="en-US" sz="1900" dirty="0"/>
              <a:t>” – Uber worker</a:t>
            </a:r>
          </a:p>
          <a:p>
            <a:pPr lvl="2"/>
            <a:r>
              <a:rPr lang="en-US" sz="1900" dirty="0"/>
              <a:t>“</a:t>
            </a:r>
            <a:r>
              <a:rPr lang="en-US" b="1" dirty="0"/>
              <a:t>They keep decreasing our rate. They don’t pay us per kilometer. It’s a fixed rate. I often end up spending more on petrol with no profit</a:t>
            </a:r>
            <a:r>
              <a:rPr lang="en-US" dirty="0"/>
              <a:t>.</a:t>
            </a:r>
            <a:r>
              <a:rPr lang="en-US" sz="1900" dirty="0"/>
              <a:t>” Bottles</a:t>
            </a:r>
          </a:p>
          <a:p>
            <a:pPr lvl="2"/>
            <a:r>
              <a:rPr lang="en-US" sz="1900" dirty="0"/>
              <a:t>“</a:t>
            </a:r>
            <a:r>
              <a:rPr lang="en-US" b="1" dirty="0"/>
              <a:t>I haven’t found a job on </a:t>
            </a:r>
            <a:r>
              <a:rPr lang="en-US" b="1" dirty="0" err="1"/>
              <a:t>NoSweat</a:t>
            </a:r>
            <a:r>
              <a:rPr lang="en-US" b="1" dirty="0"/>
              <a:t>. The competition is very very high</a:t>
            </a:r>
            <a:r>
              <a:rPr lang="en-US" dirty="0"/>
              <a:t>.</a:t>
            </a:r>
            <a:r>
              <a:rPr lang="en-US" sz="1900" dirty="0"/>
              <a:t>” </a:t>
            </a:r>
            <a:r>
              <a:rPr lang="en-US" sz="1900" dirty="0" err="1"/>
              <a:t>NoSweat</a:t>
            </a:r>
            <a:endParaRPr lang="en-US" sz="1900" dirty="0"/>
          </a:p>
          <a:p>
            <a:pPr lvl="1"/>
            <a:r>
              <a:rPr lang="en-US" sz="1900" dirty="0"/>
              <a:t>Asylum seekers (refugees) are not marginalized in most platforms</a:t>
            </a:r>
          </a:p>
          <a:p>
            <a:pPr lvl="2"/>
            <a:r>
              <a:rPr lang="en-US" sz="1900" dirty="0"/>
              <a:t>“</a:t>
            </a:r>
            <a:r>
              <a:rPr lang="en-US" sz="1900" b="1" dirty="0"/>
              <a:t>It’s a problem for us foreigners. We are facing a kind of discrimination in other jobs. Bottles should always be there, it helps us a lot. Many companies do not employ people with refugee status. They say the job is for South Africans only</a:t>
            </a:r>
            <a:r>
              <a:rPr lang="en-US" sz="1900" dirty="0"/>
              <a:t>” – Bottles worker</a:t>
            </a:r>
          </a:p>
          <a:p>
            <a:r>
              <a:rPr lang="en-US" sz="1900" dirty="0"/>
              <a:t>Conditions (H&amp;S)</a:t>
            </a:r>
          </a:p>
          <a:p>
            <a:pPr lvl="1"/>
            <a:r>
              <a:rPr lang="en-US" sz="1900" dirty="0" err="1"/>
              <a:t>Nosweat</a:t>
            </a:r>
            <a:r>
              <a:rPr lang="en-US" sz="1900" dirty="0"/>
              <a:t> (Embedded in client/employer SLA), Uber (insurance + SOS button),  </a:t>
            </a:r>
            <a:br>
              <a:rPr lang="en-US" sz="1900" dirty="0"/>
            </a:br>
            <a:r>
              <a:rPr lang="en-US" sz="1900" dirty="0"/>
              <a:t>Bolt-</a:t>
            </a:r>
            <a:r>
              <a:rPr lang="en-US" sz="1900" dirty="0" err="1"/>
              <a:t>Taxify</a:t>
            </a:r>
            <a:r>
              <a:rPr lang="en-US" sz="1900" dirty="0"/>
              <a:t> (insurance + SOS button), </a:t>
            </a:r>
            <a:r>
              <a:rPr lang="en-US" sz="1900" dirty="0" err="1"/>
              <a:t>SweepSouth</a:t>
            </a:r>
            <a:endParaRPr lang="en-US" sz="1900" dirty="0"/>
          </a:p>
          <a:p>
            <a:pPr lvl="2"/>
            <a:r>
              <a:rPr lang="en-US" sz="1900" dirty="0"/>
              <a:t>“</a:t>
            </a:r>
            <a:r>
              <a:rPr lang="en-US" sz="1900" b="1" dirty="0"/>
              <a:t>For insurance, they say they want SA ID book to get health and disability cover.</a:t>
            </a:r>
            <a:r>
              <a:rPr lang="en-US" sz="1900" dirty="0"/>
              <a:t>” – </a:t>
            </a:r>
            <a:r>
              <a:rPr lang="en-US" sz="1900" dirty="0" err="1"/>
              <a:t>SweepSouth</a:t>
            </a:r>
            <a:endParaRPr lang="en-US" sz="1900" dirty="0"/>
          </a:p>
          <a:p>
            <a:pPr lvl="2"/>
            <a:r>
              <a:rPr lang="en-US" sz="1900" b="1" dirty="0"/>
              <a:t>“</a:t>
            </a:r>
            <a:r>
              <a:rPr lang="en-US" sz="1900" b="1" dirty="0" err="1"/>
              <a:t>Taxify</a:t>
            </a:r>
            <a:r>
              <a:rPr lang="en-US" sz="1900" b="1" dirty="0"/>
              <a:t> does not do something right, it must be fixed, you know my name, but other people does not register using their real name, they put their false name like Spiderman”</a:t>
            </a:r>
            <a:r>
              <a:rPr lang="en-US" sz="1900" dirty="0"/>
              <a:t> – </a:t>
            </a:r>
            <a:r>
              <a:rPr lang="en-US" sz="1900" dirty="0" err="1"/>
              <a:t>Taxify</a:t>
            </a:r>
            <a:endParaRPr lang="en-US" sz="1900" dirty="0"/>
          </a:p>
          <a:p>
            <a:endParaRPr lang="en-US" sz="1900" dirty="0"/>
          </a:p>
          <a:p>
            <a:endParaRPr lang="en-US" sz="1900" dirty="0"/>
          </a:p>
          <a:p>
            <a:endParaRPr lang="en-US" sz="1900" dirty="0"/>
          </a:p>
          <a:p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3656616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FAAFE-D72D-DC4B-99EF-65F7A1673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0"/>
            <a:ext cx="10515600" cy="1325563"/>
          </a:xfrm>
        </p:spPr>
        <p:txBody>
          <a:bodyPr/>
          <a:lstStyle/>
          <a:p>
            <a:r>
              <a:rPr lang="en-US" dirty="0"/>
              <a:t>Fieldwork Brief Based on </a:t>
            </a:r>
            <a:r>
              <a:rPr lang="en-US" dirty="0" err="1"/>
              <a:t>Fair.Work</a:t>
            </a:r>
            <a:r>
              <a:rPr lang="en-US" dirty="0"/>
              <a:t> Principles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D3C175-63EE-1B4A-AF0E-5E48A9A43818}"/>
              </a:ext>
            </a:extLst>
          </p:cNvPr>
          <p:cNvSpPr txBox="1">
            <a:spLocks/>
          </p:cNvSpPr>
          <p:nvPr/>
        </p:nvSpPr>
        <p:spPr>
          <a:xfrm>
            <a:off x="723900" y="1051242"/>
            <a:ext cx="10515600" cy="54067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900" dirty="0"/>
              <a:t>Contracts</a:t>
            </a:r>
          </a:p>
          <a:p>
            <a:pPr lvl="1"/>
            <a:r>
              <a:rPr lang="en-US" sz="1900" dirty="0"/>
              <a:t>T&amp;Cs access - Bottles, </a:t>
            </a:r>
            <a:r>
              <a:rPr lang="en-US" sz="1900" dirty="0" err="1"/>
              <a:t>Nosweat</a:t>
            </a:r>
            <a:r>
              <a:rPr lang="en-US" sz="1900" dirty="0"/>
              <a:t>, </a:t>
            </a:r>
            <a:r>
              <a:rPr lang="en-US" sz="1900" dirty="0" err="1"/>
              <a:t>PicUp</a:t>
            </a:r>
            <a:r>
              <a:rPr lang="en-US" sz="1900" dirty="0"/>
              <a:t>, </a:t>
            </a:r>
            <a:r>
              <a:rPr lang="en-US" sz="1900" dirty="0" err="1"/>
              <a:t>SweepSouth</a:t>
            </a:r>
            <a:endParaRPr lang="en-US" sz="1900" dirty="0"/>
          </a:p>
          <a:p>
            <a:pPr lvl="1"/>
            <a:r>
              <a:rPr lang="en-US" sz="1900" dirty="0"/>
              <a:t>None genuinely reflects the nature of the relationship</a:t>
            </a:r>
          </a:p>
          <a:p>
            <a:r>
              <a:rPr lang="en-US" sz="1900" dirty="0"/>
              <a:t>Management (clear, dependable, responsive)</a:t>
            </a:r>
          </a:p>
          <a:p>
            <a:pPr lvl="1"/>
            <a:r>
              <a:rPr lang="en-US" sz="1900" dirty="0"/>
              <a:t>Due process of decision making: Bottles, </a:t>
            </a:r>
            <a:r>
              <a:rPr lang="en-US" sz="1900" dirty="0" err="1"/>
              <a:t>NoSweat</a:t>
            </a:r>
            <a:r>
              <a:rPr lang="en-US" sz="1900" dirty="0"/>
              <a:t>, </a:t>
            </a:r>
            <a:r>
              <a:rPr lang="en-US" sz="1900" dirty="0" err="1"/>
              <a:t>PicUp</a:t>
            </a:r>
            <a:r>
              <a:rPr lang="en-US" sz="1900" dirty="0"/>
              <a:t>, Uber,  Bolt (</a:t>
            </a:r>
            <a:r>
              <a:rPr lang="en-US" sz="1900" dirty="0" err="1"/>
              <a:t>Taxify</a:t>
            </a:r>
            <a:r>
              <a:rPr lang="en-US" sz="1900" dirty="0"/>
              <a:t>), </a:t>
            </a:r>
            <a:r>
              <a:rPr lang="en-US" sz="1900" dirty="0" err="1"/>
              <a:t>SweepSouth</a:t>
            </a:r>
            <a:endParaRPr lang="en-US" sz="1900" dirty="0"/>
          </a:p>
          <a:p>
            <a:pPr lvl="1"/>
            <a:r>
              <a:rPr lang="en-US" sz="1900" dirty="0"/>
              <a:t>Consent for data collection: Bottles, </a:t>
            </a:r>
            <a:r>
              <a:rPr lang="en-US" sz="1900" dirty="0" err="1"/>
              <a:t>NoSweat</a:t>
            </a:r>
            <a:r>
              <a:rPr lang="en-US" sz="1900" dirty="0"/>
              <a:t>, </a:t>
            </a:r>
            <a:r>
              <a:rPr lang="en-US" sz="1900" dirty="0" err="1"/>
              <a:t>PicUp</a:t>
            </a:r>
            <a:endParaRPr lang="en-US" sz="1900" dirty="0"/>
          </a:p>
          <a:p>
            <a:pPr lvl="1"/>
            <a:r>
              <a:rPr lang="en-US" sz="1900" dirty="0"/>
              <a:t>Most use in-app support (chats)</a:t>
            </a:r>
          </a:p>
          <a:p>
            <a:pPr lvl="2"/>
            <a:r>
              <a:rPr lang="en-US" sz="1900" dirty="0"/>
              <a:t>“</a:t>
            </a:r>
            <a:r>
              <a:rPr lang="en-US" sz="1900" b="1" dirty="0"/>
              <a:t>Yes, but it is always difficult to get help via the in-app chat. It is easier to go to their office, which takes more time. </a:t>
            </a:r>
            <a:r>
              <a:rPr lang="en-US" sz="1900" dirty="0"/>
              <a:t>” - </a:t>
            </a:r>
            <a:r>
              <a:rPr lang="en-US" sz="1900" dirty="0" err="1"/>
              <a:t>SweepSouth</a:t>
            </a:r>
            <a:r>
              <a:rPr lang="en-US" sz="1900" dirty="0"/>
              <a:t> worker</a:t>
            </a:r>
          </a:p>
          <a:p>
            <a:pPr lvl="1"/>
            <a:r>
              <a:rPr lang="en-US" sz="1900" dirty="0"/>
              <a:t>No clear support mechanism regarding performance and ratings</a:t>
            </a:r>
          </a:p>
          <a:p>
            <a:pPr lvl="2"/>
            <a:r>
              <a:rPr lang="en-US" sz="1900" dirty="0"/>
              <a:t>“</a:t>
            </a:r>
            <a:r>
              <a:rPr lang="en-US" sz="1900" b="1" dirty="0"/>
              <a:t>Uber should verify client complaints before </a:t>
            </a:r>
            <a:r>
              <a:rPr lang="en-US" sz="1900" b="1" dirty="0" err="1"/>
              <a:t>penalising</a:t>
            </a:r>
            <a:r>
              <a:rPr lang="en-US" sz="1900" b="1" dirty="0"/>
              <a:t> or asking you to make changes in the car </a:t>
            </a:r>
            <a:r>
              <a:rPr lang="en-US" sz="1900" b="1" dirty="0" err="1"/>
              <a:t>i.e</a:t>
            </a:r>
            <a:r>
              <a:rPr lang="en-US" sz="1900" b="1" dirty="0"/>
              <a:t> there are cases when riders request for things not allowed in </a:t>
            </a:r>
            <a:r>
              <a:rPr lang="en-US" sz="1900" b="1" dirty="0" err="1"/>
              <a:t>uber</a:t>
            </a:r>
            <a:r>
              <a:rPr lang="en-US" sz="1900" b="1" dirty="0"/>
              <a:t>, like smoking in the car. When you deny them, they rate you badly. In such cases, they </a:t>
            </a:r>
            <a:r>
              <a:rPr lang="en-US" sz="1900" b="1" dirty="0" err="1"/>
              <a:t>uber</a:t>
            </a:r>
            <a:r>
              <a:rPr lang="en-US" sz="1900" b="1" dirty="0"/>
              <a:t> should tell you what caused the low rating</a:t>
            </a:r>
            <a:r>
              <a:rPr lang="en-US" sz="1900" dirty="0"/>
              <a:t>” – Uber worker</a:t>
            </a:r>
          </a:p>
          <a:p>
            <a:r>
              <a:rPr lang="en-US" sz="1900" dirty="0"/>
              <a:t>Representative (collective representation)</a:t>
            </a:r>
          </a:p>
          <a:p>
            <a:pPr lvl="1"/>
            <a:r>
              <a:rPr lang="en-US" sz="1900" dirty="0"/>
              <a:t>Provides collective worker voice mechanism: Bottles, </a:t>
            </a:r>
            <a:r>
              <a:rPr lang="en-US" sz="1900" dirty="0" err="1"/>
              <a:t>NoSweat</a:t>
            </a:r>
            <a:r>
              <a:rPr lang="en-US" sz="1900" dirty="0"/>
              <a:t>,  </a:t>
            </a:r>
            <a:r>
              <a:rPr lang="en-US" sz="1900" dirty="0" err="1"/>
              <a:t>SweepSouth</a:t>
            </a:r>
            <a:r>
              <a:rPr lang="en-US" sz="1900" dirty="0"/>
              <a:t>?</a:t>
            </a:r>
          </a:p>
          <a:p>
            <a:pPr lvl="1"/>
            <a:r>
              <a:rPr lang="en-US" sz="1900" dirty="0"/>
              <a:t>Recognizes collective body for bargaining: Bottles would if one existed.</a:t>
            </a:r>
          </a:p>
          <a:p>
            <a:endParaRPr lang="en-US" sz="1900" dirty="0"/>
          </a:p>
          <a:p>
            <a:endParaRPr lang="en-US" sz="1900" dirty="0"/>
          </a:p>
          <a:p>
            <a:endParaRPr lang="en-US" sz="1900" dirty="0"/>
          </a:p>
          <a:p>
            <a:endParaRPr lang="en-US" sz="1900" dirty="0"/>
          </a:p>
          <a:p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4288409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CustomShape 1"/>
          <p:cNvSpPr/>
          <p:nvPr/>
        </p:nvSpPr>
        <p:spPr>
          <a:xfrm>
            <a:off x="1981200" y="274680"/>
            <a:ext cx="8223480" cy="1136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TextBox 6"/>
          <p:cNvSpPr txBox="1"/>
          <p:nvPr/>
        </p:nvSpPr>
        <p:spPr>
          <a:xfrm>
            <a:off x="293417" y="3516559"/>
            <a:ext cx="38683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>
                <a:solidFill>
                  <a:schemeClr val="accent5">
                    <a:lumMod val="50000"/>
                  </a:schemeClr>
                </a:solidFill>
              </a:rPr>
              <a:t>w</a:t>
            </a:r>
            <a:r>
              <a:rPr lang="en-US" sz="4800" dirty="0">
                <a:solidFill>
                  <a:schemeClr val="accent5">
                    <a:lumMod val="50000"/>
                  </a:schemeClr>
                </a:solidFill>
              </a:rPr>
              <a:t>: Fair.Work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41" y="274680"/>
            <a:ext cx="3545466" cy="324187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3417" y="4344506"/>
            <a:ext cx="33566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solidFill>
                  <a:schemeClr val="accent5">
                    <a:lumMod val="50000"/>
                  </a:schemeClr>
                </a:solidFill>
              </a:rPr>
              <a:t>t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:  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hlinkClick r:id="rId3"/>
              </a:rPr>
              <a:t>@towardsfairwork</a:t>
            </a:r>
            <a:r>
              <a:rPr lang="en-US" sz="2800" dirty="0"/>
              <a:t> 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62031" y="5174183"/>
            <a:ext cx="3100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Paul Mungai, PhD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62031" y="5750017"/>
            <a:ext cx="3400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t</a:t>
            </a:r>
            <a:r>
              <a:rPr lang="en-US" sz="2400" dirty="0"/>
              <a:t>: @</a:t>
            </a:r>
            <a:r>
              <a:rPr lang="en-US" sz="2400" dirty="0" err="1"/>
              <a:t>paulmungaiw</a:t>
            </a:r>
            <a:endParaRPr lang="en-US" sz="2400" dirty="0"/>
          </a:p>
          <a:p>
            <a:r>
              <a:rPr lang="en-US" sz="2400" i="1" dirty="0"/>
              <a:t>e:</a:t>
            </a:r>
            <a:r>
              <a:rPr lang="en-US" sz="2400" dirty="0"/>
              <a:t> </a:t>
            </a:r>
            <a:r>
              <a:rPr lang="en-US" sz="2400" dirty="0" err="1"/>
              <a:t>paul.mungai@uct.ac.za</a:t>
            </a:r>
            <a:endParaRPr lang="en-US" sz="2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5C8301F-FA4E-C946-B8C7-8893E542B8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17" y="5147060"/>
            <a:ext cx="1547114" cy="156792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E2BD367-2775-7D4D-A881-301D480E02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069" y="18162"/>
            <a:ext cx="3979931" cy="108543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A920154-4BCA-D246-B151-F2639E8C1F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945" y="4696296"/>
            <a:ext cx="3982734" cy="21435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6DE7123-6CFA-864C-94F4-B31BA999F4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069" y="1305522"/>
            <a:ext cx="3979610" cy="12961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254C473-3986-7B4F-B58F-692628FAE3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8710" y="3259070"/>
            <a:ext cx="2593290" cy="10854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EE755C6-75A5-7346-8CC9-6B3CE5E9D5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07022" y="2421944"/>
            <a:ext cx="4301923" cy="217964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A1E7973-3006-E144-B963-25D2F94BD0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612" y="3259070"/>
            <a:ext cx="1120430" cy="113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34684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458</Words>
  <Application>Microsoft Macintosh PowerPoint</Application>
  <PresentationFormat>Widescreen</PresentationFormat>
  <Paragraphs>43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Brief on Data Collection Process</vt:lpstr>
      <vt:lpstr>Fieldwork Brief Based on Fair.Work Principles </vt:lpstr>
      <vt:lpstr>Fieldwork Brief Based on Fair.Work Principles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Mungai</dc:creator>
  <cp:lastModifiedBy>Paul Mungai</cp:lastModifiedBy>
  <cp:revision>117</cp:revision>
  <dcterms:created xsi:type="dcterms:W3CDTF">2018-12-15T07:10:41Z</dcterms:created>
  <dcterms:modified xsi:type="dcterms:W3CDTF">2019-03-27T11:46:03Z</dcterms:modified>
</cp:coreProperties>
</file>